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69" r:id="rId5"/>
    <p:sldId id="264" r:id="rId6"/>
    <p:sldId id="270" r:id="rId7"/>
    <p:sldId id="265" r:id="rId8"/>
    <p:sldId id="266" r:id="rId9"/>
    <p:sldId id="267" r:id="rId10"/>
    <p:sldId id="258" r:id="rId11"/>
    <p:sldId id="260" r:id="rId12"/>
    <p:sldId id="259" r:id="rId13"/>
    <p:sldId id="262" r:id="rId14"/>
    <p:sldId id="261" r:id="rId15"/>
    <p:sldId id="263" r:id="rId16"/>
    <p:sldId id="271" r:id="rId17"/>
    <p:sldId id="272" r:id="rId18"/>
    <p:sldId id="273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>
        <p:scale>
          <a:sx n="75" d="100"/>
          <a:sy n="75" d="100"/>
        </p:scale>
        <p:origin x="1986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5FA34-4D9B-45AE-94D6-460C85C9F0E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23A78-431E-444B-A673-8FADA5817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3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שלום אני לירון מהיחידה </a:t>
            </a:r>
            <a:r>
              <a:rPr lang="he-IL" dirty="0" err="1" smtClean="0"/>
              <a:t>לביואינפורמטיקה</a:t>
            </a:r>
            <a:r>
              <a:rPr lang="he-IL" dirty="0" smtClean="0"/>
              <a:t> של</a:t>
            </a:r>
            <a:r>
              <a:rPr lang="he-IL" baseline="0" dirty="0" smtClean="0"/>
              <a:t> המכון הלאומי לביוטכנולוגיה בנגב באוניברסיטת בן גוריון </a:t>
            </a:r>
            <a:r>
              <a:rPr lang="en-IL" baseline="0" dirty="0" smtClean="0"/>
              <a:t>–</a:t>
            </a:r>
            <a:r>
              <a:rPr lang="he-IL" baseline="0" dirty="0" smtClean="0"/>
              <a:t> היחידה של ורד כספי </a:t>
            </a:r>
          </a:p>
          <a:p>
            <a:pPr algn="r" rtl="1"/>
            <a:endParaRPr lang="he-IL" baseline="0" dirty="0" smtClean="0"/>
          </a:p>
          <a:p>
            <a:pPr algn="r" rtl="1"/>
            <a:r>
              <a:rPr lang="he-IL" baseline="0" dirty="0" smtClean="0"/>
              <a:t>קודם כל ברוכים הבאים, אני שמח שבאתם </a:t>
            </a:r>
          </a:p>
          <a:p>
            <a:pPr algn="r" rtl="1"/>
            <a:endParaRPr lang="he-IL" baseline="0" dirty="0" smtClean="0"/>
          </a:p>
          <a:p>
            <a:pPr algn="r" rtl="1"/>
            <a:r>
              <a:rPr lang="he-IL" baseline="0" dirty="0" smtClean="0"/>
              <a:t>והיום אני הולך להציג בפניכם את </a:t>
            </a:r>
            <a:r>
              <a:rPr lang="en-US" b="1" dirty="0" smtClean="0"/>
              <a:t>M</a:t>
            </a:r>
            <a:r>
              <a:rPr lang="en-GB" b="1" dirty="0" err="1" smtClean="0"/>
              <a:t>icrobe</a:t>
            </a:r>
            <a:r>
              <a:rPr lang="en-GB" b="1" dirty="0" smtClean="0"/>
              <a:t>-Flow</a:t>
            </a:r>
            <a:r>
              <a:rPr lang="he-IL" baseline="0" dirty="0" smtClean="0"/>
              <a:t> תהליך עבודה או </a:t>
            </a:r>
            <a:r>
              <a:rPr lang="en-US" baseline="0" dirty="0" smtClean="0"/>
              <a:t>WF</a:t>
            </a:r>
            <a:r>
              <a:rPr lang="he-IL" baseline="0" dirty="0" smtClean="0"/>
              <a:t> לאנליזה </a:t>
            </a:r>
            <a:r>
              <a:rPr lang="he-IL" baseline="0" dirty="0" err="1" smtClean="0"/>
              <a:t>גנומית</a:t>
            </a:r>
            <a:r>
              <a:rPr lang="he-IL" baseline="0" dirty="0" smtClean="0"/>
              <a:t>, </a:t>
            </a:r>
            <a:r>
              <a:rPr lang="he-IL" baseline="0" dirty="0" err="1" smtClean="0"/>
              <a:t>אפדימיולוגית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ופטוגנומית</a:t>
            </a:r>
            <a:r>
              <a:rPr lang="he-IL" baseline="0" dirty="0" smtClean="0"/>
              <a:t> של נתוני</a:t>
            </a:r>
            <a:r>
              <a:rPr lang="en-US" baseline="0" dirty="0" smtClean="0"/>
              <a:t>NGS </a:t>
            </a:r>
            <a:r>
              <a:rPr lang="he-IL" baseline="0" dirty="0" smtClean="0"/>
              <a:t> של חיידקים כדוגמא לסוגי תהליכי העבודה שאפשר ליצר בעזרת </a:t>
            </a:r>
            <a:r>
              <a:rPr lang="en-US" b="1" baseline="0" dirty="0" smtClean="0"/>
              <a:t>N</a:t>
            </a:r>
            <a:r>
              <a:rPr lang="en-GB" b="1" baseline="0" dirty="0" err="1" smtClean="0"/>
              <a:t>eatSeq</a:t>
            </a:r>
            <a:r>
              <a:rPr lang="en-GB" b="1" baseline="0" dirty="0" smtClean="0"/>
              <a:t>-Flow</a:t>
            </a:r>
            <a:r>
              <a:rPr lang="en-US" b="1" baseline="0" dirty="0" smtClean="0"/>
              <a:t> </a:t>
            </a:r>
            <a:r>
              <a:rPr lang="he-IL" b="1" baseline="0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B0CF2-7F87-4E02-A248-870047730F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7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5977-C734-418C-B492-45F1CE8B217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975D-653F-45B2-9E3F-1C558DF3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7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5977-C734-418C-B492-45F1CE8B217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975D-653F-45B2-9E3F-1C558DF3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7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5977-C734-418C-B492-45F1CE8B217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975D-653F-45B2-9E3F-1C558DF3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38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A1D30-C0A0-4124-A783-34D9F15FA0FE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11/26/2019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Add a footer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053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28077-7188-48C5-8679-2287FAC952E9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11/26/2019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Add a footer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19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CB740-6776-4EE9-99FD-96D592FA5A23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11/26/2019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Add a footer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52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6BD99-6FFD-46C5-B5E2-43A34BDA2566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11/26/2019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Add a footer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8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2678E-214C-4CF8-97C7-95015FB02960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11/26/2019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Add a footer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49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660E0-FA77-4473-A859-74127B089143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11/26/2019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Add a footer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4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88D7B8-9F07-4899-827D-5F3CFDDEB574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11/26/2019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Add a footer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51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97C5C-1CD1-417D-A89C-14747F5222C7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11/26/2019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Add a footer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9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5977-C734-418C-B492-45F1CE8B217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975D-653F-45B2-9E3F-1C558DF3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12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9EFBB-CFA1-4AA8-9123-F0B52DBD84FE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11/26/2019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Add a footer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04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D5871-AB0F-4B3D-8861-97E78CB7B47E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11/26/2019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Add a footer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90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418406-4C3F-4F3E-80BD-A22568EA37EB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11/26/2019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Add a footer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5977-C734-418C-B492-45F1CE8B217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975D-653F-45B2-9E3F-1C558DF3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5977-C734-418C-B492-45F1CE8B217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975D-653F-45B2-9E3F-1C558DF3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9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5977-C734-418C-B492-45F1CE8B217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975D-653F-45B2-9E3F-1C558DF3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0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5977-C734-418C-B492-45F1CE8B217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975D-653F-45B2-9E3F-1C558DF3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3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5977-C734-418C-B492-45F1CE8B217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975D-653F-45B2-9E3F-1C558DF3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9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5977-C734-418C-B492-45F1CE8B217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975D-653F-45B2-9E3F-1C558DF3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4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5977-C734-418C-B492-45F1CE8B217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975D-653F-45B2-9E3F-1C558DF3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8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55977-C734-418C-B492-45F1CE8B2176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7975D-653F-45B2-9E3F-1C558DF39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1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9B7D6F">
                <a:tint val="66000"/>
                <a:satMod val="160000"/>
              </a:srgbClr>
            </a:gs>
            <a:gs pos="70000">
              <a:srgbClr val="9B7D6F">
                <a:tint val="44500"/>
                <a:satMod val="160000"/>
                <a:alpha val="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anose="02040502050505030304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anose="02040502050505030304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anose="020405020505050303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 Linotype" panose="020405020505050303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46459-E3C3-4969-9224-5ED50B492D17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Add a footer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4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-wiki.iucc.ac.il/index.php/Cloud" TargetMode="External"/><Relationship Id="rId2" Type="http://schemas.openxmlformats.org/officeDocument/2006/relationships/hyperlink" Target="mailto:CloudSupport@iucc.ac.il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iucc.ac.il/en/category/weekly-cloud-digest-en/" TargetMode="External"/><Relationship Id="rId4" Type="http://schemas.openxmlformats.org/officeDocument/2006/relationships/hyperlink" Target="https://www.iucc.ac.il/clou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voices@iucc.ac.il" TargetMode="External"/><Relationship Id="rId2" Type="http://schemas.openxmlformats.org/officeDocument/2006/relationships/hyperlink" Target="https://www.iucc.ac.il/en/cloud-form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9B7D6F">
                <a:tint val="66000"/>
                <a:satMod val="160000"/>
              </a:srgbClr>
            </a:gs>
            <a:gs pos="70000">
              <a:srgbClr val="9B7D6F">
                <a:tint val="44500"/>
                <a:satMod val="160000"/>
                <a:alpha val="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40361" y="4904506"/>
            <a:ext cx="5311279" cy="1188718"/>
          </a:xfrm>
        </p:spPr>
        <p:txBody>
          <a:bodyPr>
            <a:normAutofit/>
          </a:bodyPr>
          <a:lstStyle/>
          <a:p>
            <a:pPr algn="ctr"/>
            <a:r>
              <a:rPr lang="he-IL" sz="2400" b="0" dirty="0"/>
              <a:t>מפגש פורום היחידות </a:t>
            </a:r>
            <a:r>
              <a:rPr lang="he-IL" sz="2400" b="0" dirty="0" err="1" smtClean="0"/>
              <a:t>לביואינפורמטיקה</a:t>
            </a:r>
            <a:r>
              <a:rPr lang="he-IL" sz="2400" b="0" dirty="0"/>
              <a:t> </a:t>
            </a:r>
            <a:r>
              <a:rPr lang="he-IL" sz="2400" b="0" dirty="0" smtClean="0"/>
              <a:t/>
            </a:r>
            <a:br>
              <a:rPr lang="he-IL" sz="2400" b="0" dirty="0" smtClean="0"/>
            </a:br>
            <a:r>
              <a:rPr lang="he-IL" sz="2400" b="0" dirty="0" smtClean="0"/>
              <a:t>נובמבר 2019</a:t>
            </a:r>
            <a:r>
              <a:rPr lang="en-US" sz="2400" b="0" dirty="0" smtClean="0"/>
              <a:t> </a:t>
            </a:r>
            <a:r>
              <a:rPr lang="en-GB" sz="2400" b="0" dirty="0" smtClean="0"/>
              <a:t>  </a:t>
            </a:r>
            <a:r>
              <a:rPr lang="he-IL" sz="2400" b="0" dirty="0" smtClean="0"/>
              <a:t/>
            </a:r>
            <a:br>
              <a:rPr lang="he-IL" sz="2400" b="0" dirty="0" smtClean="0"/>
            </a:br>
            <a:r>
              <a:rPr lang="he-IL" sz="2400" b="0" dirty="0" smtClean="0"/>
              <a:t>טכניון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6235691"/>
            <a:ext cx="12191999" cy="6072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2" descr="NeatSeq-Flo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84" y="3043026"/>
            <a:ext cx="4978233" cy="147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145351" y="6235690"/>
            <a:ext cx="6581321" cy="649832"/>
            <a:chOff x="-145351" y="6235690"/>
            <a:chExt cx="6581321" cy="649832"/>
          </a:xfrm>
        </p:grpSpPr>
        <p:sp>
          <p:nvSpPr>
            <p:cNvPr id="7" name="Rectangle 6"/>
            <p:cNvSpPr/>
            <p:nvPr/>
          </p:nvSpPr>
          <p:spPr>
            <a:xfrm>
              <a:off x="366955" y="6252785"/>
              <a:ext cx="6069015" cy="632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Bioinformatics Core Facility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National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Institute for Biotechnology in the 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Negev]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8" name="Picture 6" descr="תוצאת תמונה עבור ‪nibn bgu‬‏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67"/>
            <a:stretch/>
          </p:blipFill>
          <p:spPr bwMode="auto">
            <a:xfrm>
              <a:off x="-145351" y="6235690"/>
              <a:ext cx="1385339" cy="607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ubtitle 4"/>
          <p:cNvSpPr txBox="1">
            <a:spLocks/>
          </p:cNvSpPr>
          <p:nvPr/>
        </p:nvSpPr>
        <p:spPr>
          <a:xfrm>
            <a:off x="472502" y="1604358"/>
            <a:ext cx="11567097" cy="1188716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58B80">
                  <a:lumMod val="50000"/>
                </a:srgbClr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5985" y="1433312"/>
            <a:ext cx="91600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Personal HPC cluster on Amazon cloud for bioinformatics workflows </a:t>
            </a:r>
          </a:p>
          <a:p>
            <a:pPr algn="ctr"/>
            <a:r>
              <a:rPr lang="en-GB" sz="2800" b="1" dirty="0" smtClean="0"/>
              <a:t> Now at your fingertips.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613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000" u="sng" dirty="0" smtClean="0">
                <a:latin typeface="Palatino Linotype (Body)"/>
              </a:rPr>
              <a:t>Differences</a:t>
            </a:r>
            <a:r>
              <a:rPr lang="en-GB" sz="4000" dirty="0" smtClean="0">
                <a:latin typeface="Palatino Linotype (Body)"/>
              </a:rPr>
              <a:t> </a:t>
            </a:r>
            <a:br>
              <a:rPr lang="en-GB" sz="4000" dirty="0" smtClean="0">
                <a:latin typeface="Palatino Linotype (Body)"/>
              </a:rPr>
            </a:br>
            <a:r>
              <a:rPr lang="en-GB" sz="4000" dirty="0" smtClean="0">
                <a:latin typeface="Palatino Linotype (Body)"/>
              </a:rPr>
              <a:t>in using the cloud as your HPC cluster</a:t>
            </a:r>
            <a:endParaRPr lang="en-US" sz="4000" dirty="0">
              <a:latin typeface="Palatino Linotype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</p:spPr>
        <p:txBody>
          <a:bodyPr/>
          <a:lstStyle/>
          <a:p>
            <a:r>
              <a:rPr lang="en-GB" dirty="0"/>
              <a:t>One command to activate a computing NODE </a:t>
            </a:r>
          </a:p>
          <a:p>
            <a:r>
              <a:rPr lang="en-GB" dirty="0"/>
              <a:t>Jobs can be send only if at least one NODE is active.</a:t>
            </a:r>
          </a:p>
          <a:p>
            <a:r>
              <a:rPr lang="en-GB" dirty="0"/>
              <a:t>NODEs will </a:t>
            </a:r>
            <a:r>
              <a:rPr lang="en-GB" dirty="0" smtClean="0"/>
              <a:t>be </a:t>
            </a:r>
            <a:r>
              <a:rPr lang="en-GB" b="1" dirty="0"/>
              <a:t>deactivated</a:t>
            </a:r>
            <a:r>
              <a:rPr lang="en-GB" dirty="0"/>
              <a:t> </a:t>
            </a:r>
            <a:r>
              <a:rPr lang="en-GB" dirty="0" smtClean="0"/>
              <a:t>automatically if not in use.</a:t>
            </a:r>
          </a:p>
          <a:p>
            <a:r>
              <a:rPr lang="en-GB" dirty="0" smtClean="0"/>
              <a:t>NODEs will be </a:t>
            </a:r>
            <a:r>
              <a:rPr lang="en-GB" b="1" dirty="0" smtClean="0"/>
              <a:t>activated </a:t>
            </a:r>
            <a:r>
              <a:rPr lang="en-GB" dirty="0" smtClean="0"/>
              <a:t>automatically if jobs are waiting for too long.</a:t>
            </a:r>
          </a:p>
          <a:p>
            <a:r>
              <a:rPr lang="en-GB" dirty="0"/>
              <a:t>One command to </a:t>
            </a:r>
            <a:r>
              <a:rPr lang="en-GB" dirty="0" smtClean="0"/>
              <a:t>deactivate all </a:t>
            </a:r>
            <a:r>
              <a:rPr lang="en-GB" dirty="0"/>
              <a:t>computing </a:t>
            </a:r>
            <a:r>
              <a:rPr lang="en-GB" dirty="0" smtClean="0"/>
              <a:t>NODEs.</a:t>
            </a:r>
          </a:p>
          <a:p>
            <a:r>
              <a:rPr lang="en-GB" dirty="0" smtClean="0"/>
              <a:t>It takes a few minutes for a NODE to be active. </a:t>
            </a:r>
            <a:endParaRPr lang="en-GB" dirty="0"/>
          </a:p>
          <a:p>
            <a:r>
              <a:rPr lang="en-GB" dirty="0"/>
              <a:t>It takes a few minutes for a NODE to </a:t>
            </a:r>
            <a:r>
              <a:rPr lang="en-GB" dirty="0" smtClean="0"/>
              <a:t>deactivate.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39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b="1" dirty="0" smtClean="0">
                <a:latin typeface="Palatino Linotype (Body)"/>
              </a:rPr>
              <a:t>Test case:</a:t>
            </a:r>
            <a:br>
              <a:rPr lang="en-GB" sz="3200" b="1" dirty="0" smtClean="0">
                <a:latin typeface="Palatino Linotype (Body)"/>
              </a:rPr>
            </a:br>
            <a:r>
              <a:rPr lang="en-GB" sz="3200" dirty="0" smtClean="0">
                <a:latin typeface="Palatino Linotype (Body)"/>
              </a:rPr>
              <a:t>Running bioinformatics </a:t>
            </a:r>
            <a:r>
              <a:rPr lang="en-GB" sz="3200" dirty="0">
                <a:latin typeface="Palatino Linotype (Body)"/>
              </a:rPr>
              <a:t>workflows </a:t>
            </a:r>
            <a:r>
              <a:rPr lang="en-GB" sz="3200" dirty="0" smtClean="0">
                <a:latin typeface="Palatino Linotype (Body)"/>
              </a:rPr>
              <a:t>using </a:t>
            </a:r>
            <a:r>
              <a:rPr lang="en-GB" sz="3200" dirty="0" err="1" smtClean="0">
                <a:latin typeface="Palatino Linotype (Body)"/>
              </a:rPr>
              <a:t>NeatSeq</a:t>
            </a:r>
            <a:r>
              <a:rPr lang="en-GB" sz="3200" dirty="0" smtClean="0">
                <a:latin typeface="Palatino Linotype (Body)"/>
              </a:rPr>
              <a:t>-Flow</a:t>
            </a:r>
            <a:endParaRPr lang="en-US" sz="3200" dirty="0">
              <a:latin typeface="Palatino Linotype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used the SGE </a:t>
            </a:r>
            <a:r>
              <a:rPr lang="en-GB" dirty="0"/>
              <a:t>job </a:t>
            </a:r>
            <a:r>
              <a:rPr lang="en-GB" dirty="0" smtClean="0"/>
              <a:t>scheduler like we use in BGU HPC.</a:t>
            </a:r>
          </a:p>
          <a:p>
            <a:r>
              <a:rPr lang="en-GB" dirty="0"/>
              <a:t>We chose </a:t>
            </a:r>
            <a:r>
              <a:rPr lang="en-GB" dirty="0" smtClean="0"/>
              <a:t>to use a 64 core with 256GB of RAM as our NODE instances.</a:t>
            </a:r>
          </a:p>
          <a:p>
            <a:r>
              <a:rPr lang="en-GB" dirty="0"/>
              <a:t>We chose to use </a:t>
            </a:r>
            <a:r>
              <a:rPr lang="en-GB" dirty="0" smtClean="0"/>
              <a:t>a low cost 2 core</a:t>
            </a:r>
            <a:r>
              <a:rPr lang="en-GB" dirty="0"/>
              <a:t> with </a:t>
            </a:r>
            <a:r>
              <a:rPr lang="en-GB" dirty="0" smtClean="0"/>
              <a:t>4GB </a:t>
            </a:r>
            <a:r>
              <a:rPr lang="en-GB" dirty="0"/>
              <a:t>of </a:t>
            </a:r>
            <a:r>
              <a:rPr lang="en-GB" dirty="0" smtClean="0"/>
              <a:t>RAM as the                           entry point computer. </a:t>
            </a:r>
          </a:p>
          <a:p>
            <a:endParaRPr lang="en-GB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303987" y="2765919"/>
            <a:ext cx="11715215" cy="4054949"/>
            <a:chOff x="-180645" y="2052687"/>
            <a:chExt cx="11715215" cy="4054949"/>
          </a:xfrm>
        </p:grpSpPr>
        <p:pic>
          <p:nvPicPr>
            <p:cNvPr id="25" name="Picture 24" descr="File:Gorilla-&lt;strong&gt;server&lt;/strong&gt;.svg - Wikimedia Common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048" y="3724100"/>
              <a:ext cx="809107" cy="809107"/>
            </a:xfrm>
            <a:prstGeom prst="rect">
              <a:avLst/>
            </a:prstGeom>
          </p:spPr>
        </p:pic>
        <p:pic>
          <p:nvPicPr>
            <p:cNvPr id="26" name="Picture 25" descr="File:Gorilla-&lt;strong&gt;server&lt;/strong&gt;.svg - Wikimedia Common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395" y="4863498"/>
              <a:ext cx="1244138" cy="1244138"/>
            </a:xfrm>
            <a:prstGeom prst="rect">
              <a:avLst/>
            </a:prstGeom>
          </p:spPr>
        </p:pic>
        <p:pic>
          <p:nvPicPr>
            <p:cNvPr id="27" name="Picture 26" descr="File:Gorilla-&lt;strong&gt;server&lt;/strong&gt;.svg - Wikimedia Common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3533" y="4863498"/>
              <a:ext cx="1244138" cy="1244138"/>
            </a:xfrm>
            <a:prstGeom prst="rect">
              <a:avLst/>
            </a:prstGeom>
          </p:spPr>
        </p:pic>
        <p:pic>
          <p:nvPicPr>
            <p:cNvPr id="28" name="Picture 27" descr="File:Gorilla-&lt;strong&gt;server&lt;/strong&gt;.svg - Wikimedia Common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7671" y="4863498"/>
              <a:ext cx="1244138" cy="1244138"/>
            </a:xfrm>
            <a:prstGeom prst="rect">
              <a:avLst/>
            </a:prstGeom>
          </p:spPr>
        </p:pic>
        <p:pic>
          <p:nvPicPr>
            <p:cNvPr id="29" name="Picture 28" descr="File:Gnome-&lt;strong&gt;laptop&lt;/strong&gt;.svg - Wikimedia Common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0159" y="2052687"/>
              <a:ext cx="1216428" cy="1216428"/>
            </a:xfrm>
            <a:prstGeom prst="rect">
              <a:avLst/>
            </a:prstGeom>
          </p:spPr>
        </p:pic>
        <p:cxnSp>
          <p:nvCxnSpPr>
            <p:cNvPr id="30" name="Straight Arrow Connector 29"/>
            <p:cNvCxnSpPr>
              <a:stCxn id="29" idx="2"/>
              <a:endCxn id="25" idx="0"/>
            </p:cNvCxnSpPr>
            <p:nvPr/>
          </p:nvCxnSpPr>
          <p:spPr>
            <a:xfrm flipH="1">
              <a:off x="9505602" y="3269115"/>
              <a:ext cx="2771" cy="4549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9774936" y="3322468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SSH</a:t>
              </a:r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905256" y="4128653"/>
              <a:ext cx="8454043" cy="0"/>
            </a:xfrm>
            <a:prstGeom prst="line">
              <a:avLst/>
            </a:prstGeom>
            <a:ln w="6350" cap="flat"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-180645" y="5506349"/>
              <a:ext cx="8137865" cy="0"/>
            </a:xfrm>
            <a:prstGeom prst="line">
              <a:avLst/>
            </a:prstGeom>
            <a:ln w="6350" cap="flat"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333488" y="5658749"/>
              <a:ext cx="1958339" cy="0"/>
            </a:xfrm>
            <a:prstGeom prst="line">
              <a:avLst/>
            </a:prstGeom>
            <a:ln w="6350" cap="flat"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7333488" y="5838581"/>
              <a:ext cx="3241268" cy="0"/>
            </a:xfrm>
            <a:prstGeom prst="line">
              <a:avLst/>
            </a:prstGeom>
            <a:ln w="6350" cap="flat"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333488" y="5485567"/>
              <a:ext cx="0" cy="3530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5" idx="2"/>
            </p:cNvCxnSpPr>
            <p:nvPr/>
          </p:nvCxnSpPr>
          <p:spPr>
            <a:xfrm flipH="1">
              <a:off x="8312657" y="4533207"/>
              <a:ext cx="1192945" cy="559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5" idx="2"/>
            </p:cNvCxnSpPr>
            <p:nvPr/>
          </p:nvCxnSpPr>
          <p:spPr>
            <a:xfrm flipH="1">
              <a:off x="9505601" y="4533207"/>
              <a:ext cx="1" cy="570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5" idx="2"/>
            </p:cNvCxnSpPr>
            <p:nvPr/>
          </p:nvCxnSpPr>
          <p:spPr>
            <a:xfrm>
              <a:off x="9505602" y="4533207"/>
              <a:ext cx="1192944" cy="570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9964910" y="4027269"/>
              <a:ext cx="156966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 smtClean="0"/>
                <a:t>SGE</a:t>
              </a:r>
            </a:p>
            <a:p>
              <a:r>
                <a:rPr lang="en-GB" dirty="0" smtClean="0"/>
                <a:t>Job scheduler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3987" y="5166627"/>
            <a:ext cx="8010525" cy="962761"/>
            <a:chOff x="1132868" y="4662011"/>
            <a:chExt cx="8010525" cy="96276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2868" y="5319972"/>
              <a:ext cx="7562850" cy="30480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868" y="4662011"/>
              <a:ext cx="8010525" cy="685800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1639272" y="3852744"/>
            <a:ext cx="8010525" cy="946729"/>
            <a:chOff x="456387" y="2969019"/>
            <a:chExt cx="8010525" cy="946729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5436" y="3620473"/>
              <a:ext cx="7667625" cy="295275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387" y="2969019"/>
              <a:ext cx="8010525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93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accel="6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b="1" dirty="0" smtClean="0">
                <a:latin typeface="Palatino Linotype (Body)"/>
              </a:rPr>
              <a:t>Test case:</a:t>
            </a:r>
            <a:br>
              <a:rPr lang="en-GB" sz="3200" b="1" dirty="0" smtClean="0">
                <a:latin typeface="Palatino Linotype (Body)"/>
              </a:rPr>
            </a:br>
            <a:r>
              <a:rPr lang="en-GB" sz="3200" dirty="0" smtClean="0">
                <a:latin typeface="Palatino Linotype (Body)"/>
              </a:rPr>
              <a:t>Running bioinformatics </a:t>
            </a:r>
            <a:r>
              <a:rPr lang="en-GB" sz="3200" dirty="0">
                <a:latin typeface="Palatino Linotype (Body)"/>
              </a:rPr>
              <a:t>workflows </a:t>
            </a:r>
            <a:r>
              <a:rPr lang="en-GB" sz="3200" dirty="0" smtClean="0">
                <a:latin typeface="Palatino Linotype (Body)"/>
              </a:rPr>
              <a:t>using </a:t>
            </a:r>
            <a:r>
              <a:rPr lang="en-GB" sz="3200" dirty="0" err="1" smtClean="0">
                <a:latin typeface="Palatino Linotype (Body)"/>
              </a:rPr>
              <a:t>NeatSeq</a:t>
            </a:r>
            <a:r>
              <a:rPr lang="en-GB" sz="3200" dirty="0" smtClean="0">
                <a:latin typeface="Palatino Linotype (Body)"/>
              </a:rPr>
              <a:t>-Flow</a:t>
            </a:r>
            <a:endParaRPr lang="en-US" sz="3200" dirty="0">
              <a:latin typeface="Palatino Linotype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created a installation script to install:</a:t>
            </a:r>
          </a:p>
          <a:p>
            <a:pPr lvl="1"/>
            <a:r>
              <a:rPr lang="en-GB" dirty="0" smtClean="0"/>
              <a:t>CONDA</a:t>
            </a:r>
          </a:p>
          <a:p>
            <a:pPr lvl="1"/>
            <a:r>
              <a:rPr lang="en-GB" dirty="0" err="1" smtClean="0"/>
              <a:t>NeatSeq</a:t>
            </a:r>
            <a:r>
              <a:rPr lang="en-GB" dirty="0" smtClean="0"/>
              <a:t>-Flow using CONDA</a:t>
            </a:r>
          </a:p>
          <a:p>
            <a:pPr lvl="1"/>
            <a:r>
              <a:rPr lang="en-GB" dirty="0" smtClean="0"/>
              <a:t>Firefox</a:t>
            </a:r>
          </a:p>
          <a:p>
            <a:pPr lvl="1"/>
            <a:r>
              <a:rPr lang="en-GB" dirty="0" smtClean="0"/>
              <a:t>Some </a:t>
            </a:r>
            <a:r>
              <a:rPr lang="en-GB" dirty="0"/>
              <a:t>settings for X11-forwarding </a:t>
            </a:r>
            <a:endParaRPr lang="en-GB" dirty="0" smtClean="0"/>
          </a:p>
          <a:p>
            <a:r>
              <a:rPr lang="en-GB" dirty="0" smtClean="0"/>
              <a:t>All bioinformatics programs that we need for the workflows were installed using CONDA.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8826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b="1" dirty="0" smtClean="0">
                <a:latin typeface="Palatino Linotype (Body)"/>
              </a:rPr>
              <a:t>Test case:</a:t>
            </a:r>
            <a:br>
              <a:rPr lang="en-GB" sz="3200" b="1" dirty="0" smtClean="0">
                <a:latin typeface="Palatino Linotype (Body)"/>
              </a:rPr>
            </a:br>
            <a:r>
              <a:rPr lang="en-GB" sz="3200" dirty="0" smtClean="0">
                <a:latin typeface="Palatino Linotype (Body)"/>
              </a:rPr>
              <a:t>Running bioinformatics </a:t>
            </a:r>
            <a:r>
              <a:rPr lang="en-GB" sz="3200" dirty="0">
                <a:latin typeface="Palatino Linotype (Body)"/>
              </a:rPr>
              <a:t>workflows </a:t>
            </a:r>
            <a:r>
              <a:rPr lang="en-GB" sz="3200" dirty="0" smtClean="0">
                <a:latin typeface="Palatino Linotype (Body)"/>
              </a:rPr>
              <a:t>using </a:t>
            </a:r>
            <a:r>
              <a:rPr lang="en-GB" sz="3200" dirty="0" err="1" smtClean="0">
                <a:latin typeface="Palatino Linotype (Body)"/>
              </a:rPr>
              <a:t>NeatSeq</a:t>
            </a:r>
            <a:r>
              <a:rPr lang="en-GB" sz="3200" dirty="0" smtClean="0">
                <a:latin typeface="Palatino Linotype (Body)"/>
              </a:rPr>
              <a:t>-Flow</a:t>
            </a:r>
            <a:endParaRPr lang="en-US" sz="3200" dirty="0">
              <a:latin typeface="Palatino Linotype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724593"/>
          </a:xfrm>
        </p:spPr>
        <p:txBody>
          <a:bodyPr/>
          <a:lstStyle/>
          <a:p>
            <a:r>
              <a:rPr lang="en-GB" dirty="0" smtClean="0"/>
              <a:t>Interface options:</a:t>
            </a:r>
          </a:p>
        </p:txBody>
      </p:sp>
      <p:pic>
        <p:nvPicPr>
          <p:cNvPr id="4" name="Picture 3" descr="Clipart - &lt;strong&gt;Command line&lt;/strong&gt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6" r="912" b="29577"/>
          <a:stretch/>
        </p:blipFill>
        <p:spPr>
          <a:xfrm>
            <a:off x="174790" y="3183776"/>
            <a:ext cx="3325090" cy="18703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2890" y="2729930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Command Line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383501" y="2729930"/>
            <a:ext cx="4296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Desktop app running from the terminal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976" y="3183776"/>
            <a:ext cx="3942061" cy="210426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7872153" y="2729930"/>
            <a:ext cx="3591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Browser app running as a server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296" y="3291438"/>
            <a:ext cx="3366778" cy="174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b="1" dirty="0" smtClean="0">
                <a:latin typeface="Palatino Linotype (Body)"/>
              </a:rPr>
              <a:t>Test case:</a:t>
            </a:r>
            <a:br>
              <a:rPr lang="en-GB" sz="3200" b="1" dirty="0" smtClean="0">
                <a:latin typeface="Palatino Linotype (Body)"/>
              </a:rPr>
            </a:br>
            <a:r>
              <a:rPr lang="en-GB" sz="3200" dirty="0" smtClean="0">
                <a:latin typeface="Palatino Linotype (Body)"/>
              </a:rPr>
              <a:t>Running bioinformatics </a:t>
            </a:r>
            <a:r>
              <a:rPr lang="en-GB" sz="3200" dirty="0">
                <a:latin typeface="Palatino Linotype (Body)"/>
              </a:rPr>
              <a:t>workflows </a:t>
            </a:r>
            <a:r>
              <a:rPr lang="en-GB" sz="3200" dirty="0" smtClean="0">
                <a:latin typeface="Palatino Linotype (Body)"/>
              </a:rPr>
              <a:t>using </a:t>
            </a:r>
            <a:r>
              <a:rPr lang="en-GB" sz="3200" dirty="0" err="1" smtClean="0">
                <a:latin typeface="Palatino Linotype (Body)"/>
              </a:rPr>
              <a:t>NeatSeq</a:t>
            </a:r>
            <a:r>
              <a:rPr lang="en-GB" sz="3200" dirty="0" smtClean="0">
                <a:latin typeface="Palatino Linotype (Body)"/>
              </a:rPr>
              <a:t>-Flow</a:t>
            </a:r>
            <a:endParaRPr lang="en-US" sz="3200" dirty="0">
              <a:latin typeface="Palatino Linotype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4220095" cy="4107873"/>
          </a:xfrm>
        </p:spPr>
        <p:txBody>
          <a:bodyPr>
            <a:normAutofit/>
          </a:bodyPr>
          <a:lstStyle/>
          <a:p>
            <a:r>
              <a:rPr lang="en-GB" dirty="0" smtClean="0"/>
              <a:t>Frist Try:</a:t>
            </a:r>
          </a:p>
          <a:p>
            <a:pPr lvl="1"/>
            <a:r>
              <a:rPr lang="en-GB" dirty="0" smtClean="0"/>
              <a:t>Our Tutorial test run</a:t>
            </a:r>
          </a:p>
          <a:p>
            <a:r>
              <a:rPr lang="en-GB" dirty="0" smtClean="0"/>
              <a:t>First (and only) problem:</a:t>
            </a:r>
          </a:p>
          <a:p>
            <a:pPr lvl="1"/>
            <a:r>
              <a:rPr lang="en-GB" dirty="0" smtClean="0"/>
              <a:t>Due to the cloud storage system, problems in parallel writing to files.</a:t>
            </a:r>
          </a:p>
          <a:p>
            <a:r>
              <a:rPr lang="en-GB" dirty="0" smtClean="0"/>
              <a:t>Solution:</a:t>
            </a:r>
          </a:p>
          <a:p>
            <a:pPr lvl="1"/>
            <a:r>
              <a:rPr lang="en-GB" dirty="0" err="1" smtClean="0"/>
              <a:t>NeatSeq</a:t>
            </a:r>
            <a:r>
              <a:rPr lang="en-GB" dirty="0" smtClean="0"/>
              <a:t>-Flow code was updated to lock files.  </a:t>
            </a:r>
          </a:p>
          <a:p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722"/>
          <a:stretch/>
        </p:blipFill>
        <p:spPr>
          <a:xfrm>
            <a:off x="4829693" y="2211188"/>
            <a:ext cx="7270348" cy="42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4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b="1" dirty="0" smtClean="0">
                <a:latin typeface="Palatino Linotype (Body)"/>
              </a:rPr>
              <a:t>Test case:</a:t>
            </a:r>
            <a:br>
              <a:rPr lang="en-GB" sz="3200" b="1" dirty="0" smtClean="0">
                <a:latin typeface="Palatino Linotype (Body)"/>
              </a:rPr>
            </a:br>
            <a:r>
              <a:rPr lang="en-GB" sz="3200" dirty="0" smtClean="0">
                <a:latin typeface="Palatino Linotype (Body)"/>
              </a:rPr>
              <a:t>Running bioinformatics </a:t>
            </a:r>
            <a:r>
              <a:rPr lang="en-GB" sz="3200" dirty="0">
                <a:latin typeface="Palatino Linotype (Body)"/>
              </a:rPr>
              <a:t>workflows </a:t>
            </a:r>
            <a:r>
              <a:rPr lang="en-GB" sz="3200" dirty="0" smtClean="0">
                <a:latin typeface="Palatino Linotype (Body)"/>
              </a:rPr>
              <a:t>using </a:t>
            </a:r>
            <a:r>
              <a:rPr lang="en-GB" sz="3200" dirty="0" err="1" smtClean="0">
                <a:latin typeface="Palatino Linotype (Body)"/>
              </a:rPr>
              <a:t>NeatSeq</a:t>
            </a:r>
            <a:r>
              <a:rPr lang="en-GB" sz="3200" dirty="0" smtClean="0">
                <a:latin typeface="Palatino Linotype (Body)"/>
              </a:rPr>
              <a:t>-Flow</a:t>
            </a:r>
            <a:endParaRPr lang="en-US" sz="3200" dirty="0">
              <a:latin typeface="Palatino Linotype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4220095" cy="410787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24 Bacterial Samples</a:t>
            </a:r>
          </a:p>
          <a:p>
            <a:r>
              <a:rPr lang="en-GB" dirty="0" smtClean="0"/>
              <a:t>Paired-end 36bp</a:t>
            </a:r>
          </a:p>
          <a:p>
            <a:r>
              <a:rPr lang="en-US" dirty="0" smtClean="0"/>
              <a:t>~4M*2 reads per sample</a:t>
            </a:r>
          </a:p>
          <a:p>
            <a:r>
              <a:rPr lang="en-US" dirty="0"/>
              <a:t>Reference genome : Staphylococcus </a:t>
            </a:r>
            <a:r>
              <a:rPr lang="en-US" dirty="0" smtClean="0"/>
              <a:t>aureus ~2.8Mp</a:t>
            </a:r>
          </a:p>
          <a:p>
            <a:endParaRPr lang="en-US" dirty="0"/>
          </a:p>
          <a:p>
            <a:r>
              <a:rPr lang="en-GB" dirty="0" smtClean="0"/>
              <a:t> All in </a:t>
            </a:r>
            <a:r>
              <a:rPr lang="en-GB" b="1" dirty="0" smtClean="0"/>
              <a:t>~30 min </a:t>
            </a:r>
            <a:r>
              <a:rPr lang="en-GB" dirty="0" smtClean="0"/>
              <a:t>including ftp download and decompression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722"/>
          <a:stretch/>
        </p:blipFill>
        <p:spPr>
          <a:xfrm>
            <a:off x="4829693" y="2211188"/>
            <a:ext cx="7270348" cy="42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6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b="1" dirty="0" smtClean="0">
                <a:latin typeface="Palatino Linotype (Body)"/>
              </a:rPr>
              <a:t>Test </a:t>
            </a:r>
            <a:r>
              <a:rPr lang="en-GB" sz="3200" b="1" dirty="0">
                <a:latin typeface="Palatino Linotype (Body)"/>
              </a:rPr>
              <a:t>case2 </a:t>
            </a:r>
            <a:r>
              <a:rPr lang="en-GB" sz="3200" b="1" dirty="0" smtClean="0">
                <a:latin typeface="Palatino Linotype (Body)"/>
              </a:rPr>
              <a:t>- QIIME2:</a:t>
            </a:r>
            <a:br>
              <a:rPr lang="en-GB" sz="3200" b="1" dirty="0" smtClean="0">
                <a:latin typeface="Palatino Linotype (Body)"/>
              </a:rPr>
            </a:br>
            <a:r>
              <a:rPr lang="en-GB" sz="3200" dirty="0" smtClean="0">
                <a:latin typeface="Palatino Linotype (Body)"/>
              </a:rPr>
              <a:t>Running bioinformatics </a:t>
            </a:r>
            <a:r>
              <a:rPr lang="en-GB" sz="3200" dirty="0">
                <a:latin typeface="Palatino Linotype (Body)"/>
              </a:rPr>
              <a:t>workflows </a:t>
            </a:r>
            <a:r>
              <a:rPr lang="en-GB" sz="3200" dirty="0" smtClean="0">
                <a:latin typeface="Palatino Linotype (Body)"/>
              </a:rPr>
              <a:t>using </a:t>
            </a:r>
            <a:r>
              <a:rPr lang="en-GB" sz="3200" dirty="0" err="1" smtClean="0">
                <a:latin typeface="Palatino Linotype (Body)"/>
              </a:rPr>
              <a:t>NeatSeq</a:t>
            </a:r>
            <a:r>
              <a:rPr lang="en-GB" sz="3200" dirty="0" smtClean="0">
                <a:latin typeface="Palatino Linotype (Body)"/>
              </a:rPr>
              <a:t>-Flow</a:t>
            </a:r>
            <a:endParaRPr lang="en-US" sz="3200" dirty="0">
              <a:latin typeface="Palatino Linotype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4220095" cy="4107873"/>
          </a:xfrm>
        </p:spPr>
        <p:txBody>
          <a:bodyPr>
            <a:normAutofit/>
          </a:bodyPr>
          <a:lstStyle/>
          <a:p>
            <a:r>
              <a:rPr lang="en-GB" dirty="0" smtClean="0"/>
              <a:t>Data </a:t>
            </a:r>
            <a:r>
              <a:rPr lang="en-GB" dirty="0"/>
              <a:t>from </a:t>
            </a:r>
            <a:r>
              <a:rPr lang="en-GB" dirty="0" smtClean="0"/>
              <a:t>C. Lavoie et al 2018</a:t>
            </a:r>
          </a:p>
          <a:p>
            <a:r>
              <a:rPr lang="en-GB" dirty="0" smtClean="0"/>
              <a:t>81 16s Samples</a:t>
            </a:r>
          </a:p>
          <a:p>
            <a:r>
              <a:rPr lang="en-GB" dirty="0" smtClean="0"/>
              <a:t>Paired-end</a:t>
            </a:r>
          </a:p>
          <a:p>
            <a:endParaRPr lang="en-US" dirty="0"/>
          </a:p>
          <a:p>
            <a:r>
              <a:rPr lang="en-GB" dirty="0" smtClean="0"/>
              <a:t> All in </a:t>
            </a:r>
            <a:r>
              <a:rPr lang="en-GB" b="1" dirty="0" smtClean="0"/>
              <a:t>~44 min </a:t>
            </a:r>
            <a:r>
              <a:rPr lang="en-GB" dirty="0" smtClean="0"/>
              <a:t>including decompression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297" y="2533910"/>
            <a:ext cx="6732194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b="1" dirty="0" smtClean="0">
                <a:latin typeface="Palatino Linotype (Body)"/>
              </a:rPr>
              <a:t>Test case3 </a:t>
            </a:r>
            <a:r>
              <a:rPr lang="en-GB" sz="3200" b="1" dirty="0">
                <a:latin typeface="Palatino Linotype (Body)"/>
              </a:rPr>
              <a:t>- </a:t>
            </a:r>
            <a:r>
              <a:rPr lang="en-GB" sz="3200" b="1" dirty="0" err="1">
                <a:latin typeface="Palatino Linotype (Body)"/>
              </a:rPr>
              <a:t>MetaWRAP</a:t>
            </a:r>
            <a:r>
              <a:rPr lang="en-GB" sz="3200" b="1" dirty="0" smtClean="0">
                <a:latin typeface="Palatino Linotype (Body)"/>
              </a:rPr>
              <a:t>:</a:t>
            </a:r>
            <a:br>
              <a:rPr lang="en-GB" sz="3200" b="1" dirty="0" smtClean="0">
                <a:latin typeface="Palatino Linotype (Body)"/>
              </a:rPr>
            </a:br>
            <a:r>
              <a:rPr lang="en-GB" sz="3200" dirty="0" smtClean="0">
                <a:latin typeface="Palatino Linotype (Body)"/>
              </a:rPr>
              <a:t>Running bioinformatics workflows using </a:t>
            </a:r>
            <a:r>
              <a:rPr lang="en-GB" sz="3200" dirty="0" err="1" smtClean="0">
                <a:latin typeface="Palatino Linotype (Body)"/>
              </a:rPr>
              <a:t>NeatSeq</a:t>
            </a:r>
            <a:r>
              <a:rPr lang="en-GB" sz="3200" dirty="0" smtClean="0">
                <a:latin typeface="Palatino Linotype (Body)"/>
              </a:rPr>
              <a:t>-Flow</a:t>
            </a:r>
            <a:endParaRPr lang="en-US" sz="3200" dirty="0">
              <a:latin typeface="Palatino Linotype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4220095" cy="4107873"/>
          </a:xfrm>
        </p:spPr>
        <p:txBody>
          <a:bodyPr>
            <a:normAutofit/>
          </a:bodyPr>
          <a:lstStyle/>
          <a:p>
            <a:r>
              <a:rPr lang="en-GB" dirty="0" smtClean="0"/>
              <a:t>Data </a:t>
            </a:r>
            <a:r>
              <a:rPr lang="en-GB" dirty="0"/>
              <a:t>from </a:t>
            </a:r>
            <a:r>
              <a:rPr lang="en-GB" dirty="0" err="1"/>
              <a:t>metaHIT</a:t>
            </a:r>
            <a:r>
              <a:rPr lang="en-GB" dirty="0"/>
              <a:t> gut </a:t>
            </a:r>
            <a:r>
              <a:rPr lang="en-GB" dirty="0" smtClean="0"/>
              <a:t>survey (as </a:t>
            </a:r>
            <a:r>
              <a:rPr lang="en-GB" dirty="0"/>
              <a:t>in </a:t>
            </a:r>
            <a:r>
              <a:rPr lang="en-GB" dirty="0" smtClean="0"/>
              <a:t>the </a:t>
            </a:r>
            <a:r>
              <a:rPr lang="en-GB" dirty="0" err="1" smtClean="0"/>
              <a:t>MetaWRAP</a:t>
            </a:r>
            <a:r>
              <a:rPr lang="en-GB" dirty="0" smtClean="0"/>
              <a:t> tutorial)</a:t>
            </a:r>
            <a:endParaRPr lang="en-GB" dirty="0"/>
          </a:p>
          <a:p>
            <a:r>
              <a:rPr lang="en-GB" dirty="0" smtClean="0"/>
              <a:t>3 Samples</a:t>
            </a:r>
          </a:p>
          <a:p>
            <a:r>
              <a:rPr lang="en-GB" dirty="0" smtClean="0"/>
              <a:t>Paired-end</a:t>
            </a:r>
          </a:p>
          <a:p>
            <a:endParaRPr lang="en-US" dirty="0"/>
          </a:p>
          <a:p>
            <a:r>
              <a:rPr lang="en-GB" dirty="0" smtClean="0"/>
              <a:t> All in </a:t>
            </a:r>
            <a:r>
              <a:rPr lang="en-GB" b="1" dirty="0" smtClean="0"/>
              <a:t>~3h </a:t>
            </a:r>
            <a:r>
              <a:rPr lang="en-GB" dirty="0" smtClean="0"/>
              <a:t>including decompression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297" y="2533910"/>
            <a:ext cx="6720074" cy="33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7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Palatino Linotype (Body)"/>
              </a:rPr>
              <a:t>For more details</a:t>
            </a:r>
            <a:endParaRPr lang="en-US" sz="4000" dirty="0">
              <a:latin typeface="Palatino Linotype (Body)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230690"/>
              </p:ext>
            </p:extLst>
          </p:nvPr>
        </p:nvGraphicFramePr>
        <p:xfrm>
          <a:off x="609600" y="2231727"/>
          <a:ext cx="11104564" cy="4111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52282">
                  <a:extLst>
                    <a:ext uri="{9D8B030D-6E8A-4147-A177-3AD203B41FA5}">
                      <a16:colId xmlns:a16="http://schemas.microsoft.com/office/drawing/2014/main" val="4215942881"/>
                    </a:ext>
                  </a:extLst>
                </a:gridCol>
                <a:gridCol w="5552282">
                  <a:extLst>
                    <a:ext uri="{9D8B030D-6E8A-4147-A177-3AD203B41FA5}">
                      <a16:colId xmlns:a16="http://schemas.microsoft.com/office/drawing/2014/main" val="2272238816"/>
                    </a:ext>
                  </a:extLst>
                </a:gridCol>
              </a:tblGrid>
              <a:tr h="6682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IUCC Cloud Services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NeatSeq</a:t>
                      </a:r>
                      <a:r>
                        <a:rPr lang="en-US" sz="3200" smtClean="0"/>
                        <a:t>-Flow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639501"/>
                  </a:ext>
                </a:extLst>
              </a:tr>
              <a:tr h="3443153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11834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464" y="2873590"/>
            <a:ext cx="2757101" cy="2801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009" y="3051345"/>
            <a:ext cx="2687725" cy="25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6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Palatino Linotype (Body)"/>
              </a:rPr>
              <a:t>About Us</a:t>
            </a:r>
            <a:endParaRPr lang="en-US" dirty="0">
              <a:latin typeface="Palatino Linotype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Eyal </a:t>
            </a:r>
            <a:r>
              <a:rPr lang="en-US" dirty="0"/>
              <a:t>Estrin, Cloud Architect, </a:t>
            </a:r>
            <a:r>
              <a:rPr lang="en-US" dirty="0" smtClean="0"/>
              <a:t>IUCC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it-IT" dirty="0"/>
              <a:t>Dr. Liron Levin, Bio-Informatician, Ben-Gurion </a:t>
            </a:r>
            <a:r>
              <a:rPr lang="it-IT" dirty="0" smtClean="0"/>
              <a:t>University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5326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Palatino Linotype (Body)"/>
              </a:rPr>
              <a:t>Why to use the cloud??</a:t>
            </a:r>
            <a:endParaRPr lang="en-US" dirty="0">
              <a:latin typeface="Palatino Linotype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</a:t>
            </a:r>
            <a:r>
              <a:rPr lang="en-GB" dirty="0" smtClean="0"/>
              <a:t>you don</a:t>
            </a:r>
            <a:r>
              <a:rPr lang="en-IL" dirty="0" smtClean="0"/>
              <a:t>’</a:t>
            </a:r>
            <a:r>
              <a:rPr lang="en-GB" dirty="0" smtClean="0"/>
              <a:t>t </a:t>
            </a:r>
            <a:r>
              <a:rPr lang="en-GB" dirty="0"/>
              <a:t>have access </a:t>
            </a:r>
            <a:r>
              <a:rPr lang="en-GB" dirty="0" smtClean="0"/>
              <a:t>to a </a:t>
            </a:r>
            <a:r>
              <a:rPr lang="en-GB" dirty="0"/>
              <a:t>university </a:t>
            </a:r>
            <a:r>
              <a:rPr lang="en-GB" dirty="0" smtClean="0"/>
              <a:t>cluster.</a:t>
            </a:r>
          </a:p>
          <a:p>
            <a:r>
              <a:rPr lang="en-GB" dirty="0" smtClean="0"/>
              <a:t>When the entry price for using the university cluster is to high.</a:t>
            </a:r>
          </a:p>
          <a:p>
            <a:r>
              <a:rPr lang="en-GB" dirty="0" smtClean="0"/>
              <a:t>When </a:t>
            </a:r>
            <a:r>
              <a:rPr lang="en-GB" dirty="0"/>
              <a:t>you </a:t>
            </a:r>
            <a:r>
              <a:rPr lang="en-GB" dirty="0" smtClean="0"/>
              <a:t>need a resource that  is not available in your cluster.</a:t>
            </a:r>
          </a:p>
          <a:p>
            <a:r>
              <a:rPr lang="en-GB" dirty="0" smtClean="0"/>
              <a:t>When you have the money but not the time.</a:t>
            </a:r>
          </a:p>
          <a:p>
            <a:r>
              <a:rPr lang="en-GB" dirty="0"/>
              <a:t>When you want flexibility </a:t>
            </a:r>
            <a:r>
              <a:rPr lang="en-GB" dirty="0" smtClean="0"/>
              <a:t>that you can</a:t>
            </a:r>
            <a:r>
              <a:rPr lang="en-US" dirty="0" smtClean="0"/>
              <a:t>’</a:t>
            </a:r>
            <a:r>
              <a:rPr lang="en-GB" dirty="0" smtClean="0"/>
              <a:t>t get in your cluster.</a:t>
            </a:r>
            <a:endParaRPr lang="he-IL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03548" y="4584062"/>
            <a:ext cx="8030787" cy="1828930"/>
            <a:chOff x="1112606" y="4662011"/>
            <a:chExt cx="8030787" cy="18289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2868" y="5319972"/>
              <a:ext cx="7562850" cy="304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6205" y="5624772"/>
              <a:ext cx="7496175" cy="2667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1181" y="5929572"/>
              <a:ext cx="7772400" cy="3143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2606" y="6224241"/>
              <a:ext cx="7800975" cy="2667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868" y="4662011"/>
              <a:ext cx="8010525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77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Palatino Linotype (Body)"/>
              </a:rPr>
              <a:t>IUCC and Cloud Services</a:t>
            </a:r>
            <a:endParaRPr lang="en-US" dirty="0">
              <a:latin typeface="Palatino Linotype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Easy </a:t>
            </a:r>
            <a:r>
              <a:rPr lang="en-US" sz="2800" dirty="0"/>
              <a:t>access to public clouds (AWS, Azure, Google Cloud Platform), without credit </a:t>
            </a:r>
            <a:r>
              <a:rPr lang="en-US" sz="2800" dirty="0" smtClean="0"/>
              <a:t>card</a:t>
            </a:r>
          </a:p>
          <a:p>
            <a:r>
              <a:rPr lang="en-US" sz="2800" dirty="0"/>
              <a:t>Budget and research grant without expiration </a:t>
            </a:r>
            <a:r>
              <a:rPr lang="en-US" sz="2800" dirty="0" smtClean="0"/>
              <a:t>date</a:t>
            </a:r>
          </a:p>
          <a:p>
            <a:r>
              <a:rPr lang="en-US" sz="2800" dirty="0"/>
              <a:t>Budget control (monthly reports, notification alerts</a:t>
            </a:r>
            <a:r>
              <a:rPr lang="en-US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156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Palatino Linotype (Body)"/>
              </a:rPr>
              <a:t>IUCC and Cloud Services – Cont.</a:t>
            </a:r>
            <a:endParaRPr lang="en-US" dirty="0">
              <a:latin typeface="Palatino Linotype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level support (</a:t>
            </a:r>
            <a:r>
              <a:rPr lang="en-US" dirty="0" smtClean="0">
                <a:hlinkClick r:id="rId2"/>
              </a:rPr>
              <a:t>CloudSupport@iucc.ac.il</a:t>
            </a:r>
            <a:r>
              <a:rPr lang="en-US" dirty="0" smtClean="0"/>
              <a:t>)</a:t>
            </a:r>
          </a:p>
          <a:p>
            <a:r>
              <a:rPr lang="en-US" dirty="0" smtClean="0"/>
              <a:t>Assistance deploying new research environments</a:t>
            </a:r>
          </a:p>
          <a:p>
            <a:r>
              <a:rPr lang="en-US" dirty="0" smtClean="0"/>
              <a:t>Assistance from solutions architect from the cloud vendors and from partners of the cloud vendors</a:t>
            </a:r>
          </a:p>
          <a:p>
            <a:r>
              <a:rPr lang="en-US" dirty="0"/>
              <a:t>Knowledge Center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Wiki (</a:t>
            </a:r>
            <a:r>
              <a:rPr lang="en-US" dirty="0">
                <a:hlinkClick r:id="rId3"/>
              </a:rPr>
              <a:t>https://public-wiki.iucc.ac.il/index.php/Cloud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Blog (</a:t>
            </a:r>
            <a:r>
              <a:rPr lang="en-US" dirty="0">
                <a:hlinkClick r:id="rId4"/>
              </a:rPr>
              <a:t>https://www.iucc.ac.il/cloud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Weekly updates (</a:t>
            </a:r>
            <a:r>
              <a:rPr lang="en-US" dirty="0">
                <a:hlinkClick r:id="rId5"/>
              </a:rPr>
              <a:t>https://www.iucc.ac.il/en/category/weekly-cloud-digest-en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6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Palatino Linotype (Body)"/>
              </a:rPr>
              <a:t>Using Cloud Services Trough IUCC</a:t>
            </a:r>
            <a:endParaRPr lang="en-US" dirty="0">
              <a:latin typeface="Palatino Linotype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Fill in a form:</a:t>
            </a:r>
          </a:p>
          <a:p>
            <a:pPr marL="0" indent="0">
              <a:buNone/>
            </a:pPr>
            <a:r>
              <a:rPr lang="en-US" sz="2800" dirty="0" smtClean="0"/>
              <a:t>    </a:t>
            </a: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://www.iucc.ac.il/en/cloud-form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r>
              <a:rPr lang="en-US" sz="2800" dirty="0" smtClean="0"/>
              <a:t>Receive price proposal via email</a:t>
            </a:r>
          </a:p>
          <a:p>
            <a:r>
              <a:rPr lang="en-US" sz="2800" dirty="0" smtClean="0"/>
              <a:t>Send price proposal to University purchase department and ask to prepare purchase order for IUCC</a:t>
            </a:r>
          </a:p>
          <a:p>
            <a:r>
              <a:rPr lang="en-US" sz="2800" dirty="0" smtClean="0"/>
              <a:t>Send the purchase order to </a:t>
            </a:r>
            <a:r>
              <a:rPr lang="en-US" sz="2800" dirty="0" smtClean="0">
                <a:hlinkClick r:id="rId3"/>
              </a:rPr>
              <a:t>invoices@iucc.ac.il</a:t>
            </a:r>
            <a:endParaRPr lang="en-US" sz="2800" dirty="0" smtClean="0"/>
          </a:p>
          <a:p>
            <a:r>
              <a:rPr lang="en-US" sz="2800" dirty="0" smtClean="0"/>
              <a:t>Begin working with your account in the cloud</a:t>
            </a:r>
          </a:p>
        </p:txBody>
      </p:sp>
    </p:spTree>
    <p:extLst>
      <p:ext uri="{BB962C8B-B14F-4D97-AF65-F5344CB8AC3E}">
        <p14:creationId xmlns:p14="http://schemas.microsoft.com/office/powerpoint/2010/main" val="8964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Palatino Linotype (Body)"/>
              </a:rPr>
              <a:t>Cost Model without commitment</a:t>
            </a:r>
            <a:endParaRPr lang="en-US" dirty="0">
              <a:latin typeface="Palatino Linotype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 Demand / Pay as you </a:t>
            </a:r>
            <a:r>
              <a:rPr lang="en-US" sz="2800" dirty="0" smtClean="0"/>
              <a:t>go</a:t>
            </a:r>
          </a:p>
          <a:p>
            <a:pPr lvl="1"/>
            <a:r>
              <a:rPr lang="en-US" sz="2800" dirty="0"/>
              <a:t>Pay for compute capacity by the hour or second (minimum of 60 seconds) with no long-term commitments</a:t>
            </a:r>
          </a:p>
          <a:p>
            <a:r>
              <a:rPr lang="en-US" sz="2800" dirty="0"/>
              <a:t>Spot </a:t>
            </a:r>
            <a:r>
              <a:rPr lang="en-US" sz="2800" dirty="0" smtClean="0"/>
              <a:t>Instances</a:t>
            </a:r>
          </a:p>
          <a:p>
            <a:pPr lvl="1"/>
            <a:r>
              <a:rPr lang="en-US" sz="2800" dirty="0"/>
              <a:t>Request spare computing capacity for up to 90% off the On-Demand </a:t>
            </a:r>
            <a:r>
              <a:rPr lang="en-US" sz="2800" dirty="0" smtClean="0"/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33080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Palatino Linotype (Body)"/>
              </a:rPr>
              <a:t>Architecture (in high level)</a:t>
            </a:r>
            <a:endParaRPr lang="en-US" dirty="0">
              <a:latin typeface="Palatino Linotype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Build and use </a:t>
            </a:r>
            <a:r>
              <a:rPr lang="en-US" sz="2800" dirty="0" smtClean="0"/>
              <a:t>on-demand</a:t>
            </a:r>
          </a:p>
          <a:p>
            <a:pPr lvl="1"/>
            <a:r>
              <a:rPr lang="en-US" sz="2800" dirty="0"/>
              <a:t>Use scripts to build an HPC cluster from </a:t>
            </a:r>
            <a:r>
              <a:rPr lang="en-US" sz="2800" dirty="0" smtClean="0"/>
              <a:t>scratch</a:t>
            </a:r>
          </a:p>
          <a:p>
            <a:r>
              <a:rPr lang="en-US" sz="2800" dirty="0"/>
              <a:t>Elastic </a:t>
            </a:r>
            <a:r>
              <a:rPr lang="en-US" sz="2800" dirty="0" smtClean="0"/>
              <a:t>scale</a:t>
            </a:r>
          </a:p>
          <a:p>
            <a:pPr lvl="1"/>
            <a:r>
              <a:rPr lang="en-US" sz="2800" dirty="0"/>
              <a:t>Set initial cluster size, and maximum number of compute nodes (scale out as needed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Set VM instance type according to research </a:t>
            </a:r>
            <a:r>
              <a:rPr lang="en-US" sz="2800" dirty="0" smtClean="0"/>
              <a:t>needs</a:t>
            </a:r>
          </a:p>
          <a:p>
            <a:pPr lvl="1"/>
            <a:r>
              <a:rPr lang="en-US" sz="2800" dirty="0"/>
              <a:t>Choose an HPC scheduler according to need and familiarity (Slurm, SGE, etc</a:t>
            </a:r>
            <a:r>
              <a:rPr lang="en-US" sz="2800" dirty="0" smtClean="0"/>
              <a:t>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246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Palatino Linotype (Body)"/>
              </a:rPr>
              <a:t>Using the cloud as you use your HPC cluster</a:t>
            </a:r>
            <a:endParaRPr lang="en-US" sz="4000" dirty="0">
              <a:latin typeface="Palatino Linotype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7243749" cy="4389120"/>
          </a:xfrm>
        </p:spPr>
        <p:txBody>
          <a:bodyPr/>
          <a:lstStyle/>
          <a:p>
            <a:r>
              <a:rPr lang="en-GB" dirty="0" smtClean="0"/>
              <a:t>Use </a:t>
            </a:r>
            <a:r>
              <a:rPr lang="en-GB" dirty="0"/>
              <a:t>a job </a:t>
            </a:r>
            <a:r>
              <a:rPr lang="en-GB" dirty="0" smtClean="0"/>
              <a:t>scheduler like you use in your HPC</a:t>
            </a:r>
          </a:p>
          <a:p>
            <a:r>
              <a:rPr lang="en-GB" dirty="0" smtClean="0"/>
              <a:t>Use a single high performance computer.</a:t>
            </a:r>
            <a:endParaRPr lang="en-US" dirty="0" smtClean="0"/>
          </a:p>
          <a:p>
            <a:r>
              <a:rPr lang="en-GB" dirty="0" smtClean="0"/>
              <a:t>Access using SSH.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489177" y="2464167"/>
            <a:ext cx="8530025" cy="4054949"/>
            <a:chOff x="3004545" y="2052687"/>
            <a:chExt cx="8530025" cy="4054949"/>
          </a:xfrm>
        </p:grpSpPr>
        <p:pic>
          <p:nvPicPr>
            <p:cNvPr id="12" name="Picture 11" descr="File:Gorilla-&lt;strong&gt;server&lt;/strong&gt;.svg - Wikimedia Common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1048" y="3724100"/>
              <a:ext cx="809107" cy="809107"/>
            </a:xfrm>
            <a:prstGeom prst="rect">
              <a:avLst/>
            </a:prstGeom>
          </p:spPr>
        </p:pic>
        <p:pic>
          <p:nvPicPr>
            <p:cNvPr id="13" name="Picture 12" descr="File:Gorilla-&lt;strong&gt;server&lt;/strong&gt;.svg - Wikimedia Common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395" y="4863498"/>
              <a:ext cx="1244138" cy="1244138"/>
            </a:xfrm>
            <a:prstGeom prst="rect">
              <a:avLst/>
            </a:prstGeom>
          </p:spPr>
        </p:pic>
        <p:pic>
          <p:nvPicPr>
            <p:cNvPr id="14" name="Picture 13" descr="File:Gorilla-&lt;strong&gt;server&lt;/strong&gt;.svg - Wikimedia Common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3533" y="4863498"/>
              <a:ext cx="1244138" cy="1244138"/>
            </a:xfrm>
            <a:prstGeom prst="rect">
              <a:avLst/>
            </a:prstGeom>
          </p:spPr>
        </p:pic>
        <p:pic>
          <p:nvPicPr>
            <p:cNvPr id="15" name="Picture 14" descr="File:Gorilla-&lt;strong&gt;server&lt;/strong&gt;.svg - Wikimedia Common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7671" y="4863498"/>
              <a:ext cx="1244138" cy="1244138"/>
            </a:xfrm>
            <a:prstGeom prst="rect">
              <a:avLst/>
            </a:prstGeom>
          </p:spPr>
        </p:pic>
        <p:pic>
          <p:nvPicPr>
            <p:cNvPr id="16" name="Picture 15" descr="File:Gnome-&lt;strong&gt;laptop&lt;/strong&gt;.svg - Wikimedia Common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0159" y="2052687"/>
              <a:ext cx="1216428" cy="1216428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>
              <a:stCxn id="16" idx="2"/>
              <a:endCxn id="12" idx="0"/>
            </p:cNvCxnSpPr>
            <p:nvPr/>
          </p:nvCxnSpPr>
          <p:spPr>
            <a:xfrm flipH="1">
              <a:off x="9505602" y="3269115"/>
              <a:ext cx="2771" cy="4549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8778240" y="3322468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SSH</a:t>
              </a:r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5802421" y="4128653"/>
              <a:ext cx="3556878" cy="0"/>
            </a:xfrm>
            <a:prstGeom prst="line">
              <a:avLst/>
            </a:prstGeom>
            <a:ln w="6350" cap="flat"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5802421" y="3759321"/>
              <a:ext cx="33505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Low cost entry point computer</a:t>
              </a:r>
              <a:endParaRPr lang="en-US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3099816" y="5506349"/>
              <a:ext cx="4857403" cy="0"/>
            </a:xfrm>
            <a:prstGeom prst="line">
              <a:avLst/>
            </a:prstGeom>
            <a:ln w="6350" cap="flat"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004545" y="5092821"/>
              <a:ext cx="48189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High performance NODE computer instance</a:t>
              </a:r>
              <a:endParaRPr lang="en-US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7333488" y="5658749"/>
              <a:ext cx="1958339" cy="0"/>
            </a:xfrm>
            <a:prstGeom prst="line">
              <a:avLst/>
            </a:prstGeom>
            <a:ln w="6350" cap="flat"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333488" y="5838581"/>
              <a:ext cx="3241268" cy="0"/>
            </a:xfrm>
            <a:prstGeom prst="line">
              <a:avLst/>
            </a:prstGeom>
            <a:ln w="6350" cap="flat"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333488" y="5485567"/>
              <a:ext cx="0" cy="3530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2" idx="2"/>
            </p:cNvCxnSpPr>
            <p:nvPr/>
          </p:nvCxnSpPr>
          <p:spPr>
            <a:xfrm flipH="1">
              <a:off x="8312657" y="4533207"/>
              <a:ext cx="1192945" cy="559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2" idx="2"/>
            </p:cNvCxnSpPr>
            <p:nvPr/>
          </p:nvCxnSpPr>
          <p:spPr>
            <a:xfrm flipH="1">
              <a:off x="9505601" y="4533207"/>
              <a:ext cx="1" cy="570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2" idx="2"/>
            </p:cNvCxnSpPr>
            <p:nvPr/>
          </p:nvCxnSpPr>
          <p:spPr>
            <a:xfrm>
              <a:off x="9505602" y="4533207"/>
              <a:ext cx="1192944" cy="570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9964910" y="4329021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Job scheduler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5656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 on brainstorming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5397</TotalTime>
  <Words>772</Words>
  <Application>Microsoft Office PowerPoint</Application>
  <PresentationFormat>Widescreen</PresentationFormat>
  <Paragraphs>117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Gisha</vt:lpstr>
      <vt:lpstr>Palatino Linotype</vt:lpstr>
      <vt:lpstr>Palatino Linotype (Body)</vt:lpstr>
      <vt:lpstr>Wingdings 2</vt:lpstr>
      <vt:lpstr>Office Theme</vt:lpstr>
      <vt:lpstr>Presentation on brainstorming</vt:lpstr>
      <vt:lpstr>מפגש פורום היחידות לביואינפורמטיקה  נובמבר 2019    טכניון</vt:lpstr>
      <vt:lpstr>About Us</vt:lpstr>
      <vt:lpstr>Why to use the cloud??</vt:lpstr>
      <vt:lpstr>IUCC and Cloud Services</vt:lpstr>
      <vt:lpstr>IUCC and Cloud Services – Cont.</vt:lpstr>
      <vt:lpstr>Using Cloud Services Trough IUCC</vt:lpstr>
      <vt:lpstr>Cost Model without commitment</vt:lpstr>
      <vt:lpstr>Architecture (in high level)</vt:lpstr>
      <vt:lpstr>Using the cloud as you use your HPC cluster</vt:lpstr>
      <vt:lpstr>Differences  in using the cloud as your HPC cluster</vt:lpstr>
      <vt:lpstr>Test case: Running bioinformatics workflows using NeatSeq-Flow</vt:lpstr>
      <vt:lpstr>Test case: Running bioinformatics workflows using NeatSeq-Flow</vt:lpstr>
      <vt:lpstr>Test case: Running bioinformatics workflows using NeatSeq-Flow</vt:lpstr>
      <vt:lpstr>Test case: Running bioinformatics workflows using NeatSeq-Flow</vt:lpstr>
      <vt:lpstr>Test case: Running bioinformatics workflows using NeatSeq-Flow</vt:lpstr>
      <vt:lpstr>Test case2 - QIIME2: Running bioinformatics workflows using NeatSeq-Flow</vt:lpstr>
      <vt:lpstr>Test case3 - MetaWRAP: Running bioinformatics workflows using NeatSeq-Flow</vt:lpstr>
      <vt:lpstr>For more details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מפגש פורום היחידות לביואינפורמטיקה  נובמבר 2019    טכניון</dc:title>
  <dc:creator>לירון לוין</dc:creator>
  <cp:lastModifiedBy>לירון לוין</cp:lastModifiedBy>
  <cp:revision>41</cp:revision>
  <dcterms:created xsi:type="dcterms:W3CDTF">2019-11-05T07:36:59Z</dcterms:created>
  <dcterms:modified xsi:type="dcterms:W3CDTF">2019-11-28T12:14:02Z</dcterms:modified>
</cp:coreProperties>
</file>