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68" r:id="rId2"/>
    <p:sldId id="269" r:id="rId3"/>
    <p:sldId id="270" r:id="rId4"/>
    <p:sldId id="1804" r:id="rId5"/>
    <p:sldId id="1817" r:id="rId6"/>
    <p:sldId id="8354" r:id="rId7"/>
    <p:sldId id="303" r:id="rId8"/>
    <p:sldId id="8353" r:id="rId9"/>
    <p:sldId id="2671" r:id="rId10"/>
    <p:sldId id="320" r:id="rId11"/>
    <p:sldId id="4676" r:id="rId12"/>
    <p:sldId id="9942" r:id="rId13"/>
    <p:sldId id="1870" r:id="rId14"/>
    <p:sldId id="8362" r:id="rId15"/>
    <p:sldId id="4437" r:id="rId16"/>
    <p:sldId id="8351" r:id="rId17"/>
    <p:sldId id="297" r:id="rId18"/>
    <p:sldId id="1815" r:id="rId19"/>
    <p:sldId id="1630"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42602B-0243-4BAB-B0F9-8A25AC152AC7}">
          <p14:sldIdLst>
            <p14:sldId id="268"/>
            <p14:sldId id="269"/>
            <p14:sldId id="270"/>
            <p14:sldId id="1804"/>
            <p14:sldId id="1817"/>
            <p14:sldId id="8354"/>
            <p14:sldId id="303"/>
            <p14:sldId id="8353"/>
            <p14:sldId id="2671"/>
            <p14:sldId id="320"/>
            <p14:sldId id="4676"/>
            <p14:sldId id="9942"/>
            <p14:sldId id="1870"/>
            <p14:sldId id="8362"/>
            <p14:sldId id="4437"/>
            <p14:sldId id="8351"/>
            <p14:sldId id="297"/>
            <p14:sldId id="1815"/>
            <p14:sldId id="1630"/>
            <p14:sldId id="267"/>
          </p14:sldIdLst>
        </p14:section>
      </p14:sectionLst>
    </p:ext>
    <p:ext uri="{EFAFB233-063F-42B5-8137-9DF3F51BA10A}">
      <p15:sldGuideLst xmlns:p15="http://schemas.microsoft.com/office/powerpoint/2012/main">
        <p15:guide id="1" orient="horz" pos="2160" userDrawn="1">
          <p15:clr>
            <a:srgbClr val="A4A3A4"/>
          </p15:clr>
        </p15:guide>
        <p15:guide id="2" orient="horz" pos="2304" userDrawn="1">
          <p15:clr>
            <a:srgbClr val="A4A3A4"/>
          </p15:clr>
        </p15:guide>
        <p15:guide id="3" orient="horz" pos="2704" userDrawn="1">
          <p15:clr>
            <a:srgbClr val="A4A3A4"/>
          </p15:clr>
        </p15:guide>
        <p15:guide id="4"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9C3D"/>
    <a:srgbClr val="E89636"/>
    <a:srgbClr val="F08E1B"/>
    <a:srgbClr val="4B84C9"/>
    <a:srgbClr val="385D8A"/>
    <a:srgbClr val="B3C7EB"/>
    <a:srgbClr val="A6BEE8"/>
    <a:srgbClr val="385DA8"/>
    <a:srgbClr val="943C0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3743" autoAdjust="0"/>
  </p:normalViewPr>
  <p:slideViewPr>
    <p:cSldViewPr showGuides="1">
      <p:cViewPr varScale="1">
        <p:scale>
          <a:sx n="73" d="100"/>
          <a:sy n="73" d="100"/>
        </p:scale>
        <p:origin x="1746" y="60"/>
      </p:cViewPr>
      <p:guideLst>
        <p:guide orient="horz" pos="2160"/>
        <p:guide orient="horz" pos="2304"/>
        <p:guide orient="horz" pos="2704"/>
        <p:guide pos="3840"/>
      </p:guideLst>
    </p:cSldViewPr>
  </p:slideViewPr>
  <p:notesTextViewPr>
    <p:cViewPr>
      <p:scale>
        <a:sx n="3" d="2"/>
        <a:sy n="3" d="2"/>
      </p:scale>
      <p:origin x="0" y="0"/>
    </p:cViewPr>
  </p:notesTextViewPr>
  <p:notesViewPr>
    <p:cSldViewPr showGuides="1">
      <p:cViewPr varScale="1">
        <p:scale>
          <a:sx n="65" d="100"/>
          <a:sy n="65" d="100"/>
        </p:scale>
        <p:origin x="3154"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DA0531-CE16-4AEE-9022-9E458FA8C9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a:extLst>
              <a:ext uri="{FF2B5EF4-FFF2-40B4-BE49-F238E27FC236}">
                <a16:creationId xmlns:a16="http://schemas.microsoft.com/office/drawing/2014/main" id="{BCB86B1D-7D2D-47A5-B401-CFBDB55282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E2F873-66AC-46CC-AD1E-66157CE3195D}" type="datetimeFigureOut">
              <a:rPr lang="LID4096" smtClean="0"/>
              <a:t>12/16/2019</a:t>
            </a:fld>
            <a:endParaRPr lang="LID4096"/>
          </a:p>
        </p:txBody>
      </p:sp>
      <p:sp>
        <p:nvSpPr>
          <p:cNvPr id="4" name="Footer Placeholder 3">
            <a:extLst>
              <a:ext uri="{FF2B5EF4-FFF2-40B4-BE49-F238E27FC236}">
                <a16:creationId xmlns:a16="http://schemas.microsoft.com/office/drawing/2014/main" id="{4CA0EA37-664F-41EE-B4FF-44CA4A1522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5" name="Slide Number Placeholder 4">
            <a:extLst>
              <a:ext uri="{FF2B5EF4-FFF2-40B4-BE49-F238E27FC236}">
                <a16:creationId xmlns:a16="http://schemas.microsoft.com/office/drawing/2014/main" id="{38CD2F17-818F-47BB-BCC5-1FDE924F97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8638F8-CB49-4B80-B4DB-D7ECEE4F3886}" type="slidenum">
              <a:rPr lang="LID4096" smtClean="0"/>
              <a:t>‹#›</a:t>
            </a:fld>
            <a:endParaRPr lang="LID4096"/>
          </a:p>
        </p:txBody>
      </p:sp>
    </p:spTree>
    <p:extLst>
      <p:ext uri="{BB962C8B-B14F-4D97-AF65-F5344CB8AC3E}">
        <p14:creationId xmlns:p14="http://schemas.microsoft.com/office/powerpoint/2010/main" val="1993688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1"/>
            <a:ext cx="2971800" cy="457200"/>
          </a:xfrm>
          <a:prstGeom prst="rect">
            <a:avLst/>
          </a:prstGeom>
        </p:spPr>
        <p:txBody>
          <a:bodyPr vert="horz" lIns="91431" tIns="45716" rIns="91431" bIns="45716" rtlCol="0"/>
          <a:lstStyle>
            <a:lvl1pPr algn="r">
              <a:defRPr sz="1200"/>
            </a:lvl1pPr>
          </a:lstStyle>
          <a:p>
            <a:fld id="{91AA33BB-5012-4FA9-BC94-2423B0F96BF0}" type="datetimeFigureOut">
              <a:rPr lang="en-US" smtClean="0"/>
              <a:pPr/>
              <a:t>16/12/201919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1" tIns="45716" rIns="91431"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7200"/>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7200"/>
          </a:xfrm>
          <a:prstGeom prst="rect">
            <a:avLst/>
          </a:prstGeom>
        </p:spPr>
        <p:txBody>
          <a:bodyPr vert="horz" lIns="91431" tIns="45716" rIns="91431" bIns="45716" rtlCol="0" anchor="b"/>
          <a:lstStyle>
            <a:lvl1pPr algn="r">
              <a:defRPr sz="1200"/>
            </a:lvl1pPr>
          </a:lstStyle>
          <a:p>
            <a:fld id="{C18343ED-3762-4D46-A439-B4D407E13EF8}" type="slidenum">
              <a:rPr lang="en-US" smtClean="0"/>
              <a:pPr/>
              <a:t>‹#›</a:t>
            </a:fld>
            <a:endParaRPr lang="en-US"/>
          </a:p>
        </p:txBody>
      </p:sp>
    </p:spTree>
    <p:extLst>
      <p:ext uri="{BB962C8B-B14F-4D97-AF65-F5344CB8AC3E}">
        <p14:creationId xmlns:p14="http://schemas.microsoft.com/office/powerpoint/2010/main" val="376323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Parallel: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Monte Carlo simulations, image/video rendering, genetic algorithms, sequence matching</a:t>
            </a:r>
          </a:p>
          <a:p>
            <a:endParaRPr lang="en-US" dirty="0"/>
          </a:p>
          <a:p>
            <a:endParaRPr lang="en-US" dirty="0"/>
          </a:p>
          <a:p>
            <a:r>
              <a:rPr lang="en-US" dirty="0"/>
              <a:t>Coupled: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automotive crash simulation, fluid dynamics, climate modeling, reservoir simulation, manufacturing modeling</a:t>
            </a:r>
          </a:p>
          <a:p>
            <a:endParaRPr lang="en-US" dirty="0"/>
          </a:p>
        </p:txBody>
      </p:sp>
      <p:sp>
        <p:nvSpPr>
          <p:cNvPr id="4" name="Slide Number Placeholder 3"/>
          <p:cNvSpPr>
            <a:spLocks noGrp="1"/>
          </p:cNvSpPr>
          <p:nvPr>
            <p:ph type="sldNum" sz="quarter" idx="5"/>
          </p:nvPr>
        </p:nvSpPr>
        <p:spPr/>
        <p:txBody>
          <a:bodyPr/>
          <a:lstStyle/>
          <a:p>
            <a:fld id="{C18343ED-3762-4D46-A439-B4D407E13EF8}" type="slidenum">
              <a:rPr lang="en-US" smtClean="0"/>
              <a:pPr/>
              <a:t>3</a:t>
            </a:fld>
            <a:endParaRPr lang="en-US"/>
          </a:p>
        </p:txBody>
      </p:sp>
    </p:spTree>
    <p:extLst>
      <p:ext uri="{BB962C8B-B14F-4D97-AF65-F5344CB8AC3E}">
        <p14:creationId xmlns:p14="http://schemas.microsoft.com/office/powerpoint/2010/main" val="220254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FBA5C779-C7A8-4D8F-8CF3-533D36856DB4}" type="datetime8">
              <a:rPr lang="en-US" smtClean="0"/>
              <a:t>16/12/201919 18:38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2585465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5194323-46EB-47FD-802B-1151F9FD2B5B}" type="slidenum">
              <a:rPr lang="en-US" smtClean="0"/>
              <a:t>16</a:t>
            </a:fld>
            <a:endParaRPr lang="en-US"/>
          </a:p>
        </p:txBody>
      </p:sp>
    </p:spTree>
    <p:extLst>
      <p:ext uri="{BB962C8B-B14F-4D97-AF65-F5344CB8AC3E}">
        <p14:creationId xmlns:p14="http://schemas.microsoft.com/office/powerpoint/2010/main" val="3592144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Build 2017</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16/12/201919 18:42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2887453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4CFA94A-519F-445C-B30C-9E76FA6A2031}" type="datetime8">
              <a:rPr lang="en-US" smtClean="0"/>
              <a:t>16/12/201919 18:41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159187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DE014ACE-28F1-0D47-B703-15587AC4E659}"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5930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Microsoft 2016</a:t>
            </a: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16/12/201919 18:25 PM</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46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7B1974D-3158-4F5C-AE63-8878FBF4D3B5}" type="datetime8">
              <a:rPr lang="en-US" smtClean="0"/>
              <a:t>16/12/201919 18:25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45873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Build 2017</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16/12/201919 18:25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178122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468563"/>
            <a:ext cx="7680325" cy="4321175"/>
          </a:xfrm>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16/12/201919 18:27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9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94323-46EB-47FD-802B-1151F9FD2B5B}" type="slidenum">
              <a:rPr lang="en-US" smtClean="0"/>
              <a:t>10</a:t>
            </a:fld>
            <a:endParaRPr lang="en-US"/>
          </a:p>
        </p:txBody>
      </p:sp>
    </p:spTree>
    <p:extLst>
      <p:ext uri="{BB962C8B-B14F-4D97-AF65-F5344CB8AC3E}">
        <p14:creationId xmlns:p14="http://schemas.microsoft.com/office/powerpoint/2010/main" val="4027802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16/12/201919 18:36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423380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16/12/201919 18:37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2086991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774051" y="6362070"/>
            <a:ext cx="10506527" cy="261610"/>
          </a:xfrm>
          <a:prstGeom prst="rect">
            <a:avLst/>
          </a:prstGeom>
          <a:noFill/>
        </p:spPr>
        <p:txBody>
          <a:bodyPr wrap="square" lIns="0" rtlCol="0">
            <a:spAutoFit/>
          </a:bodyPr>
          <a:lstStyle/>
          <a:p>
            <a:pPr algn="l"/>
            <a:r>
              <a:rPr lang="en-US" sz="1100" kern="1200" dirty="0">
                <a:solidFill>
                  <a:schemeClr val="tx1">
                    <a:lumMod val="85000"/>
                    <a:lumOff val="15000"/>
                  </a:schemeClr>
                </a:solidFill>
                <a:latin typeface="Segoe" panose="020B0502040504020203" pitchFamily="34" charset="0"/>
                <a:ea typeface="+mn-ea"/>
                <a:cs typeface="+mn-cs"/>
              </a:rPr>
              <a:t>Copyright © SELA Software &amp; Education Labs, Ltd. | 14-18 Baruch Hirsch St., </a:t>
            </a:r>
            <a:r>
              <a:rPr lang="en-US" sz="1100" kern="1200" dirty="0" err="1">
                <a:solidFill>
                  <a:schemeClr val="tx1">
                    <a:lumMod val="85000"/>
                    <a:lumOff val="15000"/>
                  </a:schemeClr>
                </a:solidFill>
                <a:latin typeface="Segoe" panose="020B0502040504020203" pitchFamily="34" charset="0"/>
                <a:ea typeface="+mn-ea"/>
                <a:cs typeface="+mn-cs"/>
              </a:rPr>
              <a:t>Bnei</a:t>
            </a:r>
            <a:r>
              <a:rPr lang="en-US" sz="1100" kern="1200" dirty="0">
                <a:solidFill>
                  <a:schemeClr val="tx1">
                    <a:lumMod val="85000"/>
                    <a:lumOff val="15000"/>
                  </a:schemeClr>
                </a:solidFill>
                <a:latin typeface="Segoe" panose="020B0502040504020203" pitchFamily="34" charset="0"/>
                <a:ea typeface="+mn-ea"/>
                <a:cs typeface="+mn-cs"/>
              </a:rPr>
              <a:t> </a:t>
            </a:r>
            <a:r>
              <a:rPr lang="en-US" sz="1100" kern="1200" dirty="0" err="1">
                <a:solidFill>
                  <a:schemeClr val="tx1">
                    <a:lumMod val="85000"/>
                    <a:lumOff val="15000"/>
                  </a:schemeClr>
                </a:solidFill>
                <a:latin typeface="Segoe" panose="020B0502040504020203" pitchFamily="34" charset="0"/>
                <a:ea typeface="+mn-ea"/>
                <a:cs typeface="+mn-cs"/>
              </a:rPr>
              <a:t>Brak</a:t>
            </a:r>
            <a:r>
              <a:rPr lang="en-US" sz="1100" kern="1200">
                <a:solidFill>
                  <a:schemeClr val="tx1">
                    <a:lumMod val="85000"/>
                    <a:lumOff val="15000"/>
                  </a:schemeClr>
                </a:solidFill>
                <a:latin typeface="Segoe" panose="020B0502040504020203" pitchFamily="34" charset="0"/>
                <a:ea typeface="+mn-ea"/>
                <a:cs typeface="+mn-cs"/>
              </a:rPr>
              <a:t> 51202, Israel | www.selagroup.com</a:t>
            </a:r>
            <a:endParaRPr lang="en-US" sz="800" dirty="0">
              <a:solidFill>
                <a:schemeClr val="tx1">
                  <a:lumMod val="85000"/>
                  <a:lumOff val="15000"/>
                </a:schemeClr>
              </a:solidFill>
              <a:latin typeface="Segoe" panose="020B0502040504020203"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51" y="534800"/>
            <a:ext cx="3017693" cy="483907"/>
          </a:xfrm>
          <a:prstGeom prst="rect">
            <a:avLst/>
          </a:prstGeom>
        </p:spPr>
      </p:pic>
      <p:sp>
        <p:nvSpPr>
          <p:cNvPr id="15" name="Title 16"/>
          <p:cNvSpPr>
            <a:spLocks noGrp="1"/>
          </p:cNvSpPr>
          <p:nvPr userDrawn="1">
            <p:ph type="title" hasCustomPrompt="1"/>
          </p:nvPr>
        </p:nvSpPr>
        <p:spPr>
          <a:xfrm>
            <a:off x="1007435" y="2420891"/>
            <a:ext cx="7391400" cy="583441"/>
          </a:xfrm>
        </p:spPr>
        <p:txBody>
          <a:bodyPr/>
          <a:lstStyle>
            <a:lvl1pPr>
              <a:defRPr lang="en-US" sz="2600" baseline="0">
                <a:latin typeface="Segoe UI" panose="020B0502040204020203" pitchFamily="34" charset="0"/>
              </a:defRPr>
            </a:lvl1pPr>
          </a:lstStyle>
          <a:p>
            <a:pPr marL="0" lvl="0" indent="0">
              <a:spcBef>
                <a:spcPct val="20000"/>
              </a:spcBef>
              <a:buFont typeface="Arial" pitchFamily="34" charset="0"/>
            </a:pPr>
            <a:r>
              <a:rPr lang="en-US" dirty="0"/>
              <a:t>Speaker Name</a:t>
            </a:r>
          </a:p>
        </p:txBody>
      </p:sp>
      <p:sp>
        <p:nvSpPr>
          <p:cNvPr id="16" name="Text Placeholder 20"/>
          <p:cNvSpPr>
            <a:spLocks noGrp="1"/>
          </p:cNvSpPr>
          <p:nvPr userDrawn="1">
            <p:ph type="body" sz="quarter" idx="10" hasCustomPrompt="1"/>
          </p:nvPr>
        </p:nvSpPr>
        <p:spPr>
          <a:xfrm>
            <a:off x="1007535" y="3068638"/>
            <a:ext cx="7391301" cy="914400"/>
          </a:xfrm>
          <a:prstGeom prst="rect">
            <a:avLst/>
          </a:prstGeom>
        </p:spPr>
        <p:txBody>
          <a:bodyPr/>
          <a:lstStyle>
            <a:lvl1pPr marL="0" indent="0" algn="l" rtl="0">
              <a:buNone/>
              <a:defRPr lang="en-US" sz="3400" kern="1200" dirty="0">
                <a:solidFill>
                  <a:srgbClr val="262E64"/>
                </a:solidFill>
                <a:latin typeface="Segoe UI Semilight" panose="020B0402040204020203" pitchFamily="34" charset="0"/>
                <a:ea typeface="+mn-ea"/>
                <a:cs typeface="Segoe UI Semilight" panose="020B0402040204020203" pitchFamily="34" charset="0"/>
              </a:defRPr>
            </a:lvl1pPr>
            <a:lvl2pPr>
              <a:defRPr b="0" cap="none" spc="0">
                <a:ln w="0"/>
                <a:solidFill>
                  <a:schemeClr val="accent1"/>
                </a:solidFill>
                <a:effectLst>
                  <a:outerShdw blurRad="38100" dist="25400" dir="5400000" algn="ctr" rotWithShape="0">
                    <a:srgbClr val="6E747A">
                      <a:alpha val="43000"/>
                    </a:srgbClr>
                  </a:outerShdw>
                </a:effectLst>
              </a:defRPr>
            </a:lvl2pPr>
            <a:lvl3pPr>
              <a:defRPr b="0" cap="none" spc="0">
                <a:ln w="0"/>
                <a:solidFill>
                  <a:schemeClr val="accent1"/>
                </a:solidFill>
                <a:effectLst>
                  <a:outerShdw blurRad="38100" dist="25400" dir="5400000" algn="ctr" rotWithShape="0">
                    <a:srgbClr val="6E747A">
                      <a:alpha val="43000"/>
                    </a:srgbClr>
                  </a:outerShdw>
                </a:effectLst>
              </a:defRPr>
            </a:lvl3pPr>
            <a:lvl4pPr>
              <a:defRPr b="0" cap="none" spc="0">
                <a:ln w="0"/>
                <a:solidFill>
                  <a:schemeClr val="accent1"/>
                </a:solidFill>
                <a:effectLst>
                  <a:outerShdw blurRad="38100" dist="25400" dir="5400000" algn="ctr" rotWithShape="0">
                    <a:srgbClr val="6E747A">
                      <a:alpha val="43000"/>
                    </a:srgbClr>
                  </a:outerShdw>
                </a:effectLst>
              </a:defRPr>
            </a:lvl4pPr>
            <a:lvl5pPr>
              <a:defRPr b="0" cap="none" spc="0">
                <a:ln w="0"/>
                <a:solidFill>
                  <a:schemeClr val="accent1"/>
                </a:solidFill>
                <a:effectLst>
                  <a:outerShdw blurRad="38100" dist="25400" dir="5400000" algn="ctr" rotWithShape="0">
                    <a:srgbClr val="6E747A">
                      <a:alpha val="43000"/>
                    </a:srgbClr>
                  </a:outerShdw>
                </a:effectLst>
              </a:defRPr>
            </a:lvl5pPr>
          </a:lstStyle>
          <a:p>
            <a:pPr lvl="0"/>
            <a:r>
              <a:rPr lang="en-US" sz="3400" dirty="0">
                <a:solidFill>
                  <a:srgbClr val="262E64"/>
                </a:solidFill>
                <a:latin typeface="Segoe UI Semilight" panose="020B0402040204020203" pitchFamily="34" charset="0"/>
                <a:cs typeface="Segoe UI Semilight" panose="020B0402040204020203" pitchFamily="34" charset="0"/>
              </a:rPr>
              <a:t>Session Title</a:t>
            </a:r>
            <a:endParaRPr lang="en-US" dirty="0"/>
          </a:p>
        </p:txBody>
      </p:sp>
    </p:spTree>
  </p:cSld>
  <p:clrMapOvr>
    <a:masterClrMapping/>
  </p:clrMapOvr>
  <p:extLst>
    <p:ext uri="{DCECCB84-F9BA-43D5-87BE-67443E8EF086}">
      <p15:sldGuideLst xmlns:p15="http://schemas.microsoft.com/office/powerpoint/2012/main">
        <p15:guide id="1" orient="horz" pos="789" userDrawn="1">
          <p15:clr>
            <a:srgbClr val="FBAE40"/>
          </p15:clr>
        </p15:guide>
        <p15:guide id="2" pos="8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CodeSnippets">
    <p:spTree>
      <p:nvGrpSpPr>
        <p:cNvPr id="1" name=""/>
        <p:cNvGrpSpPr/>
        <p:nvPr/>
      </p:nvGrpSpPr>
      <p:grpSpPr>
        <a:xfrm>
          <a:off x="0" y="0"/>
          <a:ext cx="0" cy="0"/>
          <a:chOff x="0" y="0"/>
          <a:chExt cx="0" cy="0"/>
        </a:xfrm>
      </p:grpSpPr>
      <p:sp>
        <p:nvSpPr>
          <p:cNvPr id="20" name="Text Placeholder 12"/>
          <p:cNvSpPr>
            <a:spLocks noGrp="1"/>
          </p:cNvSpPr>
          <p:nvPr>
            <p:ph type="body" sz="quarter" idx="15"/>
          </p:nvPr>
        </p:nvSpPr>
        <p:spPr>
          <a:xfrm>
            <a:off x="815413" y="1494000"/>
            <a:ext cx="10656920" cy="1502952"/>
          </a:xfrm>
          <a:prstGeom prst="rect">
            <a:avLst/>
          </a:prstGeom>
          <a:solidFill>
            <a:schemeClr val="bg1">
              <a:alpha val="69000"/>
            </a:schemeClr>
          </a:solidFill>
        </p:spPr>
        <p:txBody>
          <a:bodyPr tIns="90000">
            <a:normAutofit/>
          </a:bodyPr>
          <a:lstStyle>
            <a:lvl1pPr marL="342900" indent="-342900" algn="l" rtl="0">
              <a:buFontTx/>
              <a:buBlip>
                <a:blip r:embed="rId2"/>
              </a:buBlip>
              <a:defRPr>
                <a:latin typeface="Segoe" panose="020B0502040504020203" pitchFamily="34" charset="0"/>
              </a:defRPr>
            </a:lvl1pPr>
            <a:lvl2pPr marL="742950" indent="-285750" algn="l" rtl="0">
              <a:buFontTx/>
              <a:buBlip>
                <a:blip r:embed="rId2"/>
              </a:buBlip>
              <a:defRPr>
                <a:latin typeface="Segoe" panose="020B0502040504020203" pitchFamily="34" charset="0"/>
              </a:defRPr>
            </a:lvl2pPr>
            <a:lvl3pPr marL="1143000" indent="-228600" algn="l" rtl="0">
              <a:buFontTx/>
              <a:buBlip>
                <a:blip r:embed="rId2"/>
              </a:buBlip>
              <a:defRPr>
                <a:latin typeface="Segoe" panose="020B0502040504020203" pitchFamily="34" charset="0"/>
              </a:defRPr>
            </a:lvl3pPr>
            <a:lvl4pPr algn="l" rtl="0">
              <a:buFontTx/>
              <a:buBlip>
                <a:blip r:embed="rId3"/>
              </a:buBlip>
              <a:defRPr>
                <a:latin typeface="Segoe" panose="020B0502040504020203" pitchFamily="34" charset="0"/>
              </a:defRPr>
            </a:lvl4pPr>
            <a:lvl5pPr algn="l" rtl="0">
              <a:buFontTx/>
              <a:buBlip>
                <a:blip r:embed="rId3"/>
              </a:buBlip>
              <a:defRPr>
                <a:latin typeface="Segoe" panose="020B0502040504020203" pitchFamily="34" charset="0"/>
              </a:defRPr>
            </a:lvl5pPr>
          </a:lstStyle>
          <a:p>
            <a:pPr lvl="0"/>
            <a:r>
              <a:rPr lang="en-US"/>
              <a:t>Edit Master text styles</a:t>
            </a:r>
          </a:p>
        </p:txBody>
      </p:sp>
      <p:sp>
        <p:nvSpPr>
          <p:cNvPr id="21" name="Text Placeholder 14"/>
          <p:cNvSpPr>
            <a:spLocks noGrp="1"/>
          </p:cNvSpPr>
          <p:nvPr>
            <p:ph type="body" sz="quarter" idx="16"/>
          </p:nvPr>
        </p:nvSpPr>
        <p:spPr bwMode="blackWhite">
          <a:xfrm>
            <a:off x="803575" y="3140969"/>
            <a:ext cx="10668420" cy="3010450"/>
          </a:xfrm>
          <a:prstGeom prst="rect">
            <a:avLst/>
          </a:prstGeom>
          <a:solidFill>
            <a:srgbClr val="4B84C9">
              <a:alpha val="50000"/>
            </a:srgbClr>
          </a:solidFill>
        </p:spPr>
        <p:txBody>
          <a:bodyPr tIns="90000">
            <a:normAutofit/>
          </a:bodyPr>
          <a:lstStyle>
            <a:lvl1pPr algn="l" rtl="0">
              <a:buFont typeface="Arial" pitchFamily="34" charset="0"/>
              <a:buNone/>
              <a:defRPr lang="en-US" sz="1800" b="0" kern="1200" dirty="0" smtClean="0">
                <a:solidFill>
                  <a:schemeClr val="tx1"/>
                </a:solidFill>
                <a:latin typeface="Consolas" pitchFamily="49" charset="0"/>
                <a:ea typeface="+mn-ea"/>
                <a:cs typeface="Courier New" pitchFamily="49" charset="0"/>
              </a:defRPr>
            </a:lvl1pPr>
            <a:lvl2pPr>
              <a:buFont typeface="Arial" pitchFamily="34" charset="0"/>
              <a:buChar char="•"/>
              <a:defRPr lang="en-US" sz="1600" b="0" kern="1200" dirty="0" smtClean="0">
                <a:solidFill>
                  <a:schemeClr val="tx1"/>
                </a:solidFill>
                <a:latin typeface="Consolas" pitchFamily="49" charset="0"/>
                <a:ea typeface="+mn-ea"/>
                <a:cs typeface="Courier New" pitchFamily="49" charset="0"/>
              </a:defRPr>
            </a:lvl2pPr>
            <a:lvl3pPr>
              <a:buFont typeface="Arial" pitchFamily="34" charset="0"/>
              <a:buChar char="•"/>
              <a:defRPr lang="en-US" sz="1600" b="0" kern="1200" dirty="0" smtClean="0">
                <a:solidFill>
                  <a:schemeClr val="tx1"/>
                </a:solidFill>
                <a:latin typeface="Consolas" pitchFamily="49" charset="0"/>
                <a:ea typeface="+mn-ea"/>
                <a:cs typeface="Courier New" pitchFamily="49" charset="0"/>
              </a:defRPr>
            </a:lvl3pPr>
            <a:lvl4pPr>
              <a:buFont typeface="Arial" pitchFamily="34" charset="0"/>
              <a:buChar char="•"/>
              <a:defRPr lang="en-US" sz="1600" b="0" kern="1200" dirty="0" smtClean="0">
                <a:solidFill>
                  <a:schemeClr val="tx1"/>
                </a:solidFill>
                <a:latin typeface="Consolas" pitchFamily="49" charset="0"/>
                <a:ea typeface="+mn-ea"/>
                <a:cs typeface="Courier New" pitchFamily="49" charset="0"/>
              </a:defRPr>
            </a:lvl4pPr>
            <a:lvl5pPr>
              <a:buFont typeface="Arial" pitchFamily="34" charset="0"/>
              <a:buChar char="•"/>
              <a:defRPr lang="en-US" sz="1600" b="0" kern="1200" dirty="0">
                <a:solidFill>
                  <a:schemeClr val="tx1"/>
                </a:solidFill>
                <a:latin typeface="Consolas" pitchFamily="49" charset="0"/>
                <a:ea typeface="+mn-ea"/>
                <a:cs typeface="Courier New" pitchFamily="49" charset="0"/>
              </a:defRPr>
            </a:lvl5pPr>
          </a:lstStyle>
          <a:p>
            <a:pPr lvl="0"/>
            <a:r>
              <a:rPr lang="en-US"/>
              <a:t>Edit Master text styles</a:t>
            </a:r>
          </a:p>
        </p:txBody>
      </p:sp>
      <p:sp>
        <p:nvSpPr>
          <p:cNvPr id="5" name="Title Placeholder 1"/>
          <p:cNvSpPr>
            <a:spLocks noGrp="1"/>
          </p:cNvSpPr>
          <p:nvPr>
            <p:ph type="title"/>
          </p:nvPr>
        </p:nvSpPr>
        <p:spPr>
          <a:xfrm>
            <a:off x="815415" y="548680"/>
            <a:ext cx="10561173" cy="720000"/>
          </a:xfrm>
          <a:prstGeom prst="rect">
            <a:avLst/>
          </a:prstGeom>
        </p:spPr>
        <p:txBody>
          <a:bodyPr vert="horz" lIns="0" tIns="0" rIns="91440" bIns="45720" rtlCol="0" anchor="b" anchorCtr="0">
            <a:normAutofit/>
          </a:bodyPr>
          <a:lstStyle>
            <a:lvl1pPr>
              <a:defRPr baseline="0"/>
            </a:lvl1pPr>
          </a:lstStyle>
          <a:p>
            <a:r>
              <a:rPr lang="en-US"/>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deSnippets">
    <p:spTree>
      <p:nvGrpSpPr>
        <p:cNvPr id="1" name=""/>
        <p:cNvGrpSpPr/>
        <p:nvPr/>
      </p:nvGrpSpPr>
      <p:grpSpPr>
        <a:xfrm>
          <a:off x="0" y="0"/>
          <a:ext cx="0" cy="0"/>
          <a:chOff x="0" y="0"/>
          <a:chExt cx="0" cy="0"/>
        </a:xfrm>
      </p:grpSpPr>
      <p:sp>
        <p:nvSpPr>
          <p:cNvPr id="22" name="Text Placeholder 12"/>
          <p:cNvSpPr>
            <a:spLocks noGrp="1"/>
          </p:cNvSpPr>
          <p:nvPr>
            <p:ph type="body" sz="quarter" idx="15"/>
          </p:nvPr>
        </p:nvSpPr>
        <p:spPr>
          <a:xfrm>
            <a:off x="815413" y="1494177"/>
            <a:ext cx="10673019" cy="1070904"/>
          </a:xfrm>
          <a:prstGeom prst="rect">
            <a:avLst/>
          </a:prstGeom>
          <a:solidFill>
            <a:schemeClr val="bg1">
              <a:alpha val="69000"/>
            </a:schemeClr>
          </a:solidFill>
        </p:spPr>
        <p:txBody>
          <a:bodyPr tIns="90000">
            <a:normAutofit/>
          </a:bodyPr>
          <a:lstStyle>
            <a:lvl1pPr marL="342900" indent="-342900" algn="l" rtl="0">
              <a:buFontTx/>
              <a:buBlip>
                <a:blip r:embed="rId2"/>
              </a:buBlip>
              <a:defRPr baseline="0">
                <a:latin typeface="Segoe" panose="020B0502040504020203" pitchFamily="34" charset="0"/>
              </a:defRPr>
            </a:lvl1pPr>
            <a:lvl2pPr marL="742950" indent="-285750" algn="l" rtl="0">
              <a:buFontTx/>
              <a:buBlip>
                <a:blip r:embed="rId2"/>
              </a:buBlip>
              <a:defRPr>
                <a:latin typeface="Segoe" panose="020B0502040504020203" pitchFamily="34" charset="0"/>
              </a:defRPr>
            </a:lvl2pPr>
            <a:lvl3pPr algn="l" rtl="0">
              <a:buFontTx/>
              <a:buBlip>
                <a:blip r:embed="rId3"/>
              </a:buBlip>
              <a:defRPr>
                <a:latin typeface="Segoe" panose="020B0502040504020203" pitchFamily="34" charset="0"/>
              </a:defRPr>
            </a:lvl3pPr>
            <a:lvl4pPr algn="l" rtl="0">
              <a:buFontTx/>
              <a:buBlip>
                <a:blip r:embed="rId3"/>
              </a:buBlip>
              <a:defRPr>
                <a:latin typeface="Segoe" panose="020B0502040504020203" pitchFamily="34" charset="0"/>
              </a:defRPr>
            </a:lvl4pPr>
            <a:lvl5pPr algn="l" rtl="0">
              <a:buFontTx/>
              <a:buBlip>
                <a:blip r:embed="rId3"/>
              </a:buBlip>
              <a:defRPr>
                <a:latin typeface="Segoe" panose="020B0502040504020203" pitchFamily="34" charset="0"/>
              </a:defRPr>
            </a:lvl5pPr>
          </a:lstStyle>
          <a:p>
            <a:pPr lvl="0"/>
            <a:r>
              <a:rPr lang="en-US"/>
              <a:t>Edit Master text styles</a:t>
            </a:r>
          </a:p>
        </p:txBody>
      </p:sp>
      <p:sp>
        <p:nvSpPr>
          <p:cNvPr id="23" name="Text Placeholder 14"/>
          <p:cNvSpPr>
            <a:spLocks noGrp="1"/>
          </p:cNvSpPr>
          <p:nvPr>
            <p:ph type="body" sz="quarter" idx="16"/>
          </p:nvPr>
        </p:nvSpPr>
        <p:spPr bwMode="blackWhite">
          <a:xfrm>
            <a:off x="815413" y="2630519"/>
            <a:ext cx="10684536" cy="1139423"/>
          </a:xfrm>
          <a:prstGeom prst="rect">
            <a:avLst/>
          </a:prstGeom>
          <a:solidFill>
            <a:srgbClr val="4B84C9">
              <a:alpha val="50000"/>
            </a:srgbClr>
          </a:solidFill>
        </p:spPr>
        <p:txBody>
          <a:bodyPr tIns="90000">
            <a:normAutofit/>
          </a:bodyPr>
          <a:lstStyle>
            <a:lvl1pPr algn="l" rtl="0">
              <a:buFont typeface="Arial" pitchFamily="34" charset="0"/>
              <a:buNone/>
              <a:defRPr lang="en-US" sz="1800" b="0" kern="1200" dirty="0" smtClean="0">
                <a:solidFill>
                  <a:schemeClr val="tx1"/>
                </a:solidFill>
                <a:latin typeface="Consolas" pitchFamily="49" charset="0"/>
                <a:ea typeface="+mn-ea"/>
                <a:cs typeface="Courier New" pitchFamily="49" charset="0"/>
              </a:defRPr>
            </a:lvl1pPr>
            <a:lvl2pPr>
              <a:buFont typeface="Arial" pitchFamily="34" charset="0"/>
              <a:buChar char="•"/>
              <a:defRPr lang="en-US" sz="1600" b="0" kern="1200" dirty="0" smtClean="0">
                <a:solidFill>
                  <a:schemeClr val="tx1"/>
                </a:solidFill>
                <a:latin typeface="Consolas" pitchFamily="49" charset="0"/>
                <a:ea typeface="+mn-ea"/>
                <a:cs typeface="Courier New" pitchFamily="49" charset="0"/>
              </a:defRPr>
            </a:lvl2pPr>
            <a:lvl3pPr>
              <a:buFont typeface="Arial" pitchFamily="34" charset="0"/>
              <a:buChar char="•"/>
              <a:defRPr lang="en-US" sz="1600" b="0" kern="1200" dirty="0" smtClean="0">
                <a:solidFill>
                  <a:schemeClr val="tx1"/>
                </a:solidFill>
                <a:latin typeface="Consolas" pitchFamily="49" charset="0"/>
                <a:ea typeface="+mn-ea"/>
                <a:cs typeface="Courier New" pitchFamily="49" charset="0"/>
              </a:defRPr>
            </a:lvl3pPr>
            <a:lvl4pPr>
              <a:buFont typeface="Arial" pitchFamily="34" charset="0"/>
              <a:buChar char="•"/>
              <a:defRPr lang="en-US" sz="1600" b="0" kern="1200" dirty="0" smtClean="0">
                <a:solidFill>
                  <a:schemeClr val="tx1"/>
                </a:solidFill>
                <a:latin typeface="Consolas" pitchFamily="49" charset="0"/>
                <a:ea typeface="+mn-ea"/>
                <a:cs typeface="Courier New" pitchFamily="49" charset="0"/>
              </a:defRPr>
            </a:lvl4pPr>
            <a:lvl5pPr>
              <a:buFont typeface="Arial" pitchFamily="34" charset="0"/>
              <a:buChar char="•"/>
              <a:defRPr lang="en-US" sz="1600" b="0" kern="1200" dirty="0">
                <a:solidFill>
                  <a:schemeClr val="tx1"/>
                </a:solidFill>
                <a:latin typeface="Consolas" pitchFamily="49" charset="0"/>
                <a:ea typeface="+mn-ea"/>
                <a:cs typeface="Courier New" pitchFamily="49" charset="0"/>
              </a:defRPr>
            </a:lvl5pPr>
          </a:lstStyle>
          <a:p>
            <a:pPr lvl="0"/>
            <a:r>
              <a:rPr lang="en-US"/>
              <a:t>Edit Master text styles</a:t>
            </a:r>
          </a:p>
        </p:txBody>
      </p:sp>
      <p:sp>
        <p:nvSpPr>
          <p:cNvPr id="7" name="Title Placeholder 1"/>
          <p:cNvSpPr>
            <a:spLocks noGrp="1"/>
          </p:cNvSpPr>
          <p:nvPr>
            <p:ph type="title"/>
          </p:nvPr>
        </p:nvSpPr>
        <p:spPr>
          <a:xfrm>
            <a:off x="815415" y="548680"/>
            <a:ext cx="10561173" cy="720000"/>
          </a:xfrm>
          <a:prstGeom prst="rect">
            <a:avLst/>
          </a:prstGeom>
        </p:spPr>
        <p:txBody>
          <a:bodyPr vert="horz" lIns="0" tIns="0" rIns="91440" bIns="45720" rtlCol="0" anchor="b" anchorCtr="0">
            <a:normAutofit/>
          </a:bodyPr>
          <a:lstStyle>
            <a:lvl1pPr>
              <a:defRPr baseline="0"/>
            </a:lvl1pPr>
          </a:lstStyle>
          <a:p>
            <a:r>
              <a:rPr lang="en-US"/>
              <a:t>Click to edit Master title style</a:t>
            </a:r>
            <a:endParaRPr lang="en-US" dirty="0"/>
          </a:p>
        </p:txBody>
      </p:sp>
      <p:sp>
        <p:nvSpPr>
          <p:cNvPr id="3" name="Text Placeholder 2"/>
          <p:cNvSpPr>
            <a:spLocks noGrp="1"/>
          </p:cNvSpPr>
          <p:nvPr>
            <p:ph type="body" sz="quarter" idx="17"/>
          </p:nvPr>
        </p:nvSpPr>
        <p:spPr>
          <a:xfrm>
            <a:off x="815016" y="3835374"/>
            <a:ext cx="10684933" cy="1073150"/>
          </a:xfrm>
          <a:prstGeom prst="rect">
            <a:avLst/>
          </a:prstGeom>
        </p:spPr>
        <p:txBody>
          <a:bodyPr/>
          <a:lstStyle>
            <a:lvl1pPr marL="0" indent="0">
              <a:buNone/>
              <a:defRPr lang="en-US" sz="2800" kern="1200" baseline="0" dirty="0">
                <a:solidFill>
                  <a:schemeClr val="tx1"/>
                </a:solidFill>
                <a:latin typeface="Segoe" panose="020B0502040504020203" pitchFamily="34" charset="0"/>
                <a:ea typeface="+mn-ea"/>
                <a:cs typeface="+mn-cs"/>
              </a:defRPr>
            </a:lvl1pPr>
            <a:lvl2pPr marL="342900" indent="-342900">
              <a:defRPr/>
            </a:lvl2pPr>
            <a:lvl3pPr marL="342900" indent="-342900">
              <a:defRPr/>
            </a:lvl3pPr>
            <a:lvl4pPr marL="342900" indent="-342900">
              <a:defRPr/>
            </a:lvl4pPr>
            <a:lvl5pPr marL="342900" indent="-342900">
              <a:defRPr/>
            </a:lvl5pPr>
          </a:lstStyle>
          <a:p>
            <a:pPr marL="342900" lvl="0" indent="-342900" algn="l" defTabSz="914400" rtl="0" eaLnBrk="1" latinLnBrk="0" hangingPunct="1">
              <a:spcBef>
                <a:spcPct val="20000"/>
              </a:spcBef>
              <a:buFontTx/>
              <a:buBlip>
                <a:blip r:embed="rId2"/>
              </a:buBlip>
            </a:pPr>
            <a:r>
              <a:rPr lang="en-US"/>
              <a:t>Edit Master text styles</a:t>
            </a:r>
          </a:p>
        </p:txBody>
      </p:sp>
      <p:sp>
        <p:nvSpPr>
          <p:cNvPr id="5" name="Text Placeholder 4"/>
          <p:cNvSpPr>
            <a:spLocks noGrp="1"/>
          </p:cNvSpPr>
          <p:nvPr>
            <p:ph type="body" sz="quarter" idx="18"/>
          </p:nvPr>
        </p:nvSpPr>
        <p:spPr>
          <a:xfrm>
            <a:off x="815016" y="4973962"/>
            <a:ext cx="10684933" cy="1119187"/>
          </a:xfrm>
          <a:prstGeom prst="rect">
            <a:avLst/>
          </a:prstGeom>
          <a:solidFill>
            <a:schemeClr val="accent1">
              <a:alpha val="50000"/>
            </a:schemeClr>
          </a:solidFill>
        </p:spPr>
        <p:txBody>
          <a:bodyPr/>
          <a:lstStyle>
            <a:lvl1pPr marL="0" indent="0">
              <a:defRPr lang="en-US" sz="1800" b="0" kern="1200" dirty="0" smtClean="0">
                <a:solidFill>
                  <a:schemeClr val="tx1"/>
                </a:solidFill>
                <a:latin typeface="Consolas" pitchFamily="49" charset="0"/>
                <a:ea typeface="+mn-ea"/>
                <a:cs typeface="Courier New" pitchFamily="49" charset="0"/>
              </a:defRPr>
            </a:lvl1pPr>
            <a:lvl2pPr marL="0" indent="0">
              <a:defRPr/>
            </a:lvl2pPr>
            <a:lvl3pPr marL="0" indent="0">
              <a:defRPr/>
            </a:lvl3pPr>
            <a:lvl4pPr marL="0" indent="0">
              <a:defRPr/>
            </a:lvl4pPr>
            <a:lvl5pPr marL="0" indent="0">
              <a:defRPr/>
            </a:lvl5pPr>
          </a:lstStyle>
          <a:p>
            <a:pPr marL="342900" lvl="0" indent="-342900" algn="l" defTabSz="914400" rtl="0" eaLnBrk="1" latinLnBrk="0" hangingPunct="1">
              <a:spcBef>
                <a:spcPct val="20000"/>
              </a:spcBef>
              <a:buFont typeface="Arial" pitchFamily="34" charset="0"/>
              <a:buNone/>
            </a:pPr>
            <a:r>
              <a:rPr lang="en-US"/>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TextBox 6"/>
          <p:cNvSpPr txBox="1"/>
          <p:nvPr userDrawn="1"/>
        </p:nvSpPr>
        <p:spPr>
          <a:xfrm>
            <a:off x="1871531" y="2492896"/>
            <a:ext cx="5702202" cy="1631216"/>
          </a:xfrm>
          <a:prstGeom prst="rect">
            <a:avLst/>
          </a:prstGeom>
          <a:noFill/>
        </p:spPr>
        <p:txBody>
          <a:bodyPr wrap="none" rtlCol="0">
            <a:spAutoFit/>
          </a:bodyPr>
          <a:lstStyle/>
          <a:p>
            <a:r>
              <a:rPr lang="en-US" sz="10000" b="1" dirty="0">
                <a:solidFill>
                  <a:schemeClr val="tx1">
                    <a:lumMod val="65000"/>
                    <a:lumOff val="35000"/>
                  </a:schemeClr>
                </a:solidFill>
                <a:latin typeface="Segoe Light" panose="020B0302040504020203" pitchFamily="34" charset="0"/>
              </a:rPr>
              <a:t>Questions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8948" y="1988843"/>
            <a:ext cx="2043387" cy="2844235"/>
          </a:xfrm>
          <a:prstGeom prst="rect">
            <a:avLst/>
          </a:prstGeom>
          <a:effectLst>
            <a:outerShdw blurRad="50800" dist="12700" dir="2220000" sx="102000" sy="102000" algn="ctr" rotWithShape="0">
              <a:srgbClr val="000000">
                <a:alpha val="35000"/>
              </a:srgbClr>
            </a:outerShdw>
            <a:softEdge rad="0"/>
          </a:effectLst>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2000" fill="hold" nodeType="with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100"/>
                                            <p:tgtEl>
                                              <p:spTgt spid="7"/>
                                            </p:tgtEl>
                                          </p:cBhvr>
                                        </p:animEffect>
                                      </p:childTnLst>
                                    </p:cTn>
                                  </p:par>
                                  <p:par>
                                    <p:cTn id="12" presetID="35" presetClass="path" presetSubtype="0" fill="hold" grpId="1" nodeType="withEffect" p14:presetBounceEnd="42000">
                                      <p:stCondLst>
                                        <p:cond delay="500"/>
                                      </p:stCondLst>
                                      <p:childTnLst>
                                        <p:animMotion origin="layout" path="M 0.48837 2.59259E-6 L -4.16667E-6 2.59259E-6 " pathEditMode="relative" rAng="0" ptsTypes="AA" p14:bounceEnd="42000">
                                          <p:cBhvr>
                                            <p:cTn id="13" dur="1100" fill="hold"/>
                                            <p:tgtEl>
                                              <p:spTgt spid="7"/>
                                            </p:tgtEl>
                                            <p:attrNameLst>
                                              <p:attrName>ppt_x</p:attrName>
                                              <p:attrName>ppt_y</p:attrName>
                                            </p:attrNameLst>
                                          </p:cBhvr>
                                          <p:rCtr x="-244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2000" fill="hold" nodeType="with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100"/>
                                            <p:tgtEl>
                                              <p:spTgt spid="7"/>
                                            </p:tgtEl>
                                          </p:cBhvr>
                                        </p:animEffect>
                                      </p:childTnLst>
                                    </p:cTn>
                                  </p:par>
                                  <p:par>
                                    <p:cTn id="12" presetID="35" presetClass="path" presetSubtype="0" fill="hold" grpId="1" nodeType="withEffect">
                                      <p:stCondLst>
                                        <p:cond delay="500"/>
                                      </p:stCondLst>
                                      <p:childTnLst>
                                        <p:animMotion origin="layout" path="M 0.48837 2.59259E-6 L -4.16667E-6 2.59259E-6 " pathEditMode="relative" rAng="0" ptsTypes="AA">
                                          <p:cBhvr>
                                            <p:cTn id="13" dur="1100" fill="hold"/>
                                            <p:tgtEl>
                                              <p:spTgt spid="7"/>
                                            </p:tgtEl>
                                            <p:attrNameLst>
                                              <p:attrName>ppt_x</p:attrName>
                                              <p:attrName>ppt_y</p:attrName>
                                            </p:attrNameLst>
                                          </p:cBhvr>
                                          <p:rCtr x="-244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815413" y="1492164"/>
            <a:ext cx="10656920" cy="4673143"/>
          </a:xfrm>
          <a:prstGeom prst="rect">
            <a:avLst/>
          </a:prstGeom>
          <a:solidFill>
            <a:schemeClr val="bg1">
              <a:alpha val="69000"/>
            </a:schemeClr>
          </a:solidFill>
        </p:spPr>
        <p:txBody>
          <a:bodyPr>
            <a:normAutofit/>
          </a:bodyPr>
          <a:lstStyle>
            <a:lvl1pPr marL="342900" indent="-342900" algn="l" rtl="0">
              <a:buSzPct val="75000"/>
              <a:buFontTx/>
              <a:buBlip>
                <a:blip r:embed="rId2"/>
              </a:buBlip>
              <a:defRPr sz="2800" b="0">
                <a:latin typeface="Segoe" panose="020B0502040504020203" pitchFamily="34" charset="0"/>
              </a:defRPr>
            </a:lvl1pPr>
            <a:lvl2pPr>
              <a:buNone/>
              <a:defRPr/>
            </a:lvl2pPr>
            <a:lvl3pPr>
              <a:buNone/>
              <a:defRPr/>
            </a:lvl3pPr>
            <a:lvl4pPr>
              <a:buNone/>
              <a:defRPr/>
            </a:lvl4pPr>
          </a:lstStyle>
          <a:p>
            <a:pPr lvl="0"/>
            <a:r>
              <a:rPr lang="en-US"/>
              <a:t>Edit Master text styles</a:t>
            </a:r>
          </a:p>
        </p:txBody>
      </p:sp>
      <p:sp>
        <p:nvSpPr>
          <p:cNvPr id="5" name="Title Placeholder 1"/>
          <p:cNvSpPr>
            <a:spLocks noGrp="1"/>
          </p:cNvSpPr>
          <p:nvPr>
            <p:ph type="title"/>
          </p:nvPr>
        </p:nvSpPr>
        <p:spPr>
          <a:xfrm>
            <a:off x="815415" y="548680"/>
            <a:ext cx="10561173" cy="720000"/>
          </a:xfrm>
          <a:prstGeom prst="rect">
            <a:avLst/>
          </a:prstGeom>
        </p:spPr>
        <p:txBody>
          <a:bodyPr vert="horz" lIns="0" tIns="0" rIns="91440" bIns="45720" rtlCol="0" anchor="b" anchorCtr="0">
            <a:normAutofit/>
          </a:bodyPr>
          <a:lstStyle>
            <a:lvl1pPr>
              <a:defRPr baseline="0"/>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duleAgenda">
    <p:spTree>
      <p:nvGrpSpPr>
        <p:cNvPr id="1" name=""/>
        <p:cNvGrpSpPr/>
        <p:nvPr/>
      </p:nvGrpSpPr>
      <p:grpSpPr>
        <a:xfrm>
          <a:off x="0" y="0"/>
          <a:ext cx="0" cy="0"/>
          <a:chOff x="0" y="0"/>
          <a:chExt cx="0" cy="0"/>
        </a:xfrm>
      </p:grpSpPr>
      <p:sp>
        <p:nvSpPr>
          <p:cNvPr id="13" name="Text Placeholder 11"/>
          <p:cNvSpPr>
            <a:spLocks noGrp="1"/>
          </p:cNvSpPr>
          <p:nvPr>
            <p:ph type="body" sz="quarter" idx="13"/>
          </p:nvPr>
        </p:nvSpPr>
        <p:spPr>
          <a:xfrm>
            <a:off x="815413" y="1492164"/>
            <a:ext cx="10656920" cy="4673143"/>
          </a:xfrm>
          <a:prstGeom prst="rect">
            <a:avLst/>
          </a:prstGeom>
          <a:noFill/>
        </p:spPr>
        <p:txBody>
          <a:bodyPr>
            <a:normAutofit/>
          </a:bodyPr>
          <a:lstStyle>
            <a:lvl1pPr marL="342900" indent="-342900" algn="l" rtl="0">
              <a:buSzPct val="75000"/>
              <a:buFontTx/>
              <a:buBlip>
                <a:blip r:embed="rId2"/>
              </a:buBlip>
              <a:defRPr sz="2800" b="0">
                <a:latin typeface="Segoe" panose="020B0502040504020203" pitchFamily="34" charset="0"/>
              </a:defRPr>
            </a:lvl1pPr>
            <a:lvl2pPr>
              <a:buNone/>
              <a:defRPr/>
            </a:lvl2pPr>
            <a:lvl3pPr>
              <a:buNone/>
              <a:defRPr/>
            </a:lvl3pPr>
            <a:lvl4pPr>
              <a:buNone/>
              <a:defRPr/>
            </a:lvl4pPr>
          </a:lstStyle>
          <a:p>
            <a:pPr lvl="0"/>
            <a:r>
              <a:rPr lang="en-US"/>
              <a:t>Edit Master text styles</a:t>
            </a:r>
          </a:p>
        </p:txBody>
      </p:sp>
      <p:sp>
        <p:nvSpPr>
          <p:cNvPr id="4" name="Title Placeholder 1"/>
          <p:cNvSpPr>
            <a:spLocks noGrp="1"/>
          </p:cNvSpPr>
          <p:nvPr>
            <p:ph type="title" hasCustomPrompt="1"/>
          </p:nvPr>
        </p:nvSpPr>
        <p:spPr>
          <a:xfrm>
            <a:off x="815415" y="548680"/>
            <a:ext cx="10561173" cy="720000"/>
          </a:xfrm>
          <a:prstGeom prst="rect">
            <a:avLst/>
          </a:prstGeom>
        </p:spPr>
        <p:txBody>
          <a:bodyPr vert="horz" lIns="0" tIns="0" rIns="91440" bIns="45720" rtlCol="0" anchor="b" anchorCtr="0">
            <a:normAutofit/>
          </a:bodyPr>
          <a:lstStyle>
            <a:lvl1pPr>
              <a:defRPr baseline="0"/>
            </a:lvl1pPr>
          </a:lstStyle>
          <a:p>
            <a:r>
              <a:rPr lang="en-US" dirty="0"/>
              <a:t>Agenda</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ps">
    <p:spTree>
      <p:nvGrpSpPr>
        <p:cNvPr id="1" name=""/>
        <p:cNvGrpSpPr/>
        <p:nvPr/>
      </p:nvGrpSpPr>
      <p:grpSpPr>
        <a:xfrm>
          <a:off x="0" y="0"/>
          <a:ext cx="0" cy="0"/>
          <a:chOff x="0" y="0"/>
          <a:chExt cx="0" cy="0"/>
        </a:xfrm>
      </p:grpSpPr>
      <p:sp>
        <p:nvSpPr>
          <p:cNvPr id="11" name="Text Placeholder 10"/>
          <p:cNvSpPr>
            <a:spLocks noGrp="1"/>
          </p:cNvSpPr>
          <p:nvPr>
            <p:ph type="body" sz="quarter" idx="15"/>
          </p:nvPr>
        </p:nvSpPr>
        <p:spPr>
          <a:xfrm>
            <a:off x="9840417" y="2348344"/>
            <a:ext cx="2207355" cy="3900056"/>
          </a:xfrm>
          <a:prstGeom prst="rect">
            <a:avLst/>
          </a:prstGeom>
          <a:solidFill>
            <a:schemeClr val="bg1">
              <a:alpha val="69000"/>
            </a:schemeClr>
          </a:solidFill>
        </p:spPr>
        <p:txBody>
          <a:bodyPr>
            <a:normAutofit/>
          </a:bodyPr>
          <a:lstStyle>
            <a:lvl1pPr marL="115888" indent="-115888" algn="l" rtl="0">
              <a:buFont typeface="Arial" pitchFamily="34" charset="0"/>
              <a:buChar char="•"/>
              <a:defRPr sz="1400"/>
            </a:lvl1pPr>
          </a:lstStyle>
          <a:p>
            <a:pPr lvl="0"/>
            <a:r>
              <a:rPr lang="en-US"/>
              <a:t>Edit Master text styles</a:t>
            </a:r>
          </a:p>
        </p:txBody>
      </p:sp>
      <p:sp>
        <p:nvSpPr>
          <p:cNvPr id="17" name="Text Placeholder 16"/>
          <p:cNvSpPr>
            <a:spLocks noGrp="1"/>
          </p:cNvSpPr>
          <p:nvPr>
            <p:ph type="body" sz="quarter" idx="16"/>
          </p:nvPr>
        </p:nvSpPr>
        <p:spPr>
          <a:xfrm>
            <a:off x="815413" y="1524000"/>
            <a:ext cx="8737600" cy="4724400"/>
          </a:xfrm>
          <a:prstGeom prst="rect">
            <a:avLst/>
          </a:prstGeom>
          <a:solidFill>
            <a:schemeClr val="bg1">
              <a:alpha val="69000"/>
            </a:schemeClr>
          </a:solidFill>
          <a:ln>
            <a:noFill/>
          </a:ln>
        </p:spPr>
        <p:txBody>
          <a:bodyPr/>
          <a:lstStyle>
            <a:lvl1pPr marL="342900" indent="-342900" algn="l" rtl="0">
              <a:buFontTx/>
              <a:buBlip>
                <a:blip r:embed="rId2"/>
              </a:buBlip>
              <a:defRPr/>
            </a:lvl1pPr>
            <a:lvl2pPr marL="742950" indent="-285750" algn="l" rtl="0">
              <a:buFontTx/>
              <a:buBlip>
                <a:blip r:embed="rId2"/>
              </a:buBlip>
              <a:defRPr/>
            </a:lvl2pPr>
            <a:lvl3pPr marL="1143000" indent="-228600" algn="l" rtl="0">
              <a:buFontTx/>
              <a:buBlip>
                <a:blip r:embed="rId2"/>
              </a:buBlip>
              <a:defRPr/>
            </a:lvl3pPr>
            <a:lvl4pPr marL="1600200" indent="-228600" algn="l" rtl="0">
              <a:buFontTx/>
              <a:buBlip>
                <a:blip r:embed="rId2"/>
              </a:buBlip>
              <a:defRPr/>
            </a:lvl4pPr>
            <a:lvl5pPr marL="2057400" indent="-228600" algn="l" rtl="0">
              <a:buFontTx/>
              <a:buBlip>
                <a:blip r:embed="rId2"/>
              </a:buBlip>
              <a:defRPr/>
            </a:lvl5pPr>
          </a:lstStyle>
          <a:p>
            <a:pPr lvl="0"/>
            <a:r>
              <a:rPr lang="en-US"/>
              <a:t>Edit Master text styles</a:t>
            </a:r>
          </a:p>
        </p:txBody>
      </p:sp>
      <p:sp>
        <p:nvSpPr>
          <p:cNvPr id="14" name="TextBox 13"/>
          <p:cNvSpPr txBox="1"/>
          <p:nvPr userDrawn="1"/>
        </p:nvSpPr>
        <p:spPr>
          <a:xfrm>
            <a:off x="10639589" y="1524001"/>
            <a:ext cx="1301552" cy="615553"/>
          </a:xfrm>
          <a:prstGeom prst="rect">
            <a:avLst/>
          </a:prstGeom>
          <a:effectLst>
            <a:outerShdw blurRad="50800" dist="12700" dir="2220000" sx="102000" sy="102000" algn="ctr" rotWithShape="0">
              <a:srgbClr val="000000">
                <a:alpha val="35000"/>
              </a:srgbClr>
            </a:outerShdw>
            <a:softEdge rad="0"/>
          </a:effectLst>
        </p:spPr>
        <p:txBody>
          <a:bodyPr vert="horz" wrap="square" lIns="0" tIns="0" rIns="0" bIns="0" rtlCol="0" anchor="t" anchorCtr="0">
            <a:spAutoFit/>
          </a:bodyPr>
          <a:lstStyle>
            <a:lvl1pPr>
              <a:spcBef>
                <a:spcPct val="0"/>
              </a:spcBef>
              <a:buNone/>
              <a:defRPr lang="en-US" sz="4000" b="0" dirty="0" smtClean="0">
                <a:ln w="3175">
                  <a:noFill/>
                </a:ln>
                <a:solidFill>
                  <a:srgbClr val="F08E1B"/>
                </a:solidFill>
                <a:effectLst/>
                <a:latin typeface="Segoe Light" panose="020B0302040504020203" pitchFamily="34" charset="0"/>
                <a:cs typeface="Segoe UI" panose="020B0502040204020203" pitchFamily="34" charset="0"/>
              </a:defRPr>
            </a:lvl1pPr>
          </a:lstStyle>
          <a:p>
            <a:pPr lvl="0"/>
            <a:r>
              <a:rPr lang="en-US" sz="4000" b="1" dirty="0">
                <a:effectLst>
                  <a:outerShdw blurRad="38100" dist="38100" dir="2700000" algn="tl">
                    <a:srgbClr val="000000">
                      <a:alpha val="43137"/>
                    </a:srgbClr>
                  </a:outerShdw>
                </a:effectLst>
                <a:latin typeface="Segoe" panose="020B0502040504020203" pitchFamily="34" charset="0"/>
                <a:cs typeface="Consolas" panose="020B0609020204030204" pitchFamily="49" charset="0"/>
              </a:rPr>
              <a:t>tips</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18788" y="1414674"/>
            <a:ext cx="1250813" cy="938110"/>
          </a:xfrm>
          <a:prstGeom prst="rect">
            <a:avLst/>
          </a:prstGeom>
          <a:effectLst>
            <a:outerShdw blurRad="50800" dist="12700" dir="2220000" sx="102000" sy="102000" algn="ctr" rotWithShape="0">
              <a:srgbClr val="000000">
                <a:alpha val="35000"/>
              </a:srgbClr>
            </a:outerShdw>
            <a:softEdge rad="0"/>
          </a:effectLst>
        </p:spPr>
      </p:pic>
      <p:sp>
        <p:nvSpPr>
          <p:cNvPr id="7" name="Title Placeholder 1"/>
          <p:cNvSpPr>
            <a:spLocks noGrp="1"/>
          </p:cNvSpPr>
          <p:nvPr>
            <p:ph type="title" hasCustomPrompt="1"/>
          </p:nvPr>
        </p:nvSpPr>
        <p:spPr>
          <a:xfrm>
            <a:off x="815415" y="548680"/>
            <a:ext cx="10561173" cy="720000"/>
          </a:xfrm>
          <a:prstGeom prst="rect">
            <a:avLst/>
          </a:prstGeom>
        </p:spPr>
        <p:txBody>
          <a:bodyPr vert="horz" lIns="0" tIns="0" rIns="91440" bIns="45720" rtlCol="0" anchor="b" anchorCtr="0">
            <a:normAutofit/>
          </a:bodyPr>
          <a:lstStyle>
            <a:lvl1pPr>
              <a:defRPr baseline="0"/>
            </a:lvl1pPr>
          </a:lstStyle>
          <a:p>
            <a:r>
              <a:rPr lang="en-US" dirty="0"/>
              <a:t>Click to add tips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5415" y="548680"/>
            <a:ext cx="10561173" cy="720000"/>
          </a:xfrm>
          <a:prstGeom prst="rect">
            <a:avLst/>
          </a:prstGeom>
        </p:spPr>
        <p:txBody>
          <a:bodyPr vert="horz" lIns="0" tIns="0" rIns="91440" bIns="45720" rtlCol="0" anchor="b" anchorCtr="0">
            <a:normAutofit/>
          </a:bodyPr>
          <a:lstStyle>
            <a:lvl1pPr>
              <a:defRPr baseline="0"/>
            </a:lvl1pPr>
          </a:lstStyle>
          <a:p>
            <a:r>
              <a:rPr lang="en-US"/>
              <a:t>Click to edit Master title style</a:t>
            </a:r>
            <a:endParaRPr lang="en-US"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946214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light">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2EF3E351-722F-45A0-BD85-698E055B98F1}"/>
              </a:ext>
            </a:extLst>
          </p:cNvPr>
          <p:cNvSpPr txBox="1"/>
          <p:nvPr userDrawn="1"/>
        </p:nvSpPr>
        <p:spPr bwMode="black">
          <a:xfrm>
            <a:off x="4440899" y="6568123"/>
            <a:ext cx="3310202" cy="15388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0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78859525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11259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587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5" name="Text Placeholder 3">
            <a:extLst>
              <a:ext uri="{FF2B5EF4-FFF2-40B4-BE49-F238E27FC236}">
                <a16:creationId xmlns:a16="http://schemas.microsoft.com/office/drawing/2014/main" id="{AE489E0A-9532-4916-9AA8-66A663A59C7E}"/>
              </a:ext>
            </a:extLst>
          </p:cNvPr>
          <p:cNvSpPr>
            <a:spLocks noGrp="1"/>
          </p:cNvSpPr>
          <p:nvPr>
            <p:ph type="body" sz="quarter" idx="11"/>
          </p:nvPr>
        </p:nvSpPr>
        <p:spPr>
          <a:xfrm>
            <a:off x="586390" y="1434370"/>
            <a:ext cx="11018520" cy="369332"/>
          </a:xfrm>
        </p:spPr>
        <p:txBody>
          <a:bodyPr wrap="square">
            <a:spAutoFit/>
          </a:bodyPr>
          <a:lstStyle>
            <a:lvl1pPr marL="0" indent="0">
              <a:buNone/>
              <a:defRPr sz="2400">
                <a:solidFill>
                  <a:schemeClr val="accent1"/>
                </a:solidFill>
              </a:defRPr>
            </a:lvl1pPr>
            <a:lvl2pPr marL="0" indent="0">
              <a:spcAft>
                <a:spcPts val="600"/>
              </a:spcAft>
              <a:buNone/>
              <a:defRPr>
                <a:solidFill>
                  <a:schemeClr val="accent1"/>
                </a:solidFill>
              </a:defRPr>
            </a:lvl2pPr>
            <a:lvl3pPr marL="0" indent="0">
              <a:buNone/>
              <a:defRPr/>
            </a:lvl3pPr>
            <a:lvl4pPr marL="0" indent="0">
              <a:buNone/>
              <a:defRPr/>
            </a:lvl4pPr>
            <a:lvl5pPr marL="0" indent="0">
              <a:buNone/>
              <a:defRPr sz="1200"/>
            </a:lvl5pPr>
          </a:lstStyle>
          <a:p>
            <a:pPr lvl="0"/>
            <a:r>
              <a:rPr lang="en-US" dirty="0"/>
              <a:t>Click to edit Master text</a:t>
            </a:r>
          </a:p>
        </p:txBody>
      </p:sp>
    </p:spTree>
    <p:extLst>
      <p:ext uri="{BB962C8B-B14F-4D97-AF65-F5344CB8AC3E}">
        <p14:creationId xmlns:p14="http://schemas.microsoft.com/office/powerpoint/2010/main" val="230945165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mpany History 1">
    <p:spTree>
      <p:nvGrpSpPr>
        <p:cNvPr id="1" name=""/>
        <p:cNvGrpSpPr/>
        <p:nvPr/>
      </p:nvGrpSpPr>
      <p:grpSpPr>
        <a:xfrm>
          <a:off x="0" y="0"/>
          <a:ext cx="0" cy="0"/>
          <a:chOff x="0" y="0"/>
          <a:chExt cx="0" cy="0"/>
        </a:xfrm>
      </p:grpSpPr>
      <p:sp>
        <p:nvSpPr>
          <p:cNvPr id="12" name="Rectangle 11"/>
          <p:cNvSpPr>
            <a:spLocks/>
          </p:cNvSpPr>
          <p:nvPr userDrawn="1"/>
        </p:nvSpPr>
        <p:spPr>
          <a:xfrm>
            <a:off x="3" y="3210472"/>
            <a:ext cx="5970492" cy="268415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a:latin typeface="Muli Regular" charset="0"/>
            </a:endParaRPr>
          </a:p>
        </p:txBody>
      </p:sp>
      <p:sp>
        <p:nvSpPr>
          <p:cNvPr id="13" name="Rectangle 12"/>
          <p:cNvSpPr>
            <a:spLocks/>
          </p:cNvSpPr>
          <p:nvPr userDrawn="1"/>
        </p:nvSpPr>
        <p:spPr>
          <a:xfrm>
            <a:off x="11772900" y="3194955"/>
            <a:ext cx="419100" cy="268415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a:latin typeface="Muli Regular" charset="0"/>
            </a:endParaRPr>
          </a:p>
        </p:txBody>
      </p:sp>
      <p:sp>
        <p:nvSpPr>
          <p:cNvPr id="2" name="Rectangle 1">
            <a:extLst>
              <a:ext uri="{FF2B5EF4-FFF2-40B4-BE49-F238E27FC236}">
                <a16:creationId xmlns:a16="http://schemas.microsoft.com/office/drawing/2014/main" id="{F88134B9-5097-4FAD-8319-91ED71F0E18C}"/>
              </a:ext>
            </a:extLst>
          </p:cNvPr>
          <p:cNvSpPr/>
          <p:nvPr userDrawn="1"/>
        </p:nvSpPr>
        <p:spPr bwMode="auto">
          <a:xfrm>
            <a:off x="574197" y="292101"/>
            <a:ext cx="5004411" cy="606974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1600">
              <a:gradFill>
                <a:gsLst>
                  <a:gs pos="40075">
                    <a:srgbClr val="FFFFFF"/>
                  </a:gs>
                  <a:gs pos="30000">
                    <a:srgbClr val="FFFFFF"/>
                  </a:gs>
                </a:gsLst>
                <a:lin ang="5400000" scaled="0"/>
              </a:gradFill>
            </a:endParaRPr>
          </a:p>
        </p:txBody>
      </p:sp>
      <p:sp>
        <p:nvSpPr>
          <p:cNvPr id="6" name="Title 3">
            <a:extLst>
              <a:ext uri="{FF2B5EF4-FFF2-40B4-BE49-F238E27FC236}">
                <a16:creationId xmlns:a16="http://schemas.microsoft.com/office/drawing/2014/main" id="{AD3BA088-9EE2-4E1B-A911-5C8C54E4B319}"/>
              </a:ext>
            </a:extLst>
          </p:cNvPr>
          <p:cNvSpPr>
            <a:spLocks noGrp="1"/>
          </p:cNvSpPr>
          <p:nvPr>
            <p:ph type="title"/>
          </p:nvPr>
        </p:nvSpPr>
        <p:spPr>
          <a:xfrm>
            <a:off x="6138452" y="3210473"/>
            <a:ext cx="5209836" cy="430887"/>
          </a:xfrm>
        </p:spPr>
        <p:txBody>
          <a:bodyPr anchor="b"/>
          <a:lstStyle>
            <a:lvl1pPr algn="l">
              <a:defRPr sz="2800"/>
            </a:lvl1pPr>
          </a:lstStyle>
          <a:p>
            <a:r>
              <a:rPr lang="en-US"/>
              <a:t>Click to edit Master</a:t>
            </a:r>
          </a:p>
        </p:txBody>
      </p:sp>
      <p:sp>
        <p:nvSpPr>
          <p:cNvPr id="7" name="Text Placeholder 13">
            <a:extLst>
              <a:ext uri="{FF2B5EF4-FFF2-40B4-BE49-F238E27FC236}">
                <a16:creationId xmlns:a16="http://schemas.microsoft.com/office/drawing/2014/main" id="{0AF52823-D12A-4E82-B2BC-6C7EA62FC18F}"/>
              </a:ext>
            </a:extLst>
          </p:cNvPr>
          <p:cNvSpPr>
            <a:spLocks noGrp="1"/>
          </p:cNvSpPr>
          <p:nvPr>
            <p:ph type="body" sz="quarter" idx="10"/>
          </p:nvPr>
        </p:nvSpPr>
        <p:spPr>
          <a:xfrm>
            <a:off x="6138452" y="3747407"/>
            <a:ext cx="5215659" cy="409754"/>
          </a:xfrm>
        </p:spPr>
        <p:txBody>
          <a:bodyPr/>
          <a:lstStyle>
            <a:lvl1pPr marL="0" indent="0">
              <a:spcBef>
                <a:spcPts val="600"/>
              </a:spcBef>
              <a:buFont typeface="Arial" panose="020B0604020202020204" pitchFamily="34" charset="0"/>
              <a:buNone/>
              <a:defRPr sz="1400">
                <a:solidFill>
                  <a:schemeClr val="accent5"/>
                </a:solidFill>
              </a:defRPr>
            </a:lvl1pPr>
            <a:lvl2pPr marL="0" indent="0">
              <a:spcBef>
                <a:spcPts val="0"/>
              </a:spcBef>
              <a:buFont typeface="Arial" panose="020B0604020202020204" pitchFamily="34" charset="0"/>
              <a:buNone/>
              <a:defRPr sz="1200"/>
            </a:lvl2pPr>
            <a:lvl3pPr marL="0" indent="0">
              <a:buFont typeface="Arial" panose="020B0604020202020204" pitchFamily="34" charset="0"/>
              <a:buNone/>
              <a:defRPr sz="1400"/>
            </a:lvl3pPr>
            <a:lvl4pPr marL="0" indent="0">
              <a:buFont typeface="Arial" panose="020B0604020202020204" pitchFamily="34" charset="0"/>
              <a:buNone/>
              <a:defRPr sz="1200"/>
            </a:lvl4pPr>
            <a:lvl5pPr marL="0" indent="0">
              <a:buFont typeface="Arial" panose="020B0604020202020204" pitchFamily="34" charset="0"/>
              <a:buNone/>
              <a:defRPr sz="1200"/>
            </a:lvl5pPr>
          </a:lstStyle>
          <a:p>
            <a:pPr lvl="0"/>
            <a:r>
              <a:rPr lang="en-US"/>
              <a:t>Edit Master text styles</a:t>
            </a:r>
          </a:p>
          <a:p>
            <a:pPr lvl="1"/>
            <a:r>
              <a:rPr lang="en-US"/>
              <a:t>Second </a:t>
            </a:r>
            <a:r>
              <a:rPr lang="en-US" err="1"/>
              <a:t>levelC</a:t>
            </a:r>
            <a:endParaRPr lang="en-US"/>
          </a:p>
        </p:txBody>
      </p:sp>
    </p:spTree>
    <p:extLst>
      <p:ext uri="{BB962C8B-B14F-4D97-AF65-F5344CB8AC3E}">
        <p14:creationId xmlns:p14="http://schemas.microsoft.com/office/powerpoint/2010/main" val="4134933575"/>
      </p:ext>
    </p:extLst>
  </p:cSld>
  <p:clrMapOvr>
    <a:masterClrMapping/>
  </p:clrMapOvr>
  <p:extLst>
    <p:ext uri="{DCECCB84-F9BA-43D5-87BE-67443E8EF086}">
      <p15:sldGuideLst xmlns:p15="http://schemas.microsoft.com/office/powerpoint/2012/main">
        <p15:guide id="1" pos="1944">
          <p15:clr>
            <a:srgbClr val="FBAE40"/>
          </p15:clr>
        </p15:guide>
        <p15:guide id="2" orient="horz" pos="2016">
          <p15:clr>
            <a:srgbClr val="FBAE40"/>
          </p15:clr>
        </p15:guide>
        <p15:guide id="3" orient="horz" pos="840">
          <p15:clr>
            <a:srgbClr val="FBAE40"/>
          </p15:clr>
        </p15:guide>
        <p15:guide id="4" orient="horz" pos="3312">
          <p15:clr>
            <a:srgbClr val="FBAE40"/>
          </p15:clr>
        </p15:guide>
        <p15:guide id="5" orient="horz" pos="26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14156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pical page">
    <p:spTree>
      <p:nvGrpSpPr>
        <p:cNvPr id="1" name=""/>
        <p:cNvGrpSpPr/>
        <p:nvPr/>
      </p:nvGrpSpPr>
      <p:grpSpPr>
        <a:xfrm>
          <a:off x="0" y="0"/>
          <a:ext cx="0" cy="0"/>
          <a:chOff x="0" y="0"/>
          <a:chExt cx="0" cy="0"/>
        </a:xfrm>
      </p:grpSpPr>
      <p:sp>
        <p:nvSpPr>
          <p:cNvPr id="2" name="Title 1"/>
          <p:cNvSpPr>
            <a:spLocks noGrp="1"/>
          </p:cNvSpPr>
          <p:nvPr>
            <p:ph type="title"/>
          </p:nvPr>
        </p:nvSpPr>
        <p:spPr>
          <a:xfrm>
            <a:off x="815413" y="548680"/>
            <a:ext cx="10657184" cy="720000"/>
          </a:xfrm>
        </p:spPr>
        <p:txBody>
          <a:bodyPr vert="horz" lIns="0" tIns="0" rIns="91440" bIns="45720" rtlCol="0" anchor="b"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15413" y="1492161"/>
            <a:ext cx="10657184" cy="4648200"/>
          </a:xfrm>
          <a:prstGeom prst="rect">
            <a:avLst/>
          </a:prstGeom>
        </p:spPr>
        <p:txBody>
          <a:bodyPr lIns="0">
            <a:normAutofit/>
          </a:bodyPr>
          <a:lstStyle>
            <a:lvl1pPr marL="342900" indent="-342900" algn="l" rtl="0">
              <a:buFontTx/>
              <a:buBlip>
                <a:blip r:embed="rId2"/>
              </a:buBlip>
              <a:defRPr>
                <a:latin typeface="Segoe" panose="020B0502040504020203" pitchFamily="34" charset="0"/>
              </a:defRPr>
            </a:lvl1pPr>
            <a:lvl2pPr marL="742950" indent="-285750" algn="l" rtl="0">
              <a:buFontTx/>
              <a:buBlip>
                <a:blip r:embed="rId2"/>
              </a:buBlip>
              <a:defRPr>
                <a:latin typeface="Segoe" panose="020B0502040504020203" pitchFamily="34" charset="0"/>
              </a:defRPr>
            </a:lvl2pPr>
            <a:lvl3pPr marL="1143000" indent="-228600" algn="l" rtl="0">
              <a:buFontTx/>
              <a:buBlip>
                <a:blip r:embed="rId2"/>
              </a:buBlip>
              <a:defRPr>
                <a:latin typeface="Segoe" panose="020B0502040504020203" pitchFamily="34" charset="0"/>
              </a:defRPr>
            </a:lvl3pPr>
            <a:lvl4pPr marL="1600200" indent="-228600" algn="l" rtl="0">
              <a:buFontTx/>
              <a:buBlip>
                <a:blip r:embed="rId2"/>
              </a:buBlip>
              <a:defRPr>
                <a:latin typeface="Segoe" panose="020B0502040504020203" pitchFamily="34" charset="0"/>
              </a:defRPr>
            </a:lvl4pPr>
            <a:lvl5pPr marL="2057400" indent="-228600" algn="l" rtl="0">
              <a:buFontTx/>
              <a:buBlip>
                <a:blip r:embed="rId2"/>
              </a:buBlip>
              <a:defRPr>
                <a:latin typeface="Segoe" panose="020B0502040504020203" pitchFamily="34" charset="0"/>
              </a:defRPr>
            </a:lvl5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Pag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15415" y="548680"/>
            <a:ext cx="10561173" cy="720000"/>
          </a:xfrm>
          <a:prstGeom prst="rect">
            <a:avLst/>
          </a:prstGeom>
        </p:spPr>
        <p:txBody>
          <a:bodyPr vert="horz" lIns="0" tIns="0" rIns="91440" bIns="45720" rtlCol="0" anchor="b" anchorCtr="0">
            <a:normAutofit/>
          </a:bodyPr>
          <a:lstStyle>
            <a:lvl1pPr>
              <a:defRPr/>
            </a:lvl1pPr>
          </a:lstStyle>
          <a:p>
            <a:r>
              <a:rPr lang="en-US"/>
              <a:t>Click to edit Master title style</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2117" y="1124747"/>
            <a:ext cx="5510328" cy="4443617"/>
          </a:xfrm>
          <a:prstGeom prst="rect">
            <a:avLst/>
          </a:prstGeom>
          <a:effectLst>
            <a:outerShdw blurRad="50800" dist="12700" dir="2220000" sx="102000" sy="102000" algn="ctr" rotWithShape="0">
              <a:srgbClr val="000000">
                <a:alpha val="35000"/>
              </a:srgbClr>
            </a:outerShdw>
            <a:softEdge rad="0"/>
          </a:effectLst>
        </p:spPr>
      </p:pic>
      <p:sp>
        <p:nvSpPr>
          <p:cNvPr id="13" name="TextBox 12"/>
          <p:cNvSpPr txBox="1"/>
          <p:nvPr userDrawn="1"/>
        </p:nvSpPr>
        <p:spPr>
          <a:xfrm>
            <a:off x="1967543" y="2492896"/>
            <a:ext cx="3539752" cy="1631216"/>
          </a:xfrm>
          <a:prstGeom prst="rect">
            <a:avLst/>
          </a:prstGeom>
          <a:noFill/>
        </p:spPr>
        <p:txBody>
          <a:bodyPr wrap="none" rtlCol="0">
            <a:spAutoFit/>
          </a:bodyPr>
          <a:lstStyle/>
          <a:p>
            <a:r>
              <a:rPr lang="en-US" sz="10000" b="1" dirty="0">
                <a:solidFill>
                  <a:schemeClr val="tx1">
                    <a:lumMod val="65000"/>
                    <a:lumOff val="35000"/>
                  </a:schemeClr>
                </a:solidFill>
                <a:latin typeface="Segoe Light" panose="020B0302040504020203" pitchFamily="34" charset="0"/>
              </a:rPr>
              <a:t>Demo</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2000"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400"/>
                                            <p:tgtEl>
                                              <p:spTgt spid="13"/>
                                            </p:tgtEl>
                                          </p:cBhvr>
                                        </p:animEffect>
                                      </p:childTnLst>
                                    </p:cTn>
                                  </p:par>
                                  <p:par>
                                    <p:cTn id="12" presetID="35" presetClass="path" presetSubtype="0" fill="hold" grpId="1" nodeType="withEffect" p14:presetBounceEnd="42000">
                                      <p:stCondLst>
                                        <p:cond delay="500"/>
                                      </p:stCondLst>
                                      <p:childTnLst>
                                        <p:animMotion origin="layout" path="M 0.57482 2.59259E-6 L 4.72222E-6 2.59259E-6 " pathEditMode="relative" rAng="0" ptsTypes="AA" p14:bounceEnd="42000">
                                          <p:cBhvr>
                                            <p:cTn id="13" dur="1100" fill="hold"/>
                                            <p:tgtEl>
                                              <p:spTgt spid="13"/>
                                            </p:tgtEl>
                                            <p:attrNameLst>
                                              <p:attrName>ppt_x</p:attrName>
                                              <p:attrName>ppt_y</p:attrName>
                                            </p:attrNameLst>
                                          </p:cBhvr>
                                          <p:rCtr x="-28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2000"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400"/>
                                            <p:tgtEl>
                                              <p:spTgt spid="13"/>
                                            </p:tgtEl>
                                          </p:cBhvr>
                                        </p:animEffect>
                                      </p:childTnLst>
                                    </p:cTn>
                                  </p:par>
                                  <p:par>
                                    <p:cTn id="12" presetID="35" presetClass="path" presetSubtype="0" fill="hold" grpId="1" nodeType="withEffect">
                                      <p:stCondLst>
                                        <p:cond delay="500"/>
                                      </p:stCondLst>
                                      <p:childTnLst>
                                        <p:animMotion origin="layout" path="M 0.57482 2.59259E-6 L 4.72222E-6 2.59259E-6 " pathEditMode="relative" rAng="0" ptsTypes="AA">
                                          <p:cBhvr>
                                            <p:cTn id="13" dur="1100" fill="hold"/>
                                            <p:tgtEl>
                                              <p:spTgt spid="13"/>
                                            </p:tgtEl>
                                            <p:attrNameLst>
                                              <p:attrName>ppt_x</p:attrName>
                                              <p:attrName>ppt_y</p:attrName>
                                            </p:attrNameLst>
                                          </p:cBhvr>
                                          <p:rCtr x="-28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b">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6215" y="2420889"/>
            <a:ext cx="4934263" cy="2132707"/>
          </a:xfrm>
          <a:prstGeom prst="rect">
            <a:avLst/>
          </a:prstGeom>
          <a:effectLst>
            <a:outerShdw blurRad="50800" dist="12700" dir="2220000" sx="102000" sy="102000" algn="ctr" rotWithShape="0">
              <a:srgbClr val="000000">
                <a:alpha val="35000"/>
              </a:srgbClr>
            </a:outerShdw>
            <a:softEdge rad="0"/>
          </a:effectLst>
        </p:spPr>
      </p:pic>
      <p:sp>
        <p:nvSpPr>
          <p:cNvPr id="12" name="TextBox 11"/>
          <p:cNvSpPr txBox="1"/>
          <p:nvPr userDrawn="1"/>
        </p:nvSpPr>
        <p:spPr>
          <a:xfrm>
            <a:off x="1967541" y="2492896"/>
            <a:ext cx="2159566" cy="1631216"/>
          </a:xfrm>
          <a:prstGeom prst="rect">
            <a:avLst/>
          </a:prstGeom>
          <a:noFill/>
        </p:spPr>
        <p:txBody>
          <a:bodyPr wrap="none" rtlCol="0">
            <a:spAutoFit/>
          </a:bodyPr>
          <a:lstStyle/>
          <a:p>
            <a:r>
              <a:rPr lang="en-US" sz="10000" b="1" dirty="0">
                <a:solidFill>
                  <a:schemeClr val="tx1">
                    <a:lumMod val="65000"/>
                    <a:lumOff val="35000"/>
                  </a:schemeClr>
                </a:solidFill>
                <a:latin typeface="Segoe Light" panose="020B0302040504020203" pitchFamily="34" charset="0"/>
              </a:rPr>
              <a:t>Lab</a:t>
            </a:r>
          </a:p>
        </p:txBody>
      </p:sp>
      <p:sp>
        <p:nvSpPr>
          <p:cNvPr id="5" name="Title Placeholder 1"/>
          <p:cNvSpPr>
            <a:spLocks noGrp="1"/>
          </p:cNvSpPr>
          <p:nvPr>
            <p:ph type="title"/>
          </p:nvPr>
        </p:nvSpPr>
        <p:spPr>
          <a:xfrm>
            <a:off x="815415" y="548680"/>
            <a:ext cx="10561173" cy="720000"/>
          </a:xfrm>
          <a:prstGeom prst="rect">
            <a:avLst/>
          </a:prstGeom>
        </p:spPr>
        <p:txBody>
          <a:bodyPr vert="horz" lIns="0" tIns="0" rIns="91440" bIns="45720" rtlCol="0" anchor="b" anchorCtr="0">
            <a:normAutofit/>
          </a:bodyPr>
          <a:lstStyle>
            <a:lvl1pPr>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2000" fill="hold" nodeType="withEffect">
                                      <p:stCondLst>
                                        <p:cond delay="3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400"/>
                                            <p:tgtEl>
                                              <p:spTgt spid="12"/>
                                            </p:tgtEl>
                                          </p:cBhvr>
                                        </p:animEffect>
                                      </p:childTnLst>
                                    </p:cTn>
                                  </p:par>
                                  <p:par>
                                    <p:cTn id="12" presetID="35" presetClass="path" presetSubtype="0" fill="hold" grpId="1" nodeType="withEffect" p14:presetBounceEnd="42000">
                                      <p:stCondLst>
                                        <p:cond delay="500"/>
                                      </p:stCondLst>
                                      <p:childTnLst>
                                        <p:animMotion origin="layout" path="M 0.45399 2.59259E-6 L 2.77778E-7 2.59259E-6 " pathEditMode="relative" rAng="0" ptsTypes="AA" p14:bounceEnd="42000">
                                          <p:cBhvr>
                                            <p:cTn id="13" dur="1100" fill="hold"/>
                                            <p:tgtEl>
                                              <p:spTgt spid="12"/>
                                            </p:tgtEl>
                                            <p:attrNameLst>
                                              <p:attrName>ppt_x</p:attrName>
                                              <p:attrName>ppt_y</p:attrName>
                                            </p:attrNameLst>
                                          </p:cBhvr>
                                          <p:rCtr x="-2270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2000" fill="hold" nodeType="withEffect">
                                      <p:stCondLst>
                                        <p:cond delay="3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400"/>
                                            <p:tgtEl>
                                              <p:spTgt spid="12"/>
                                            </p:tgtEl>
                                          </p:cBhvr>
                                        </p:animEffect>
                                      </p:childTnLst>
                                    </p:cTn>
                                  </p:par>
                                  <p:par>
                                    <p:cTn id="12" presetID="35" presetClass="path" presetSubtype="0" fill="hold" grpId="1" nodeType="withEffect">
                                      <p:stCondLst>
                                        <p:cond delay="500"/>
                                      </p:stCondLst>
                                      <p:childTnLst>
                                        <p:animMotion origin="layout" path="M 0.45399 2.59259E-6 L 2.77778E-7 2.59259E-6 " pathEditMode="relative" rAng="0" ptsTypes="AA">
                                          <p:cBhvr>
                                            <p:cTn id="13" dur="1100" fill="hold"/>
                                            <p:tgtEl>
                                              <p:spTgt spid="12"/>
                                            </p:tgtEl>
                                            <p:attrNameLst>
                                              <p:attrName>ppt_x</p:attrName>
                                              <p:attrName>ppt_y</p:attrName>
                                            </p:attrNameLst>
                                          </p:cBhvr>
                                          <p:rCtr x="-2270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sionLab">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6215" y="2420889"/>
            <a:ext cx="4934263" cy="2132707"/>
          </a:xfrm>
          <a:prstGeom prst="rect">
            <a:avLst/>
          </a:prstGeom>
          <a:effectLst>
            <a:outerShdw blurRad="50800" dist="12700" dir="2220000" sx="102000" sy="102000" algn="ctr" rotWithShape="0">
              <a:srgbClr val="000000">
                <a:alpha val="35000"/>
              </a:srgbClr>
            </a:outerShdw>
            <a:softEdge rad="0"/>
          </a:effectLst>
        </p:spPr>
      </p:pic>
      <p:sp>
        <p:nvSpPr>
          <p:cNvPr id="11" name="TextBox 10"/>
          <p:cNvSpPr txBox="1"/>
          <p:nvPr userDrawn="1"/>
        </p:nvSpPr>
        <p:spPr>
          <a:xfrm>
            <a:off x="2063554" y="2492896"/>
            <a:ext cx="4035079" cy="1938992"/>
          </a:xfrm>
          <a:prstGeom prst="rect">
            <a:avLst/>
          </a:prstGeom>
          <a:noFill/>
        </p:spPr>
        <p:txBody>
          <a:bodyPr wrap="none" rtlCol="0">
            <a:spAutoFit/>
          </a:bodyPr>
          <a:lstStyle/>
          <a:p>
            <a:r>
              <a:rPr lang="en-US" sz="6000" b="1" dirty="0">
                <a:solidFill>
                  <a:schemeClr val="tx1">
                    <a:lumMod val="65000"/>
                    <a:lumOff val="35000"/>
                  </a:schemeClr>
                </a:solidFill>
                <a:latin typeface="Segoe Light" panose="020B0302040504020203" pitchFamily="34" charset="0"/>
              </a:rPr>
              <a:t>Conclusion </a:t>
            </a:r>
          </a:p>
          <a:p>
            <a:r>
              <a:rPr lang="en-US" sz="6000" b="1" dirty="0">
                <a:solidFill>
                  <a:schemeClr val="tx1">
                    <a:lumMod val="65000"/>
                    <a:lumOff val="35000"/>
                  </a:schemeClr>
                </a:solidFill>
                <a:latin typeface="Segoe Light" panose="020B0302040504020203" pitchFamily="34" charset="0"/>
              </a:rPr>
              <a:t>Lab</a:t>
            </a:r>
          </a:p>
        </p:txBody>
      </p:sp>
      <p:sp>
        <p:nvSpPr>
          <p:cNvPr id="5" name="Title Placeholder 1"/>
          <p:cNvSpPr>
            <a:spLocks noGrp="1"/>
          </p:cNvSpPr>
          <p:nvPr>
            <p:ph type="title"/>
          </p:nvPr>
        </p:nvSpPr>
        <p:spPr>
          <a:xfrm>
            <a:off x="815415" y="548680"/>
            <a:ext cx="10561173" cy="720000"/>
          </a:xfrm>
          <a:prstGeom prst="rect">
            <a:avLst/>
          </a:prstGeom>
        </p:spPr>
        <p:txBody>
          <a:bodyPr vert="horz" lIns="0" tIns="0" rIns="91440" bIns="45720" rtlCol="0" anchor="b" anchorCtr="0">
            <a:normAutofit/>
          </a:bodyPr>
          <a:lstStyle>
            <a:lvl1pPr>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2000" fill="hold" nodeType="with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400"/>
                                            <p:tgtEl>
                                              <p:spTgt spid="11"/>
                                            </p:tgtEl>
                                          </p:cBhvr>
                                        </p:animEffect>
                                      </p:childTnLst>
                                    </p:cTn>
                                  </p:par>
                                  <p:par>
                                    <p:cTn id="12" presetID="35" presetClass="path" presetSubtype="0" fill="hold" grpId="1" nodeType="withEffect" p14:presetBounceEnd="42000">
                                      <p:stCondLst>
                                        <p:cond delay="500"/>
                                      </p:stCondLst>
                                      <p:childTnLst>
                                        <p:animMotion origin="layout" path="M 0.48837 -1.11111E-6 L -4.44444E-6 -1.11111E-6 " pathEditMode="relative" rAng="0" ptsTypes="AA" p14:bounceEnd="42000">
                                          <p:cBhvr>
                                            <p:cTn id="13" dur="1100" fill="hold"/>
                                            <p:tgtEl>
                                              <p:spTgt spid="11"/>
                                            </p:tgtEl>
                                            <p:attrNameLst>
                                              <p:attrName>ppt_x</p:attrName>
                                              <p:attrName>ppt_y</p:attrName>
                                            </p:attrNameLst>
                                          </p:cBhvr>
                                          <p:rCtr x="-244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2000" fill="hold" nodeType="with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400"/>
                                            <p:tgtEl>
                                              <p:spTgt spid="11"/>
                                            </p:tgtEl>
                                          </p:cBhvr>
                                        </p:animEffect>
                                      </p:childTnLst>
                                    </p:cTn>
                                  </p:par>
                                  <p:par>
                                    <p:cTn id="12" presetID="35" presetClass="path" presetSubtype="0" fill="hold" grpId="1" nodeType="withEffect">
                                      <p:stCondLst>
                                        <p:cond delay="500"/>
                                      </p:stCondLst>
                                      <p:childTnLst>
                                        <p:animMotion origin="layout" path="M 0.48837 -1.11111E-6 L -4.44444E-6 -1.11111E-6 " pathEditMode="relative" rAng="0" ptsTypes="AA">
                                          <p:cBhvr>
                                            <p:cTn id="13" dur="1100" fill="hold"/>
                                            <p:tgtEl>
                                              <p:spTgt spid="11"/>
                                            </p:tgtEl>
                                            <p:attrNameLst>
                                              <p:attrName>ppt_x</p:attrName>
                                              <p:attrName>ppt_y</p:attrName>
                                            </p:attrNameLst>
                                          </p:cBhvr>
                                          <p:rCtr x="-244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clusionLab">
    <p:spTree>
      <p:nvGrpSpPr>
        <p:cNvPr id="1" name=""/>
        <p:cNvGrpSpPr/>
        <p:nvPr/>
      </p:nvGrpSpPr>
      <p:grpSpPr>
        <a:xfrm>
          <a:off x="0" y="0"/>
          <a:ext cx="0" cy="0"/>
          <a:chOff x="0" y="0"/>
          <a:chExt cx="0" cy="0"/>
        </a:xfrm>
      </p:grpSpPr>
      <p:sp>
        <p:nvSpPr>
          <p:cNvPr id="13" name="TextBox 12"/>
          <p:cNvSpPr txBox="1"/>
          <p:nvPr userDrawn="1"/>
        </p:nvSpPr>
        <p:spPr>
          <a:xfrm>
            <a:off x="1103447" y="2492896"/>
            <a:ext cx="5048177" cy="1631216"/>
          </a:xfrm>
          <a:prstGeom prst="rect">
            <a:avLst/>
          </a:prstGeom>
          <a:noFill/>
        </p:spPr>
        <p:txBody>
          <a:bodyPr wrap="none" rtlCol="0">
            <a:spAutoFit/>
          </a:bodyPr>
          <a:lstStyle/>
          <a:p>
            <a:r>
              <a:rPr lang="en-US" sz="10000" b="1" dirty="0">
                <a:solidFill>
                  <a:schemeClr val="tx1">
                    <a:lumMod val="65000"/>
                    <a:lumOff val="35000"/>
                  </a:schemeClr>
                </a:solidFill>
                <a:latin typeface="Segoe Light" panose="020B0302040504020203" pitchFamily="34" charset="0"/>
              </a:rPr>
              <a:t>Final</a:t>
            </a:r>
            <a:r>
              <a:rPr lang="en-US" sz="10000" b="1" baseline="0" dirty="0">
                <a:solidFill>
                  <a:schemeClr val="tx1">
                    <a:lumMod val="65000"/>
                    <a:lumOff val="35000"/>
                  </a:schemeClr>
                </a:solidFill>
                <a:latin typeface="Segoe Light" panose="020B0302040504020203" pitchFamily="34" charset="0"/>
              </a:rPr>
              <a:t> </a:t>
            </a:r>
            <a:r>
              <a:rPr lang="en-US" sz="10000" b="1" dirty="0">
                <a:solidFill>
                  <a:schemeClr val="tx1">
                    <a:lumMod val="65000"/>
                    <a:lumOff val="35000"/>
                  </a:schemeClr>
                </a:solidFill>
                <a:latin typeface="Segoe Light" panose="020B0302040504020203" pitchFamily="34" charset="0"/>
              </a:rPr>
              <a:t>Lab</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6215" y="2420889"/>
            <a:ext cx="4934263" cy="2132707"/>
          </a:xfrm>
          <a:prstGeom prst="rect">
            <a:avLst/>
          </a:prstGeom>
          <a:effectLst>
            <a:outerShdw blurRad="50800" dist="12700" dir="2220000" sx="102000" sy="102000" algn="ctr" rotWithShape="0">
              <a:srgbClr val="000000">
                <a:alpha val="35000"/>
              </a:srgbClr>
            </a:outerShdw>
            <a:softEdge rad="0"/>
          </a:effectLst>
        </p:spPr>
      </p:pic>
      <p:sp>
        <p:nvSpPr>
          <p:cNvPr id="5" name="Title Placeholder 1"/>
          <p:cNvSpPr>
            <a:spLocks noGrp="1"/>
          </p:cNvSpPr>
          <p:nvPr>
            <p:ph type="title"/>
          </p:nvPr>
        </p:nvSpPr>
        <p:spPr>
          <a:xfrm>
            <a:off x="815415" y="548680"/>
            <a:ext cx="10561173" cy="720000"/>
          </a:xfrm>
          <a:prstGeom prst="rect">
            <a:avLst/>
          </a:prstGeom>
        </p:spPr>
        <p:txBody>
          <a:bodyPr vert="horz" lIns="0" tIns="0" rIns="91440" bIns="45720" rtlCol="0" anchor="b" anchorCtr="0">
            <a:normAutofit/>
          </a:bodyPr>
          <a:lstStyle>
            <a:lvl1pPr>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2000"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8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400"/>
                                            <p:tgtEl>
                                              <p:spTgt spid="13"/>
                                            </p:tgtEl>
                                          </p:cBhvr>
                                        </p:animEffect>
                                      </p:childTnLst>
                                    </p:cTn>
                                  </p:par>
                                  <p:par>
                                    <p:cTn id="12" presetID="35" presetClass="path" presetSubtype="0" fill="hold" grpId="1" nodeType="withEffect" p14:presetBounceEnd="42000">
                                      <p:stCondLst>
                                        <p:cond delay="500"/>
                                      </p:stCondLst>
                                      <p:childTnLst>
                                        <p:animMotion origin="layout" path="M 0.48837 2.59259E-6 L -3.33333E-6 2.59259E-6 " pathEditMode="relative" rAng="0" ptsTypes="AA" p14:bounceEnd="42000">
                                          <p:cBhvr>
                                            <p:cTn id="13" dur="1100" fill="hold"/>
                                            <p:tgtEl>
                                              <p:spTgt spid="13"/>
                                            </p:tgtEl>
                                            <p:attrNameLst>
                                              <p:attrName>ppt_x</p:attrName>
                                              <p:attrName>ppt_y</p:attrName>
                                            </p:attrNameLst>
                                          </p:cBhvr>
                                          <p:rCtr x="-244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2000"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8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400"/>
                                            <p:tgtEl>
                                              <p:spTgt spid="13"/>
                                            </p:tgtEl>
                                          </p:cBhvr>
                                        </p:animEffect>
                                      </p:childTnLst>
                                    </p:cTn>
                                  </p:par>
                                  <p:par>
                                    <p:cTn id="12" presetID="35" presetClass="path" presetSubtype="0" fill="hold" grpId="1" nodeType="withEffect">
                                      <p:stCondLst>
                                        <p:cond delay="500"/>
                                      </p:stCondLst>
                                      <p:childTnLst>
                                        <p:animMotion origin="layout" path="M 0.48837 2.59259E-6 L -3.33333E-6 2.59259E-6 " pathEditMode="relative" rAng="0" ptsTypes="AA">
                                          <p:cBhvr>
                                            <p:cTn id="13" dur="1100" fill="hold"/>
                                            <p:tgtEl>
                                              <p:spTgt spid="13"/>
                                            </p:tgtEl>
                                            <p:attrNameLst>
                                              <p:attrName>ppt_x</p:attrName>
                                              <p:attrName>ppt_y</p:attrName>
                                            </p:attrNameLst>
                                          </p:cBhvr>
                                          <p:rCtr x="-244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kCode">
    <p:spTree>
      <p:nvGrpSpPr>
        <p:cNvPr id="1" name=""/>
        <p:cNvGrpSpPr/>
        <p:nvPr/>
      </p:nvGrpSpPr>
      <p:grpSpPr>
        <a:xfrm>
          <a:off x="0" y="0"/>
          <a:ext cx="0" cy="0"/>
          <a:chOff x="0" y="0"/>
          <a:chExt cx="0" cy="0"/>
        </a:xfrm>
      </p:grpSpPr>
      <p:sp>
        <p:nvSpPr>
          <p:cNvPr id="5" name="Text Placeholder 14"/>
          <p:cNvSpPr>
            <a:spLocks noGrp="1"/>
          </p:cNvSpPr>
          <p:nvPr>
            <p:ph type="body" sz="quarter" idx="16"/>
          </p:nvPr>
        </p:nvSpPr>
        <p:spPr bwMode="blackWhite">
          <a:xfrm>
            <a:off x="803575" y="1492161"/>
            <a:ext cx="10668420" cy="4659258"/>
          </a:xfrm>
          <a:prstGeom prst="rect">
            <a:avLst/>
          </a:prstGeom>
          <a:solidFill>
            <a:srgbClr val="4B84C9">
              <a:alpha val="50000"/>
            </a:srgbClr>
          </a:solidFill>
        </p:spPr>
        <p:txBody>
          <a:bodyPr tIns="90000">
            <a:normAutofit/>
          </a:bodyPr>
          <a:lstStyle>
            <a:lvl1pPr algn="l" rtl="0">
              <a:buFont typeface="Arial" pitchFamily="34" charset="0"/>
              <a:buNone/>
              <a:defRPr lang="en-US" sz="1800" b="0" kern="1200" dirty="0" smtClean="0">
                <a:solidFill>
                  <a:schemeClr val="tx1"/>
                </a:solidFill>
                <a:latin typeface="Consolas" pitchFamily="49" charset="0"/>
                <a:ea typeface="+mn-ea"/>
                <a:cs typeface="Courier New" pitchFamily="49" charset="0"/>
              </a:defRPr>
            </a:lvl1pPr>
            <a:lvl2pPr>
              <a:buFont typeface="Arial" pitchFamily="34" charset="0"/>
              <a:buChar char="•"/>
              <a:defRPr lang="en-US" sz="1600" b="0" kern="1200" dirty="0" smtClean="0">
                <a:solidFill>
                  <a:schemeClr val="tx1"/>
                </a:solidFill>
                <a:latin typeface="Consolas" pitchFamily="49" charset="0"/>
                <a:ea typeface="+mn-ea"/>
                <a:cs typeface="Courier New" pitchFamily="49" charset="0"/>
              </a:defRPr>
            </a:lvl2pPr>
            <a:lvl3pPr>
              <a:buFont typeface="Arial" pitchFamily="34" charset="0"/>
              <a:buChar char="•"/>
              <a:defRPr lang="en-US" sz="1600" b="0" kern="1200" dirty="0" smtClean="0">
                <a:solidFill>
                  <a:schemeClr val="tx1"/>
                </a:solidFill>
                <a:latin typeface="Consolas" pitchFamily="49" charset="0"/>
                <a:ea typeface="+mn-ea"/>
                <a:cs typeface="Courier New" pitchFamily="49" charset="0"/>
              </a:defRPr>
            </a:lvl3pPr>
            <a:lvl4pPr>
              <a:buFont typeface="Arial" pitchFamily="34" charset="0"/>
              <a:buChar char="•"/>
              <a:defRPr lang="en-US" sz="1600" b="0" kern="1200" dirty="0" smtClean="0">
                <a:solidFill>
                  <a:schemeClr val="tx1"/>
                </a:solidFill>
                <a:latin typeface="Consolas" pitchFamily="49" charset="0"/>
                <a:ea typeface="+mn-ea"/>
                <a:cs typeface="Courier New" pitchFamily="49" charset="0"/>
              </a:defRPr>
            </a:lvl4pPr>
            <a:lvl5pPr>
              <a:buFont typeface="Arial" pitchFamily="34" charset="0"/>
              <a:buChar char="•"/>
              <a:defRPr lang="en-US" sz="1600" b="0" kern="1200" dirty="0">
                <a:solidFill>
                  <a:schemeClr val="tx1"/>
                </a:solidFill>
                <a:latin typeface="Consolas" pitchFamily="49" charset="0"/>
                <a:ea typeface="+mn-ea"/>
                <a:cs typeface="Courier New" pitchFamily="49" charset="0"/>
              </a:defRPr>
            </a:lvl5pPr>
          </a:lstStyle>
          <a:p>
            <a:pPr lvl="0"/>
            <a:r>
              <a:rPr lang="en-US"/>
              <a:t>Edit Master text styles</a:t>
            </a:r>
          </a:p>
        </p:txBody>
      </p:sp>
      <p:sp>
        <p:nvSpPr>
          <p:cNvPr id="4" name="Title Placeholder 1"/>
          <p:cNvSpPr>
            <a:spLocks noGrp="1"/>
          </p:cNvSpPr>
          <p:nvPr>
            <p:ph type="title"/>
          </p:nvPr>
        </p:nvSpPr>
        <p:spPr>
          <a:xfrm>
            <a:off x="815415" y="548680"/>
            <a:ext cx="10561173" cy="720000"/>
          </a:xfrm>
          <a:prstGeom prst="rect">
            <a:avLst/>
          </a:prstGeom>
        </p:spPr>
        <p:txBody>
          <a:bodyPr vert="horz" lIns="0" tIns="0" rIns="91440" bIns="45720" rtlCol="0" anchor="b" anchorCtr="0">
            <a:normAutofit/>
          </a:bodyPr>
          <a:lstStyle>
            <a:lvl1pPr>
              <a:defRPr baseline="0"/>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deSnippets">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a:xfrm>
            <a:off x="815413" y="1494000"/>
            <a:ext cx="10656920" cy="2286000"/>
          </a:xfrm>
          <a:prstGeom prst="rect">
            <a:avLst/>
          </a:prstGeom>
          <a:solidFill>
            <a:schemeClr val="bg1">
              <a:alpha val="69000"/>
            </a:schemeClr>
          </a:solidFill>
        </p:spPr>
        <p:txBody>
          <a:bodyPr tIns="90000">
            <a:normAutofit/>
          </a:bodyPr>
          <a:lstStyle>
            <a:lvl1pPr marL="342900" indent="-342900" algn="l" rtl="0">
              <a:buFontTx/>
              <a:buBlip>
                <a:blip r:embed="rId2"/>
              </a:buBlip>
              <a:defRPr baseline="0">
                <a:latin typeface="Segoe" panose="020B0502040504020203" pitchFamily="34" charset="0"/>
              </a:defRPr>
            </a:lvl1pPr>
            <a:lvl2pPr marL="742950" indent="-285750" algn="l" rtl="0">
              <a:buFontTx/>
              <a:buBlip>
                <a:blip r:embed="rId2"/>
              </a:buBlip>
              <a:defRPr>
                <a:latin typeface="Segoe" panose="020B0502040504020203" pitchFamily="34" charset="0"/>
              </a:defRPr>
            </a:lvl2pPr>
            <a:lvl3pPr marL="1143000" indent="-228600" algn="l" rtl="0">
              <a:buFontTx/>
              <a:buBlip>
                <a:blip r:embed="rId2"/>
              </a:buBlip>
              <a:defRPr>
                <a:latin typeface="Segoe" panose="020B0502040504020203" pitchFamily="34" charset="0"/>
              </a:defRPr>
            </a:lvl3pPr>
            <a:lvl4pPr marL="1600200" indent="-228600" algn="l" rtl="0">
              <a:buFontTx/>
              <a:buBlip>
                <a:blip r:embed="rId2"/>
              </a:buBlip>
              <a:defRPr>
                <a:latin typeface="Segoe" panose="020B0502040504020203" pitchFamily="34" charset="0"/>
              </a:defRPr>
            </a:lvl4pPr>
            <a:lvl5pPr marL="2057400" indent="-228600" algn="l" rtl="0">
              <a:buFontTx/>
              <a:buBlip>
                <a:blip r:embed="rId2"/>
              </a:buBlip>
              <a:defRPr>
                <a:latin typeface="Segoe" panose="020B0502040504020203" pitchFamily="34" charset="0"/>
              </a:defRPr>
            </a:lvl5pPr>
          </a:lstStyle>
          <a:p>
            <a:pPr lvl="0"/>
            <a:r>
              <a:rPr lang="en-US"/>
              <a:t>Edit Master text styles</a:t>
            </a:r>
          </a:p>
        </p:txBody>
      </p:sp>
      <p:sp>
        <p:nvSpPr>
          <p:cNvPr id="15" name="Text Placeholder 14"/>
          <p:cNvSpPr>
            <a:spLocks noGrp="1"/>
          </p:cNvSpPr>
          <p:nvPr>
            <p:ph type="body" sz="quarter" idx="16"/>
          </p:nvPr>
        </p:nvSpPr>
        <p:spPr bwMode="blackWhite">
          <a:xfrm>
            <a:off x="803575" y="3873734"/>
            <a:ext cx="10668420" cy="2277687"/>
          </a:xfrm>
          <a:prstGeom prst="rect">
            <a:avLst/>
          </a:prstGeom>
          <a:solidFill>
            <a:srgbClr val="4B84C9">
              <a:alpha val="50000"/>
            </a:srgbClr>
          </a:solidFill>
        </p:spPr>
        <p:txBody>
          <a:bodyPr tIns="90000">
            <a:normAutofit/>
          </a:bodyPr>
          <a:lstStyle>
            <a:lvl1pPr algn="l" rtl="0">
              <a:buFont typeface="Arial" pitchFamily="34" charset="0"/>
              <a:buNone/>
              <a:defRPr lang="en-US" sz="1800" b="0" kern="1200" dirty="0" smtClean="0">
                <a:solidFill>
                  <a:schemeClr val="tx1"/>
                </a:solidFill>
                <a:latin typeface="Consolas" pitchFamily="49" charset="0"/>
                <a:ea typeface="+mn-ea"/>
                <a:cs typeface="Courier New" pitchFamily="49" charset="0"/>
              </a:defRPr>
            </a:lvl1pPr>
            <a:lvl2pPr>
              <a:buFont typeface="Arial" pitchFamily="34" charset="0"/>
              <a:buChar char="•"/>
              <a:defRPr lang="en-US" sz="1600" b="0" kern="1200" dirty="0" smtClean="0">
                <a:solidFill>
                  <a:schemeClr val="tx1"/>
                </a:solidFill>
                <a:latin typeface="Consolas" pitchFamily="49" charset="0"/>
                <a:ea typeface="+mn-ea"/>
                <a:cs typeface="Courier New" pitchFamily="49" charset="0"/>
              </a:defRPr>
            </a:lvl2pPr>
            <a:lvl3pPr>
              <a:buFont typeface="Arial" pitchFamily="34" charset="0"/>
              <a:buChar char="•"/>
              <a:defRPr lang="en-US" sz="1600" b="0" kern="1200" dirty="0" smtClean="0">
                <a:solidFill>
                  <a:schemeClr val="tx1"/>
                </a:solidFill>
                <a:latin typeface="Consolas" pitchFamily="49" charset="0"/>
                <a:ea typeface="+mn-ea"/>
                <a:cs typeface="Courier New" pitchFamily="49" charset="0"/>
              </a:defRPr>
            </a:lvl3pPr>
            <a:lvl4pPr>
              <a:buFont typeface="Arial" pitchFamily="34" charset="0"/>
              <a:buChar char="•"/>
              <a:defRPr lang="en-US" sz="1600" b="0" kern="1200" dirty="0" smtClean="0">
                <a:solidFill>
                  <a:schemeClr val="tx1"/>
                </a:solidFill>
                <a:latin typeface="Consolas" pitchFamily="49" charset="0"/>
                <a:ea typeface="+mn-ea"/>
                <a:cs typeface="Courier New" pitchFamily="49" charset="0"/>
              </a:defRPr>
            </a:lvl4pPr>
            <a:lvl5pPr>
              <a:buFont typeface="Arial" pitchFamily="34" charset="0"/>
              <a:buChar char="•"/>
              <a:defRPr lang="en-US" sz="1600" b="0" kern="1200" dirty="0">
                <a:solidFill>
                  <a:schemeClr val="tx1"/>
                </a:solidFill>
                <a:latin typeface="Consolas" pitchFamily="49" charset="0"/>
                <a:ea typeface="+mn-ea"/>
                <a:cs typeface="Courier New" pitchFamily="49" charset="0"/>
              </a:defRPr>
            </a:lvl5pPr>
          </a:lstStyle>
          <a:p>
            <a:pPr lvl="0"/>
            <a:r>
              <a:rPr lang="en-US"/>
              <a:t>Edit Master text styles</a:t>
            </a:r>
          </a:p>
        </p:txBody>
      </p:sp>
      <p:sp>
        <p:nvSpPr>
          <p:cNvPr id="5" name="Title Placeholder 1"/>
          <p:cNvSpPr>
            <a:spLocks noGrp="1"/>
          </p:cNvSpPr>
          <p:nvPr>
            <p:ph type="title"/>
          </p:nvPr>
        </p:nvSpPr>
        <p:spPr>
          <a:xfrm>
            <a:off x="815415" y="548680"/>
            <a:ext cx="10561173" cy="720000"/>
          </a:xfrm>
          <a:prstGeom prst="rect">
            <a:avLst/>
          </a:prstGeom>
        </p:spPr>
        <p:txBody>
          <a:bodyPr vert="horz" lIns="0" tIns="0" rIns="91440" bIns="45720" rtlCol="0" anchor="b" anchorCtr="0">
            <a:normAutofit/>
          </a:bodyPr>
          <a:lstStyle>
            <a:lvl1pPr>
              <a:defRPr baseline="0"/>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415" y="476673"/>
            <a:ext cx="11232357" cy="1015489"/>
          </a:xfrm>
          <a:prstGeom prst="rect">
            <a:avLst/>
          </a:prstGeom>
          <a:ln>
            <a:noFill/>
          </a:ln>
          <a:effectLst/>
        </p:spPr>
        <p:txBody>
          <a:bodyPr vert="horz" lIns="0" tIns="0" rIns="91440" bIns="45720" rtlCol="0" anchor="t" anchorCtr="0">
            <a:normAutofit/>
          </a:bodyPr>
          <a:lstStyle/>
          <a:p>
            <a:endParaRPr lang="en-US" dirty="0"/>
          </a:p>
        </p:txBody>
      </p:sp>
      <p:cxnSp>
        <p:nvCxnSpPr>
          <p:cNvPr id="3" name="Straight Connector 2"/>
          <p:cNvCxnSpPr/>
          <p:nvPr userDrawn="1"/>
        </p:nvCxnSpPr>
        <p:spPr>
          <a:xfrm flipV="1">
            <a:off x="814917" y="6309320"/>
            <a:ext cx="10602539" cy="157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51" r:id="rId4"/>
    <p:sldLayoutId id="2147483668" r:id="rId5"/>
    <p:sldLayoutId id="2147483669" r:id="rId6"/>
    <p:sldLayoutId id="2147483672" r:id="rId7"/>
    <p:sldLayoutId id="2147483660" r:id="rId8"/>
    <p:sldLayoutId id="2147483661" r:id="rId9"/>
    <p:sldLayoutId id="2147483670" r:id="rId10"/>
    <p:sldLayoutId id="2147483671" r:id="rId11"/>
    <p:sldLayoutId id="2147483662" r:id="rId12"/>
    <p:sldLayoutId id="2147483663" r:id="rId13"/>
    <p:sldLayoutId id="2147483666" r:id="rId14"/>
    <p:sldLayoutId id="2147483665" r:id="rId15"/>
    <p:sldLayoutId id="2147483654" r:id="rId16"/>
    <p:sldLayoutId id="2147483674" r:id="rId17"/>
    <p:sldLayoutId id="2147483675" r:id="rId18"/>
    <p:sldLayoutId id="2147483676" r:id="rId19"/>
    <p:sldLayoutId id="2147483677" r:id="rId20"/>
    <p:sldLayoutId id="2147483678" r:id="rId21"/>
    <p:sldLayoutId id="2147483679" r:id="rId22"/>
  </p:sldLayoutIdLst>
  <p:hf hdr="0" dt="0"/>
  <p:txStyles>
    <p:titleStyle>
      <a:lvl1pPr algn="l" defTabSz="914400" rtl="1" eaLnBrk="1" latinLnBrk="0" hangingPunct="1">
        <a:spcBef>
          <a:spcPct val="0"/>
        </a:spcBef>
        <a:buNone/>
        <a:defRPr lang="en-US" sz="4000" b="0" kern="1200" dirty="0" smtClean="0">
          <a:ln w="3175">
            <a:noFill/>
          </a:ln>
          <a:solidFill>
            <a:srgbClr val="F08E1B"/>
          </a:solidFill>
          <a:effectLst/>
          <a:latin typeface="Segoe Light" panose="020B0302040504020203" pitchFamily="34" charset="0"/>
          <a:ea typeface="+mn-ea"/>
          <a:cs typeface="Segoe UI" panose="020B0502040204020203" pitchFamily="34" charset="0"/>
        </a:defRPr>
      </a:lvl1pPr>
    </p:titleStyle>
    <p:bodyStyle>
      <a:lvl1pPr marL="342900" indent="-34290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419" userDrawn="1">
          <p15:clr>
            <a:srgbClr val="F26B43"/>
          </p15:clr>
        </p15:guide>
        <p15:guide id="3" pos="72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3.emf"/><Relationship Id="rId7"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76.tiff"/><Relationship Id="rId5" Type="http://schemas.openxmlformats.org/officeDocument/2006/relationships/image" Target="../media/image75.png"/><Relationship Id="rId4" Type="http://schemas.openxmlformats.org/officeDocument/2006/relationships/image" Target="../media/image74.emf"/></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7.emf"/><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83.png"/><Relationship Id="rId4" Type="http://schemas.openxmlformats.org/officeDocument/2006/relationships/image" Target="../media/image82.png"/></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tiff"/><Relationship Id="rId21" Type="http://schemas.openxmlformats.org/officeDocument/2006/relationships/image" Target="../media/image28.tiff"/><Relationship Id="rId34" Type="http://schemas.openxmlformats.org/officeDocument/2006/relationships/image" Target="../media/image41.tiff"/><Relationship Id="rId42" Type="http://schemas.openxmlformats.org/officeDocument/2006/relationships/image" Target="../media/image49.tiff"/><Relationship Id="rId47" Type="http://schemas.openxmlformats.org/officeDocument/2006/relationships/image" Target="../media/image54.png"/><Relationship Id="rId50" Type="http://schemas.openxmlformats.org/officeDocument/2006/relationships/image" Target="../media/image57.png"/><Relationship Id="rId55" Type="http://schemas.openxmlformats.org/officeDocument/2006/relationships/image" Target="../media/image62.tiff"/><Relationship Id="rId7" Type="http://schemas.openxmlformats.org/officeDocument/2006/relationships/image" Target="../media/image14.jpeg"/><Relationship Id="rId12" Type="http://schemas.openxmlformats.org/officeDocument/2006/relationships/image" Target="../media/image19.tiff"/><Relationship Id="rId17" Type="http://schemas.openxmlformats.org/officeDocument/2006/relationships/image" Target="../media/image24.png"/><Relationship Id="rId25" Type="http://schemas.openxmlformats.org/officeDocument/2006/relationships/image" Target="../media/image32.tiff"/><Relationship Id="rId33" Type="http://schemas.openxmlformats.org/officeDocument/2006/relationships/image" Target="../media/image40.tiff"/><Relationship Id="rId38" Type="http://schemas.openxmlformats.org/officeDocument/2006/relationships/image" Target="../media/image45.tiff"/><Relationship Id="rId46" Type="http://schemas.openxmlformats.org/officeDocument/2006/relationships/image" Target="../media/image53.tiff"/><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tiff"/><Relationship Id="rId29" Type="http://schemas.openxmlformats.org/officeDocument/2006/relationships/image" Target="../media/image36.tiff"/><Relationship Id="rId41" Type="http://schemas.openxmlformats.org/officeDocument/2006/relationships/image" Target="../media/image48.tiff"/><Relationship Id="rId54" Type="http://schemas.openxmlformats.org/officeDocument/2006/relationships/image" Target="../media/image61.tiff"/><Relationship Id="rId1" Type="http://schemas.openxmlformats.org/officeDocument/2006/relationships/slideLayout" Target="../slideLayouts/slideLayout16.xml"/><Relationship Id="rId6" Type="http://schemas.openxmlformats.org/officeDocument/2006/relationships/image" Target="../media/image13.tiff"/><Relationship Id="rId11" Type="http://schemas.openxmlformats.org/officeDocument/2006/relationships/image" Target="../media/image18.tiff"/><Relationship Id="rId24" Type="http://schemas.openxmlformats.org/officeDocument/2006/relationships/image" Target="../media/image31.tiff"/><Relationship Id="rId32" Type="http://schemas.openxmlformats.org/officeDocument/2006/relationships/image" Target="../media/image39.tiff"/><Relationship Id="rId37" Type="http://schemas.openxmlformats.org/officeDocument/2006/relationships/image" Target="../media/image44.tiff"/><Relationship Id="rId40" Type="http://schemas.openxmlformats.org/officeDocument/2006/relationships/image" Target="../media/image47.tiff"/><Relationship Id="rId45" Type="http://schemas.openxmlformats.org/officeDocument/2006/relationships/image" Target="../media/image52.tiff"/><Relationship Id="rId53" Type="http://schemas.openxmlformats.org/officeDocument/2006/relationships/image" Target="../media/image60.tiff"/><Relationship Id="rId5" Type="http://schemas.openxmlformats.org/officeDocument/2006/relationships/image" Target="../media/image12.emf"/><Relationship Id="rId15" Type="http://schemas.openxmlformats.org/officeDocument/2006/relationships/image" Target="../media/image22.png"/><Relationship Id="rId23" Type="http://schemas.openxmlformats.org/officeDocument/2006/relationships/image" Target="../media/image30.tiff"/><Relationship Id="rId28" Type="http://schemas.openxmlformats.org/officeDocument/2006/relationships/image" Target="../media/image35.tiff"/><Relationship Id="rId36" Type="http://schemas.openxmlformats.org/officeDocument/2006/relationships/image" Target="../media/image43.tiff"/><Relationship Id="rId49" Type="http://schemas.openxmlformats.org/officeDocument/2006/relationships/image" Target="../media/image56.png"/><Relationship Id="rId57" Type="http://schemas.openxmlformats.org/officeDocument/2006/relationships/image" Target="../media/image64.tiff"/><Relationship Id="rId10" Type="http://schemas.openxmlformats.org/officeDocument/2006/relationships/image" Target="../media/image17.tiff"/><Relationship Id="rId19" Type="http://schemas.openxmlformats.org/officeDocument/2006/relationships/image" Target="../media/image26.tiff"/><Relationship Id="rId31" Type="http://schemas.openxmlformats.org/officeDocument/2006/relationships/image" Target="../media/image38.tiff"/><Relationship Id="rId44" Type="http://schemas.openxmlformats.org/officeDocument/2006/relationships/image" Target="../media/image51.tiff"/><Relationship Id="rId52" Type="http://schemas.openxmlformats.org/officeDocument/2006/relationships/image" Target="../media/image59.png"/><Relationship Id="rId4" Type="http://schemas.openxmlformats.org/officeDocument/2006/relationships/image" Target="../media/image11.emf"/><Relationship Id="rId9" Type="http://schemas.openxmlformats.org/officeDocument/2006/relationships/image" Target="../media/image16.tiff"/><Relationship Id="rId14" Type="http://schemas.openxmlformats.org/officeDocument/2006/relationships/image" Target="../media/image21.tiff"/><Relationship Id="rId22" Type="http://schemas.openxmlformats.org/officeDocument/2006/relationships/image" Target="../media/image29.tiff"/><Relationship Id="rId27" Type="http://schemas.openxmlformats.org/officeDocument/2006/relationships/image" Target="../media/image34.tiff"/><Relationship Id="rId30" Type="http://schemas.openxmlformats.org/officeDocument/2006/relationships/image" Target="../media/image37.tiff"/><Relationship Id="rId35" Type="http://schemas.openxmlformats.org/officeDocument/2006/relationships/image" Target="../media/image42.tiff"/><Relationship Id="rId43" Type="http://schemas.openxmlformats.org/officeDocument/2006/relationships/image" Target="../media/image50.tiff"/><Relationship Id="rId48" Type="http://schemas.openxmlformats.org/officeDocument/2006/relationships/image" Target="../media/image55.png"/><Relationship Id="rId56" Type="http://schemas.openxmlformats.org/officeDocument/2006/relationships/image" Target="../media/image63.tiff"/><Relationship Id="rId8" Type="http://schemas.openxmlformats.org/officeDocument/2006/relationships/image" Target="../media/image15.png"/><Relationship Id="rId51" Type="http://schemas.openxmlformats.org/officeDocument/2006/relationships/image" Target="../media/image58.tiff"/><Relationship Id="rId3"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68.png"/><Relationship Id="rId5" Type="http://schemas.openxmlformats.org/officeDocument/2006/relationships/image" Target="../media/image67.emf"/><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71.png"/><Relationship Id="rId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4537" y="2055118"/>
            <a:ext cx="7388072" cy="1085850"/>
          </a:xfrm>
        </p:spPr>
        <p:txBody>
          <a:bodyPr/>
          <a:lstStyle/>
          <a:p>
            <a:endParaRPr lang="he-IL" dirty="0"/>
          </a:p>
        </p:txBody>
      </p:sp>
      <p:sp>
        <p:nvSpPr>
          <p:cNvPr id="3" name="Text Placeholder 2"/>
          <p:cNvSpPr>
            <a:spLocks noGrp="1"/>
          </p:cNvSpPr>
          <p:nvPr>
            <p:ph type="body" sz="quarter" idx="4294967295"/>
          </p:nvPr>
        </p:nvSpPr>
        <p:spPr>
          <a:xfrm>
            <a:off x="1991547" y="2852939"/>
            <a:ext cx="7388225" cy="1362075"/>
          </a:xfrm>
          <a:prstGeom prst="rect">
            <a:avLst/>
          </a:prstGeom>
        </p:spPr>
        <p:txBody>
          <a:bodyPr/>
          <a:lstStyle/>
          <a:p>
            <a:pPr marL="0" indent="0" algn="l" rtl="0">
              <a:buNone/>
            </a:pPr>
            <a:r>
              <a:rPr lang="en-US" sz="3400" dirty="0">
                <a:solidFill>
                  <a:srgbClr val="262E64"/>
                </a:solidFill>
                <a:latin typeface="Segoe UI Semilight" panose="020B0402040204020203" pitchFamily="34" charset="0"/>
                <a:cs typeface="Segoe UI Semilight" panose="020B0402040204020203" pitchFamily="34" charset="0"/>
              </a:rPr>
              <a:t>Azure - HPC</a:t>
            </a:r>
            <a:endParaRPr lang="he-IL" sz="3400" dirty="0">
              <a:solidFill>
                <a:srgbClr val="262E64"/>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41998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84200" y="1435497"/>
            <a:ext cx="11018520" cy="3681008"/>
          </a:xfrm>
        </p:spPr>
        <p:txBody>
          <a:bodyPr/>
          <a:lstStyle/>
          <a:p>
            <a:pPr algn="l" rtl="0"/>
            <a:r>
              <a:rPr lang="en-US" dirty="0"/>
              <a:t>Azure storage:</a:t>
            </a:r>
          </a:p>
          <a:p>
            <a:pPr lvl="1" algn="l" rtl="0"/>
            <a:r>
              <a:rPr lang="en-US" dirty="0"/>
              <a:t>Azure blob object storage, with Blob FUSE adapter available for Linux</a:t>
            </a:r>
          </a:p>
          <a:p>
            <a:pPr lvl="1" algn="l" rtl="0"/>
            <a:r>
              <a:rPr lang="en-US" dirty="0"/>
              <a:t>Ultra SSD disks for low latency, I/O Intensive workloads</a:t>
            </a:r>
          </a:p>
          <a:p>
            <a:pPr lvl="1" algn="l" rtl="0"/>
            <a:endParaRPr lang="en-US" dirty="0"/>
          </a:p>
          <a:p>
            <a:pPr algn="l" rtl="0"/>
            <a:r>
              <a:rPr lang="en-US" dirty="0"/>
              <a:t>VM-based:</a:t>
            </a:r>
          </a:p>
          <a:p>
            <a:pPr lvl="1" algn="l" rtl="0"/>
            <a:r>
              <a:rPr lang="en-US" dirty="0"/>
              <a:t>Single VM with attached disks, Windows or Linux </a:t>
            </a:r>
          </a:p>
          <a:p>
            <a:pPr lvl="1" algn="l" rtl="0"/>
            <a:r>
              <a:rPr lang="en-US" dirty="0"/>
              <a:t>Distributed file system; e.g. </a:t>
            </a:r>
            <a:r>
              <a:rPr lang="en-US" dirty="0" err="1"/>
              <a:t>Lustre</a:t>
            </a:r>
            <a:r>
              <a:rPr lang="en-US" dirty="0"/>
              <a:t>, </a:t>
            </a:r>
            <a:r>
              <a:rPr lang="en-US" dirty="0" err="1"/>
              <a:t>GlusterFS</a:t>
            </a:r>
            <a:r>
              <a:rPr lang="en-US" dirty="0"/>
              <a:t>, </a:t>
            </a:r>
            <a:r>
              <a:rPr lang="en-US" dirty="0" err="1"/>
              <a:t>BeeGFS</a:t>
            </a:r>
            <a:r>
              <a:rPr lang="en-US" dirty="0"/>
              <a:t>, etc.</a:t>
            </a:r>
          </a:p>
          <a:p>
            <a:pPr lvl="1" algn="l" rtl="0"/>
            <a:endParaRPr lang="en-US" dirty="0"/>
          </a:p>
          <a:p>
            <a:pPr algn="l" rtl="0"/>
            <a:r>
              <a:rPr lang="en-US" dirty="0" err="1"/>
              <a:t>Avere</a:t>
            </a:r>
            <a:r>
              <a:rPr lang="en-US" dirty="0"/>
              <a:t> vFXT for Azure</a:t>
            </a:r>
          </a:p>
          <a:p>
            <a:pPr algn="l" rtl="0"/>
            <a:r>
              <a:rPr lang="en-US" dirty="0"/>
              <a:t>Azure HPC Cache</a:t>
            </a:r>
          </a:p>
          <a:p>
            <a:pPr algn="l" rtl="0"/>
            <a:endParaRPr lang="en-US" dirty="0"/>
          </a:p>
        </p:txBody>
      </p:sp>
      <p:sp>
        <p:nvSpPr>
          <p:cNvPr id="2" name="Title 1"/>
          <p:cNvSpPr>
            <a:spLocks noGrp="1"/>
          </p:cNvSpPr>
          <p:nvPr>
            <p:ph type="title"/>
          </p:nvPr>
        </p:nvSpPr>
        <p:spPr/>
        <p:txBody>
          <a:bodyPr/>
          <a:lstStyle/>
          <a:p>
            <a:r>
              <a:rPr lang="en-US" dirty="0"/>
              <a:t>Storage Options for HPC workloads</a:t>
            </a:r>
          </a:p>
        </p:txBody>
      </p:sp>
      <p:pic>
        <p:nvPicPr>
          <p:cNvPr id="4" name="Picture 3">
            <a:extLst>
              <a:ext uri="{FF2B5EF4-FFF2-40B4-BE49-F238E27FC236}">
                <a16:creationId xmlns:a16="http://schemas.microsoft.com/office/drawing/2014/main" id="{17A4623B-01D6-3E4E-AB21-2C690461BC02}"/>
              </a:ext>
            </a:extLst>
          </p:cNvPr>
          <p:cNvPicPr>
            <a:picLocks noChangeAspect="1"/>
          </p:cNvPicPr>
          <p:nvPr/>
        </p:nvPicPr>
        <p:blipFill>
          <a:blip r:embed="rId3"/>
          <a:stretch>
            <a:fillRect/>
          </a:stretch>
        </p:blipFill>
        <p:spPr>
          <a:xfrm>
            <a:off x="7968208" y="2996952"/>
            <a:ext cx="3430528" cy="1107973"/>
          </a:xfrm>
          <a:prstGeom prst="rect">
            <a:avLst/>
          </a:prstGeom>
        </p:spPr>
      </p:pic>
    </p:spTree>
    <p:extLst>
      <p:ext uri="{BB962C8B-B14F-4D97-AF65-F5344CB8AC3E}">
        <p14:creationId xmlns:p14="http://schemas.microsoft.com/office/powerpoint/2010/main" val="163344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08F3-1CA7-49C8-BE34-503176A245D3}"/>
              </a:ext>
            </a:extLst>
          </p:cNvPr>
          <p:cNvSpPr>
            <a:spLocks noGrp="1"/>
          </p:cNvSpPr>
          <p:nvPr>
            <p:ph type="title"/>
          </p:nvPr>
        </p:nvSpPr>
        <p:spPr/>
        <p:txBody>
          <a:bodyPr>
            <a:normAutofit fontScale="90000"/>
          </a:bodyPr>
          <a:lstStyle/>
          <a:p>
            <a:r>
              <a:rPr lang="en-US" dirty="0"/>
              <a:t>Introducing Azure </a:t>
            </a:r>
            <a:r>
              <a:rPr lang="en-US" dirty="0" err="1"/>
              <a:t>HPC</a:t>
            </a:r>
            <a:r>
              <a:rPr lang="en-US" dirty="0"/>
              <a:t> Cache</a:t>
            </a:r>
            <a:br>
              <a:rPr lang="en-US" dirty="0"/>
            </a:br>
            <a:endParaRPr lang="en-US" dirty="0"/>
          </a:p>
        </p:txBody>
      </p:sp>
      <p:sp>
        <p:nvSpPr>
          <p:cNvPr id="3" name="Text Placeholder 2">
            <a:extLst>
              <a:ext uri="{FF2B5EF4-FFF2-40B4-BE49-F238E27FC236}">
                <a16:creationId xmlns:a16="http://schemas.microsoft.com/office/drawing/2014/main" id="{08E09D55-4A7F-4D68-A888-2E51A1A98C92}"/>
              </a:ext>
            </a:extLst>
          </p:cNvPr>
          <p:cNvSpPr>
            <a:spLocks noGrp="1"/>
          </p:cNvSpPr>
          <p:nvPr>
            <p:ph type="body" sz="quarter" idx="11"/>
          </p:nvPr>
        </p:nvSpPr>
        <p:spPr>
          <a:xfrm>
            <a:off x="584200" y="1067356"/>
            <a:ext cx="11018520" cy="369332"/>
          </a:xfrm>
        </p:spPr>
        <p:txBody>
          <a:bodyPr/>
          <a:lstStyle/>
          <a:p>
            <a:r>
              <a:rPr lang="en-US" dirty="0"/>
              <a:t>Flexible File System Caching for your computational workloads</a:t>
            </a:r>
          </a:p>
        </p:txBody>
      </p:sp>
      <p:sp>
        <p:nvSpPr>
          <p:cNvPr id="10" name="Rectangle 9">
            <a:extLst>
              <a:ext uri="{FF2B5EF4-FFF2-40B4-BE49-F238E27FC236}">
                <a16:creationId xmlns:a16="http://schemas.microsoft.com/office/drawing/2014/main" id="{B7827B93-FC68-4F46-B4DA-CA820BB120F2}"/>
              </a:ext>
            </a:extLst>
          </p:cNvPr>
          <p:cNvSpPr/>
          <p:nvPr/>
        </p:nvSpPr>
        <p:spPr>
          <a:xfrm>
            <a:off x="6782642" y="3029838"/>
            <a:ext cx="1473367" cy="246630"/>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lIns="0" tIns="0" rIns="0" bIns="0" rtlCol="0" anchor="ctr" anchorCtr="0"/>
          <a:lstStyle/>
          <a:p>
            <a:pPr marL="0" marR="0" lvl="0" indent="0" algn="ctr" defTabSz="914049"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mj-lt"/>
                <a:ea typeface="+mn-ea"/>
                <a:cs typeface="Segoe UI Semilight" panose="020B0402040204020203" pitchFamily="34" charset="0"/>
              </a:rPr>
              <a:t>Flexible</a:t>
            </a:r>
            <a:endParaRPr kumimoji="0" lang="en-US" sz="1800" b="1" i="0" u="none" strike="noStrike" kern="1200" cap="none" spc="0" normalizeH="0" baseline="0" noProof="0" dirty="0">
              <a:ln>
                <a:noFill/>
              </a:ln>
              <a:solidFill>
                <a:schemeClr val="accent1"/>
              </a:solidFill>
              <a:effectLst/>
              <a:uLnTx/>
              <a:uFillTx/>
              <a:latin typeface="+mj-lt"/>
              <a:ea typeface="+mn-ea"/>
              <a:cs typeface="Segoe UI Semilight" panose="020B0402040204020203" pitchFamily="34" charset="0"/>
            </a:endParaRPr>
          </a:p>
        </p:txBody>
      </p:sp>
      <p:sp>
        <p:nvSpPr>
          <p:cNvPr id="11" name="Rectangle 10">
            <a:extLst>
              <a:ext uri="{FF2B5EF4-FFF2-40B4-BE49-F238E27FC236}">
                <a16:creationId xmlns:a16="http://schemas.microsoft.com/office/drawing/2014/main" id="{BCCAAFD0-2320-4051-9FE7-A260CB88711E}"/>
              </a:ext>
            </a:extLst>
          </p:cNvPr>
          <p:cNvSpPr/>
          <p:nvPr/>
        </p:nvSpPr>
        <p:spPr>
          <a:xfrm>
            <a:off x="3486726" y="3318854"/>
            <a:ext cx="2134666" cy="535531"/>
          </a:xfrm>
          <a:prstGeom prst="rect">
            <a:avLst/>
          </a:prstGeom>
        </p:spPr>
        <p:txBody>
          <a:bodyPr wrap="square" anchor="t">
            <a:spAutoFit/>
          </a:bodyPr>
          <a:lstStyle/>
          <a:p>
            <a:pPr marL="0" marR="0" lvl="0" indent="0" algn="ctr" defTabSz="913841"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505050"/>
                </a:solidFill>
                <a:effectLst/>
                <a:uLnTx/>
                <a:uFillTx/>
                <a:latin typeface="Segoe UI" panose="020B0502040204020203" pitchFamily="34" charset="0"/>
                <a:cs typeface="Segoe UI" panose="020B0502040204020203" pitchFamily="34" charset="0"/>
              </a:rPr>
              <a:t>Provide continuity to cloud workloads</a:t>
            </a:r>
            <a:endParaRPr lang="en-US" sz="1600" b="0" i="0" u="none" strike="noStrike" kern="1200" cap="none" spc="0" normalizeH="0" baseline="0" noProof="0">
              <a:ln>
                <a:noFill/>
              </a:ln>
              <a:solidFill>
                <a:srgbClr val="505050"/>
              </a:solidFill>
              <a:effectLst/>
              <a:uLnTx/>
              <a:uFillTx/>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57E4FDC5-82C6-4D2E-A229-C2A8A83CA7EB}"/>
              </a:ext>
            </a:extLst>
          </p:cNvPr>
          <p:cNvSpPr/>
          <p:nvPr/>
        </p:nvSpPr>
        <p:spPr>
          <a:xfrm>
            <a:off x="3516411" y="3002586"/>
            <a:ext cx="2075296" cy="282796"/>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lIns="0" tIns="0" rIns="0" bIns="0" rtlCol="0" anchor="ctr" anchorCtr="0"/>
          <a:lstStyle/>
          <a:p>
            <a:pPr marL="0" marR="0" lvl="0" indent="0" algn="ctr" defTabSz="914049"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1"/>
                </a:solidFill>
                <a:effectLst/>
                <a:uLnTx/>
                <a:uFillTx/>
                <a:latin typeface="+mj-lt"/>
                <a:ea typeface="+mn-ea"/>
                <a:cs typeface="Segoe UI Semilight" panose="020B0402040204020203" pitchFamily="34" charset="0"/>
              </a:rPr>
              <a:t>Big Scale</a:t>
            </a:r>
          </a:p>
        </p:txBody>
      </p:sp>
      <p:sp>
        <p:nvSpPr>
          <p:cNvPr id="14" name="Rectangle 13">
            <a:extLst>
              <a:ext uri="{FF2B5EF4-FFF2-40B4-BE49-F238E27FC236}">
                <a16:creationId xmlns:a16="http://schemas.microsoft.com/office/drawing/2014/main" id="{C2E97E92-D242-4197-8E6B-341496FA8566}"/>
              </a:ext>
            </a:extLst>
          </p:cNvPr>
          <p:cNvSpPr/>
          <p:nvPr/>
        </p:nvSpPr>
        <p:spPr>
          <a:xfrm>
            <a:off x="9511702" y="3318854"/>
            <a:ext cx="1985383" cy="978729"/>
          </a:xfrm>
          <a:prstGeom prst="rect">
            <a:avLst/>
          </a:prstGeom>
        </p:spPr>
        <p:txBody>
          <a:bodyPr wrap="square" anchor="t">
            <a:spAutoFit/>
          </a:bodyPr>
          <a:lstStyle/>
          <a:p>
            <a:pPr marL="0" marR="0" lvl="0" indent="0" algn="ctr" defTabSz="913841"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505050"/>
                </a:solidFill>
                <a:effectLst/>
                <a:uLnTx/>
                <a:uFillTx/>
                <a:latin typeface="Segoe UI" panose="020B0502040204020203" pitchFamily="34" charset="0"/>
                <a:cs typeface="Segoe UI" panose="020B0502040204020203" pitchFamily="34" charset="0"/>
              </a:rPr>
              <a:t>Easily enable computational workloads of any size</a:t>
            </a:r>
            <a:endParaRPr lang="en-US" sz="1600" b="0" i="0" u="none" strike="noStrike" kern="1200" cap="none" spc="0" normalizeH="0" baseline="0" noProof="0">
              <a:ln>
                <a:noFill/>
              </a:ln>
              <a:solidFill>
                <a:srgbClr val="505050"/>
              </a:solidFill>
              <a:effectLst/>
              <a:uLnTx/>
              <a:uFillTx/>
              <a:latin typeface="Segoe UI" panose="020B0502040204020203" pitchFamily="34" charset="0"/>
              <a:cs typeface="Segoe UI" panose="020B0502040204020203" pitchFamily="34" charset="0"/>
            </a:endParaRPr>
          </a:p>
        </p:txBody>
      </p:sp>
      <p:sp>
        <p:nvSpPr>
          <p:cNvPr id="15" name="Chart_E999" descr="Line chart, growth, gain&#10;">
            <a:extLst>
              <a:ext uri="{FF2B5EF4-FFF2-40B4-BE49-F238E27FC236}">
                <a16:creationId xmlns:a16="http://schemas.microsoft.com/office/drawing/2014/main" id="{30B93817-00E9-412A-AC43-124B5BBB7C16}"/>
              </a:ext>
            </a:extLst>
          </p:cNvPr>
          <p:cNvSpPr>
            <a:spLocks noChangeAspect="1" noEditPoints="1"/>
          </p:cNvSpPr>
          <p:nvPr/>
        </p:nvSpPr>
        <p:spPr bwMode="auto">
          <a:xfrm>
            <a:off x="4329008" y="2009511"/>
            <a:ext cx="450102" cy="548640"/>
          </a:xfrm>
          <a:custGeom>
            <a:avLst/>
            <a:gdLst>
              <a:gd name="T0" fmla="*/ 0 w 4245"/>
              <a:gd name="T1" fmla="*/ 0 h 4248"/>
              <a:gd name="T2" fmla="*/ 0 w 4245"/>
              <a:gd name="T3" fmla="*/ 4248 h 4248"/>
              <a:gd name="T4" fmla="*/ 4245 w 4245"/>
              <a:gd name="T5" fmla="*/ 4248 h 4248"/>
              <a:gd name="T6" fmla="*/ 4088 w 4245"/>
              <a:gd name="T7" fmla="*/ 1101 h 4248"/>
              <a:gd name="T8" fmla="*/ 2515 w 4245"/>
              <a:gd name="T9" fmla="*/ 2675 h 4248"/>
              <a:gd name="T10" fmla="*/ 1886 w 4245"/>
              <a:gd name="T11" fmla="*/ 2045 h 4248"/>
              <a:gd name="T12" fmla="*/ 0 w 4245"/>
              <a:gd name="T13" fmla="*/ 3933 h 4248"/>
              <a:gd name="T14" fmla="*/ 4088 w 4245"/>
              <a:gd name="T15" fmla="*/ 2203 h 4248"/>
              <a:gd name="T16" fmla="*/ 4088 w 4245"/>
              <a:gd name="T17" fmla="*/ 1101 h 4248"/>
              <a:gd name="T18" fmla="*/ 2987 w 4245"/>
              <a:gd name="T19" fmla="*/ 1101 h 4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45" h="4248">
                <a:moveTo>
                  <a:pt x="0" y="0"/>
                </a:moveTo>
                <a:lnTo>
                  <a:pt x="0" y="4248"/>
                </a:lnTo>
                <a:lnTo>
                  <a:pt x="4245" y="4248"/>
                </a:lnTo>
                <a:moveTo>
                  <a:pt x="4088" y="1101"/>
                </a:moveTo>
                <a:lnTo>
                  <a:pt x="2515" y="2675"/>
                </a:lnTo>
                <a:lnTo>
                  <a:pt x="1886" y="2045"/>
                </a:lnTo>
                <a:lnTo>
                  <a:pt x="0" y="3933"/>
                </a:lnTo>
                <a:moveTo>
                  <a:pt x="4088" y="2203"/>
                </a:moveTo>
                <a:lnTo>
                  <a:pt x="4088" y="1101"/>
                </a:lnTo>
                <a:lnTo>
                  <a:pt x="2987" y="1101"/>
                </a:lnTo>
              </a:path>
            </a:pathLst>
          </a:custGeom>
          <a:ln w="19050">
            <a:solidFill>
              <a:schemeClr val="accent1"/>
            </a:solidFill>
            <a:headEnd/>
            <a:tailEnd/>
          </a:ln>
          <a:extLst>
            <a:ext uri="{909E8E84-426E-40DD-AFC4-6F175D3DCCD1}">
              <a14:hiddenFill xmlns:a14="http://schemas.microsoft.com/office/drawing/2010/main">
                <a:solidFill>
                  <a:srgbClr val="FFFFFF"/>
                </a:solidFill>
              </a14:hiddenFill>
            </a:ext>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6" name="Rectangle 15">
            <a:extLst>
              <a:ext uri="{FF2B5EF4-FFF2-40B4-BE49-F238E27FC236}">
                <a16:creationId xmlns:a16="http://schemas.microsoft.com/office/drawing/2014/main" id="{A2609E90-E2AF-4B0C-AC4F-2C1E6AB72AE1}"/>
              </a:ext>
            </a:extLst>
          </p:cNvPr>
          <p:cNvSpPr/>
          <p:nvPr/>
        </p:nvSpPr>
        <p:spPr>
          <a:xfrm>
            <a:off x="741296" y="2998309"/>
            <a:ext cx="1724771" cy="291460"/>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lIns="0" tIns="0" rIns="0" bIns="0" rtlCol="0" anchor="ctr" anchorCtr="0"/>
          <a:lstStyle/>
          <a:p>
            <a:pPr marL="0" marR="0" lvl="0" indent="0" algn="ctr" defTabSz="914225"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1"/>
                </a:solidFill>
                <a:effectLst/>
                <a:uLnTx/>
                <a:uFillTx/>
                <a:latin typeface="+mj-lt"/>
                <a:ea typeface="+mn-ea"/>
                <a:cs typeface="Segoe UI Semilight" panose="020B0402040204020203" pitchFamily="34" charset="0"/>
              </a:rPr>
              <a:t>High-Performance</a:t>
            </a:r>
          </a:p>
        </p:txBody>
      </p:sp>
      <p:sp>
        <p:nvSpPr>
          <p:cNvPr id="17" name="Rectangle 16">
            <a:extLst>
              <a:ext uri="{FF2B5EF4-FFF2-40B4-BE49-F238E27FC236}">
                <a16:creationId xmlns:a16="http://schemas.microsoft.com/office/drawing/2014/main" id="{6767B9E0-8A69-48FB-B660-05808766ABBD}"/>
              </a:ext>
            </a:extLst>
          </p:cNvPr>
          <p:cNvSpPr/>
          <p:nvPr/>
        </p:nvSpPr>
        <p:spPr>
          <a:xfrm>
            <a:off x="711523" y="3318854"/>
            <a:ext cx="1784317" cy="1132618"/>
          </a:xfrm>
          <a:prstGeom prst="rect">
            <a:avLst/>
          </a:prstGeom>
        </p:spPr>
        <p:txBody>
          <a:bodyPr wrap="square" anchor="t">
            <a:spAutoFit/>
          </a:bodyPr>
          <a:lstStyle/>
          <a:p>
            <a:pPr marL="0" marR="0" lvl="0" indent="0" algn="ctr" defTabSz="913841"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rPr>
              <a:t>High Throughput</a:t>
            </a:r>
            <a:endParaRPr lang="en-US" sz="1600" b="0" i="0" u="none" strike="noStrike" kern="120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endParaRPr>
          </a:p>
          <a:p>
            <a:pPr marL="0" marR="0" lvl="0" indent="0" algn="ctr" defTabSz="913841"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rPr>
              <a:t>Low Latency</a:t>
            </a:r>
            <a:endParaRPr lang="en-US" sz="1600" b="0" i="0" u="none" strike="noStrike" kern="120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endParaRPr>
          </a:p>
          <a:p>
            <a:pPr marL="0" marR="0" lvl="0" indent="0" algn="ctr" defTabSz="913841"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505050"/>
                </a:solidFill>
                <a:effectLst/>
                <a:uLnTx/>
                <a:uFillTx/>
                <a:latin typeface="Segoe UI" panose="020B0502040204020203" pitchFamily="34" charset="0"/>
                <a:cs typeface="Segoe UI" panose="020B0502040204020203" pitchFamily="34" charset="0"/>
              </a:rPr>
              <a:t>Scale-out Performance</a:t>
            </a:r>
            <a:endParaRPr kumimoji="0" lang="en-US" sz="1600" b="0" i="0" u="none" strike="noStrike" kern="1200" cap="none" spc="0" normalizeH="0" baseline="0" noProof="0" dirty="0">
              <a:ln>
                <a:noFill/>
              </a:ln>
              <a:solidFill>
                <a:srgbClr val="1A1A1A"/>
              </a:solidFill>
              <a:effectLst/>
              <a:uLnTx/>
              <a:uFillTx/>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CB1DDFD8-D4F6-4CAA-AF07-683B7D8E0DD9}"/>
              </a:ext>
            </a:extLst>
          </p:cNvPr>
          <p:cNvSpPr/>
          <p:nvPr/>
        </p:nvSpPr>
        <p:spPr>
          <a:xfrm>
            <a:off x="9458487" y="3030606"/>
            <a:ext cx="2091813" cy="261222"/>
          </a:xfrm>
          <a:prstGeom prst="rect">
            <a:avLst/>
          </a:prstGeom>
          <a:noFill/>
          <a:ln>
            <a:noFill/>
          </a:ln>
        </p:spPr>
        <p:style>
          <a:lnRef idx="1">
            <a:schemeClr val="dk1"/>
          </a:lnRef>
          <a:fillRef idx="2">
            <a:schemeClr val="dk1"/>
          </a:fillRef>
          <a:effectRef idx="1">
            <a:schemeClr val="dk1"/>
          </a:effectRef>
          <a:fontRef idx="minor">
            <a:schemeClr val="dk1"/>
          </a:fontRef>
        </p:style>
        <p:txBody>
          <a:bodyPr wrap="none" lIns="0" tIns="0" rIns="0" bIns="0" rtlCol="0" anchor="ctr" anchorCtr="0"/>
          <a:lstStyle/>
          <a:p>
            <a:pPr marL="0" marR="0" lvl="0" indent="0" algn="ctr" defTabSz="914049"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1"/>
                </a:solidFill>
                <a:effectLst/>
                <a:uLnTx/>
                <a:uFillTx/>
                <a:latin typeface="+mj-lt"/>
                <a:ea typeface="+mn-ea"/>
                <a:cs typeface="Segoe UI Semilight" panose="020B0402040204020203" pitchFamily="34" charset="0"/>
              </a:rPr>
              <a:t>Simple</a:t>
            </a:r>
          </a:p>
        </p:txBody>
      </p:sp>
      <p:sp>
        <p:nvSpPr>
          <p:cNvPr id="20" name="Rectangle 19">
            <a:extLst>
              <a:ext uri="{FF2B5EF4-FFF2-40B4-BE49-F238E27FC236}">
                <a16:creationId xmlns:a16="http://schemas.microsoft.com/office/drawing/2014/main" id="{DFB737FF-1170-4F64-B58A-B771A0D93372}"/>
              </a:ext>
            </a:extLst>
          </p:cNvPr>
          <p:cNvSpPr/>
          <p:nvPr/>
        </p:nvSpPr>
        <p:spPr>
          <a:xfrm>
            <a:off x="6624856" y="3318854"/>
            <a:ext cx="1788939" cy="535531"/>
          </a:xfrm>
          <a:prstGeom prst="rect">
            <a:avLst/>
          </a:prstGeom>
        </p:spPr>
        <p:txBody>
          <a:bodyPr wrap="square" anchor="t">
            <a:spAutoFit/>
          </a:bodyPr>
          <a:lstStyle/>
          <a:p>
            <a:pPr marL="0" marR="0" lvl="0" indent="0" algn="ctr" defTabSz="913841"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505050"/>
                </a:solidFill>
                <a:effectLst/>
                <a:uLnTx/>
                <a:uFillTx/>
                <a:latin typeface="Segoe UI" panose="020B0502040204020203" pitchFamily="34" charset="0"/>
                <a:cs typeface="Segoe UI" panose="020B0502040204020203" pitchFamily="34" charset="0"/>
              </a:rPr>
              <a:t>Burst file data to your applications</a:t>
            </a:r>
          </a:p>
        </p:txBody>
      </p:sp>
      <p:sp>
        <p:nvSpPr>
          <p:cNvPr id="21" name="Touchscreen" title="Icon of a closed hand with one finger touching a screen">
            <a:extLst>
              <a:ext uri="{FF2B5EF4-FFF2-40B4-BE49-F238E27FC236}">
                <a16:creationId xmlns:a16="http://schemas.microsoft.com/office/drawing/2014/main" id="{88677946-14CA-43C7-A6D1-043CA3B4AB29}"/>
              </a:ext>
            </a:extLst>
          </p:cNvPr>
          <p:cNvSpPr>
            <a:spLocks noChangeAspect="1" noEditPoints="1"/>
          </p:cNvSpPr>
          <p:nvPr/>
        </p:nvSpPr>
        <p:spPr bwMode="auto">
          <a:xfrm>
            <a:off x="10211816" y="2046878"/>
            <a:ext cx="585155" cy="548640"/>
          </a:xfrm>
          <a:custGeom>
            <a:avLst/>
            <a:gdLst>
              <a:gd name="T0" fmla="*/ 1917 w 3772"/>
              <a:gd name="T1" fmla="*/ 1791 h 3535"/>
              <a:gd name="T2" fmla="*/ 1917 w 3772"/>
              <a:gd name="T3" fmla="*/ 1985 h 3535"/>
              <a:gd name="T4" fmla="*/ 1917 w 3772"/>
              <a:gd name="T5" fmla="*/ 1123 h 3535"/>
              <a:gd name="T6" fmla="*/ 1745 w 3772"/>
              <a:gd name="T7" fmla="*/ 951 h 3535"/>
              <a:gd name="T8" fmla="*/ 1573 w 3772"/>
              <a:gd name="T9" fmla="*/ 1123 h 3535"/>
              <a:gd name="T10" fmla="*/ 1573 w 3772"/>
              <a:gd name="T11" fmla="*/ 1135 h 3535"/>
              <a:gd name="T12" fmla="*/ 1573 w 3772"/>
              <a:gd name="T13" fmla="*/ 2527 h 3535"/>
              <a:gd name="T14" fmla="*/ 1469 w 3772"/>
              <a:gd name="T15" fmla="*/ 2569 h 3535"/>
              <a:gd name="T16" fmla="*/ 1282 w 3772"/>
              <a:gd name="T17" fmla="*/ 2383 h 3535"/>
              <a:gd name="T18" fmla="*/ 1023 w 3772"/>
              <a:gd name="T19" fmla="*/ 2383 h 3535"/>
              <a:gd name="T20" fmla="*/ 1023 w 3772"/>
              <a:gd name="T21" fmla="*/ 2641 h 3535"/>
              <a:gd name="T22" fmla="*/ 1659 w 3772"/>
              <a:gd name="T23" fmla="*/ 3277 h 3535"/>
              <a:gd name="T24" fmla="*/ 2262 w 3772"/>
              <a:gd name="T25" fmla="*/ 3535 h 3535"/>
              <a:gd name="T26" fmla="*/ 2951 w 3772"/>
              <a:gd name="T27" fmla="*/ 2846 h 3535"/>
              <a:gd name="T28" fmla="*/ 2951 w 3772"/>
              <a:gd name="T29" fmla="*/ 2184 h 3535"/>
              <a:gd name="T30" fmla="*/ 2820 w 3772"/>
              <a:gd name="T31" fmla="*/ 2017 h 3535"/>
              <a:gd name="T32" fmla="*/ 1917 w 3772"/>
              <a:gd name="T33" fmla="*/ 1791 h 3535"/>
              <a:gd name="T34" fmla="*/ 1917 w 3772"/>
              <a:gd name="T35" fmla="*/ 1123 h 3535"/>
              <a:gd name="T36" fmla="*/ 1917 w 3772"/>
              <a:gd name="T37" fmla="*/ 1602 h 3535"/>
              <a:gd name="T38" fmla="*/ 2254 w 3772"/>
              <a:gd name="T39" fmla="*/ 1123 h 3535"/>
              <a:gd name="T40" fmla="*/ 1744 w 3772"/>
              <a:gd name="T41" fmla="*/ 614 h 3535"/>
              <a:gd name="T42" fmla="*/ 1235 w 3772"/>
              <a:gd name="T43" fmla="*/ 1123 h 3535"/>
              <a:gd name="T44" fmla="*/ 1573 w 3772"/>
              <a:gd name="T45" fmla="*/ 1603 h 3535"/>
              <a:gd name="T46" fmla="*/ 2951 w 3772"/>
              <a:gd name="T47" fmla="*/ 2672 h 3535"/>
              <a:gd name="T48" fmla="*/ 3657 w 3772"/>
              <a:gd name="T49" fmla="*/ 2672 h 3535"/>
              <a:gd name="T50" fmla="*/ 3772 w 3772"/>
              <a:gd name="T51" fmla="*/ 2557 h 3535"/>
              <a:gd name="T52" fmla="*/ 3772 w 3772"/>
              <a:gd name="T53" fmla="*/ 115 h 3535"/>
              <a:gd name="T54" fmla="*/ 3657 w 3772"/>
              <a:gd name="T55" fmla="*/ 0 h 3535"/>
              <a:gd name="T56" fmla="*/ 115 w 3772"/>
              <a:gd name="T57" fmla="*/ 0 h 3535"/>
              <a:gd name="T58" fmla="*/ 0 w 3772"/>
              <a:gd name="T59" fmla="*/ 115 h 3535"/>
              <a:gd name="T60" fmla="*/ 0 w 3772"/>
              <a:gd name="T61" fmla="*/ 2557 h 3535"/>
              <a:gd name="T62" fmla="*/ 115 w 3772"/>
              <a:gd name="T63" fmla="*/ 2672 h 3535"/>
              <a:gd name="T64" fmla="*/ 1054 w 3772"/>
              <a:gd name="T65" fmla="*/ 2672 h 3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72" h="3535">
                <a:moveTo>
                  <a:pt x="1917" y="1791"/>
                </a:moveTo>
                <a:cubicBezTo>
                  <a:pt x="1917" y="1985"/>
                  <a:pt x="1917" y="1985"/>
                  <a:pt x="1917" y="1985"/>
                </a:cubicBezTo>
                <a:moveTo>
                  <a:pt x="1917" y="1123"/>
                </a:moveTo>
                <a:cubicBezTo>
                  <a:pt x="1917" y="1028"/>
                  <a:pt x="1840" y="951"/>
                  <a:pt x="1745" y="951"/>
                </a:cubicBezTo>
                <a:cubicBezTo>
                  <a:pt x="1650" y="951"/>
                  <a:pt x="1573" y="1028"/>
                  <a:pt x="1573" y="1123"/>
                </a:cubicBezTo>
                <a:cubicBezTo>
                  <a:pt x="1573" y="1123"/>
                  <a:pt x="1573" y="1127"/>
                  <a:pt x="1573" y="1135"/>
                </a:cubicBezTo>
                <a:cubicBezTo>
                  <a:pt x="1573" y="1252"/>
                  <a:pt x="1573" y="2194"/>
                  <a:pt x="1573" y="2527"/>
                </a:cubicBezTo>
                <a:cubicBezTo>
                  <a:pt x="1573" y="2581"/>
                  <a:pt x="1507" y="2608"/>
                  <a:pt x="1469" y="2569"/>
                </a:cubicBezTo>
                <a:cubicBezTo>
                  <a:pt x="1282" y="2383"/>
                  <a:pt x="1282" y="2383"/>
                  <a:pt x="1282" y="2383"/>
                </a:cubicBezTo>
                <a:cubicBezTo>
                  <a:pt x="1210" y="2311"/>
                  <a:pt x="1095" y="2311"/>
                  <a:pt x="1023" y="2383"/>
                </a:cubicBezTo>
                <a:cubicBezTo>
                  <a:pt x="952" y="2454"/>
                  <a:pt x="952" y="2570"/>
                  <a:pt x="1023" y="2641"/>
                </a:cubicBezTo>
                <a:cubicBezTo>
                  <a:pt x="1659" y="3277"/>
                  <a:pt x="1659" y="3277"/>
                  <a:pt x="1659" y="3277"/>
                </a:cubicBezTo>
                <a:cubicBezTo>
                  <a:pt x="1813" y="3436"/>
                  <a:pt x="2026" y="3535"/>
                  <a:pt x="2262" y="3535"/>
                </a:cubicBezTo>
                <a:cubicBezTo>
                  <a:pt x="2643" y="3535"/>
                  <a:pt x="2951" y="3227"/>
                  <a:pt x="2951" y="2846"/>
                </a:cubicBezTo>
                <a:cubicBezTo>
                  <a:pt x="2951" y="2184"/>
                  <a:pt x="2951" y="2184"/>
                  <a:pt x="2951" y="2184"/>
                </a:cubicBezTo>
                <a:cubicBezTo>
                  <a:pt x="2951" y="2105"/>
                  <a:pt x="2897" y="2036"/>
                  <a:pt x="2820" y="2017"/>
                </a:cubicBezTo>
                <a:cubicBezTo>
                  <a:pt x="1917" y="1791"/>
                  <a:pt x="1917" y="1791"/>
                  <a:pt x="1917" y="1791"/>
                </a:cubicBezTo>
                <a:lnTo>
                  <a:pt x="1917" y="1123"/>
                </a:lnTo>
                <a:close/>
                <a:moveTo>
                  <a:pt x="1917" y="1602"/>
                </a:moveTo>
                <a:cubicBezTo>
                  <a:pt x="2114" y="1532"/>
                  <a:pt x="2254" y="1344"/>
                  <a:pt x="2254" y="1123"/>
                </a:cubicBezTo>
                <a:cubicBezTo>
                  <a:pt x="2254" y="842"/>
                  <a:pt x="2026" y="614"/>
                  <a:pt x="1744" y="614"/>
                </a:cubicBezTo>
                <a:cubicBezTo>
                  <a:pt x="1463" y="614"/>
                  <a:pt x="1235" y="842"/>
                  <a:pt x="1235" y="1123"/>
                </a:cubicBezTo>
                <a:cubicBezTo>
                  <a:pt x="1235" y="1344"/>
                  <a:pt x="1376" y="1532"/>
                  <a:pt x="1573" y="1603"/>
                </a:cubicBezTo>
                <a:moveTo>
                  <a:pt x="2951" y="2672"/>
                </a:moveTo>
                <a:cubicBezTo>
                  <a:pt x="3657" y="2672"/>
                  <a:pt x="3657" y="2672"/>
                  <a:pt x="3657" y="2672"/>
                </a:cubicBezTo>
                <a:cubicBezTo>
                  <a:pt x="3720" y="2672"/>
                  <a:pt x="3772" y="2621"/>
                  <a:pt x="3772" y="2557"/>
                </a:cubicBezTo>
                <a:cubicBezTo>
                  <a:pt x="3772" y="115"/>
                  <a:pt x="3772" y="115"/>
                  <a:pt x="3772" y="115"/>
                </a:cubicBezTo>
                <a:cubicBezTo>
                  <a:pt x="3772" y="51"/>
                  <a:pt x="3720" y="0"/>
                  <a:pt x="3657" y="0"/>
                </a:cubicBezTo>
                <a:cubicBezTo>
                  <a:pt x="115" y="0"/>
                  <a:pt x="115" y="0"/>
                  <a:pt x="115" y="0"/>
                </a:cubicBezTo>
                <a:cubicBezTo>
                  <a:pt x="51" y="0"/>
                  <a:pt x="0" y="51"/>
                  <a:pt x="0" y="115"/>
                </a:cubicBezTo>
                <a:cubicBezTo>
                  <a:pt x="0" y="2557"/>
                  <a:pt x="0" y="2557"/>
                  <a:pt x="0" y="2557"/>
                </a:cubicBezTo>
                <a:cubicBezTo>
                  <a:pt x="0" y="2621"/>
                  <a:pt x="51" y="2672"/>
                  <a:pt x="115" y="2672"/>
                </a:cubicBezTo>
                <a:cubicBezTo>
                  <a:pt x="1054" y="2672"/>
                  <a:pt x="1054" y="2672"/>
                  <a:pt x="1054" y="2672"/>
                </a:cubicBezTo>
              </a:path>
            </a:pathLst>
          </a:custGeom>
          <a:ln w="19050">
            <a:solidFill>
              <a:schemeClr val="accent1"/>
            </a:solidFill>
            <a:headEnd/>
            <a:tailEnd/>
          </a:ln>
          <a:extLst>
            <a:ext uri="{909E8E84-426E-40DD-AFC4-6F175D3DCCD1}">
              <a14:hiddenFill xmlns:a14="http://schemas.microsoft.com/office/drawing/2010/main">
                <a:solidFill>
                  <a:srgbClr val="FFFFFF"/>
                </a:solidFill>
              </a14:hiddenFill>
            </a:ext>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cxnSp>
        <p:nvCxnSpPr>
          <p:cNvPr id="22" name="Straight Connector 21">
            <a:extLst>
              <a:ext uri="{FF2B5EF4-FFF2-40B4-BE49-F238E27FC236}">
                <a16:creationId xmlns:a16="http://schemas.microsoft.com/office/drawing/2014/main" id="{7EBD3E9C-3238-4B22-85B6-AE73134BAC9F}"/>
              </a:ext>
            </a:extLst>
          </p:cNvPr>
          <p:cNvCxnSpPr>
            <a:cxnSpLocks/>
          </p:cNvCxnSpPr>
          <p:nvPr/>
        </p:nvCxnSpPr>
        <p:spPr>
          <a:xfrm>
            <a:off x="3062717" y="2046878"/>
            <a:ext cx="0" cy="2011680"/>
          </a:xfrm>
          <a:prstGeom prst="line">
            <a:avLst/>
          </a:prstGeom>
          <a:ln>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07223BC-9C8F-4193-912F-15111398626F}"/>
              </a:ext>
            </a:extLst>
          </p:cNvPr>
          <p:cNvCxnSpPr>
            <a:cxnSpLocks/>
          </p:cNvCxnSpPr>
          <p:nvPr/>
        </p:nvCxnSpPr>
        <p:spPr>
          <a:xfrm>
            <a:off x="6002563" y="2046878"/>
            <a:ext cx="0" cy="2011680"/>
          </a:xfrm>
          <a:prstGeom prst="line">
            <a:avLst/>
          </a:prstGeom>
          <a:ln>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4115272-94F9-41D9-984D-B52188CCCCC1}"/>
              </a:ext>
            </a:extLst>
          </p:cNvPr>
          <p:cNvCxnSpPr>
            <a:cxnSpLocks/>
          </p:cNvCxnSpPr>
          <p:nvPr/>
        </p:nvCxnSpPr>
        <p:spPr>
          <a:xfrm>
            <a:off x="9016150" y="2046878"/>
            <a:ext cx="0" cy="2011680"/>
          </a:xfrm>
          <a:prstGeom prst="line">
            <a:avLst/>
          </a:prstGeom>
          <a:ln>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334D09F-DF21-4021-8F10-F262228766DB}"/>
              </a:ext>
            </a:extLst>
          </p:cNvPr>
          <p:cNvSpPr/>
          <p:nvPr/>
        </p:nvSpPr>
        <p:spPr bwMode="auto">
          <a:xfrm>
            <a:off x="9204909" y="4683585"/>
            <a:ext cx="2598968" cy="15725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27" name="Rectangle 26">
            <a:extLst>
              <a:ext uri="{FF2B5EF4-FFF2-40B4-BE49-F238E27FC236}">
                <a16:creationId xmlns:a16="http://schemas.microsoft.com/office/drawing/2014/main" id="{3C32DCC6-F03C-44F0-87DD-5AD804A51834}"/>
              </a:ext>
            </a:extLst>
          </p:cNvPr>
          <p:cNvSpPr/>
          <p:nvPr/>
        </p:nvSpPr>
        <p:spPr bwMode="auto">
          <a:xfrm>
            <a:off x="6219841" y="4683585"/>
            <a:ext cx="2598968" cy="15725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28" name="Rectangle 27">
            <a:extLst>
              <a:ext uri="{FF2B5EF4-FFF2-40B4-BE49-F238E27FC236}">
                <a16:creationId xmlns:a16="http://schemas.microsoft.com/office/drawing/2014/main" id="{A69E99E0-66B1-4FED-93B8-8D9324C06BAA}"/>
              </a:ext>
            </a:extLst>
          </p:cNvPr>
          <p:cNvSpPr/>
          <p:nvPr/>
        </p:nvSpPr>
        <p:spPr bwMode="auto">
          <a:xfrm>
            <a:off x="3284468" y="4695326"/>
            <a:ext cx="2598968" cy="15725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29" name="Rectangle 28">
            <a:extLst>
              <a:ext uri="{FF2B5EF4-FFF2-40B4-BE49-F238E27FC236}">
                <a16:creationId xmlns:a16="http://schemas.microsoft.com/office/drawing/2014/main" id="{ABAD6FD1-524C-4303-A044-848D92A968E3}"/>
              </a:ext>
            </a:extLst>
          </p:cNvPr>
          <p:cNvSpPr/>
          <p:nvPr/>
        </p:nvSpPr>
        <p:spPr bwMode="auto">
          <a:xfrm>
            <a:off x="304197" y="4696444"/>
            <a:ext cx="2598968" cy="15725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nvGrpSpPr>
          <p:cNvPr id="30" name="Group 29">
            <a:extLst>
              <a:ext uri="{FF2B5EF4-FFF2-40B4-BE49-F238E27FC236}">
                <a16:creationId xmlns:a16="http://schemas.microsoft.com/office/drawing/2014/main" id="{395F9F36-9019-4DE4-A04D-3676BD1F6AF0}"/>
              </a:ext>
            </a:extLst>
          </p:cNvPr>
          <p:cNvGrpSpPr/>
          <p:nvPr/>
        </p:nvGrpSpPr>
        <p:grpSpPr>
          <a:xfrm>
            <a:off x="6264739" y="4762125"/>
            <a:ext cx="2539285" cy="1284340"/>
            <a:chOff x="519973" y="2001806"/>
            <a:chExt cx="2889386" cy="3274806"/>
          </a:xfrm>
          <a:solidFill>
            <a:schemeClr val="accent2"/>
          </a:solidFill>
        </p:grpSpPr>
        <p:sp>
          <p:nvSpPr>
            <p:cNvPr id="31" name="Rectangle 30">
              <a:extLst>
                <a:ext uri="{FF2B5EF4-FFF2-40B4-BE49-F238E27FC236}">
                  <a16:creationId xmlns:a16="http://schemas.microsoft.com/office/drawing/2014/main" id="{B6FD8344-976C-4C08-BD64-C5894EAC2502}"/>
                </a:ext>
              </a:extLst>
            </p:cNvPr>
            <p:cNvSpPr/>
            <p:nvPr/>
          </p:nvSpPr>
          <p:spPr>
            <a:xfrm>
              <a:off x="656303" y="2001806"/>
              <a:ext cx="2590133" cy="863244"/>
            </a:xfrm>
            <a:prstGeom prst="rect">
              <a:avLst/>
            </a:prstGeom>
            <a:noFill/>
            <a:ln>
              <a:noFill/>
            </a:ln>
          </p:spPr>
          <p:txBody>
            <a:bodyPr wrap="square">
              <a:spAutoFit/>
            </a:bodyPr>
            <a:lstStyle/>
            <a:p>
              <a:pPr algn="ctr">
                <a:defRPr/>
              </a:pPr>
              <a:r>
                <a:rPr lang="en-US" sz="1600" b="1" dirty="0">
                  <a:solidFill>
                    <a:srgbClr val="FFFFFF"/>
                  </a:solidFill>
                  <a:latin typeface="+mj-lt"/>
                </a:rPr>
                <a:t>Flexible Access </a:t>
              </a:r>
            </a:p>
          </p:txBody>
        </p:sp>
        <p:sp>
          <p:nvSpPr>
            <p:cNvPr id="32" name="Rectangle 31">
              <a:extLst>
                <a:ext uri="{FF2B5EF4-FFF2-40B4-BE49-F238E27FC236}">
                  <a16:creationId xmlns:a16="http://schemas.microsoft.com/office/drawing/2014/main" id="{C0DFC676-CE55-4E0E-8D06-92B3070540E0}"/>
                </a:ext>
              </a:extLst>
            </p:cNvPr>
            <p:cNvSpPr/>
            <p:nvPr/>
          </p:nvSpPr>
          <p:spPr>
            <a:xfrm>
              <a:off x="519973" y="3393169"/>
              <a:ext cx="2889386" cy="1883443"/>
            </a:xfrm>
            <a:prstGeom prst="rect">
              <a:avLst/>
            </a:prstGeom>
            <a:noFill/>
            <a:ln>
              <a:noFill/>
            </a:ln>
          </p:spPr>
          <p:txBody>
            <a:bodyPr wrap="square">
              <a:spAutoFit/>
            </a:bodyPr>
            <a:lstStyle/>
            <a:p>
              <a:pPr algn="ctr">
                <a:defRPr/>
              </a:pPr>
              <a:r>
                <a:rPr lang="en-US" sz="1400" dirty="0">
                  <a:solidFill>
                    <a:srgbClr val="FFFFFF"/>
                  </a:solidFill>
                  <a:latin typeface="Segoe UI" panose="020B0502040204020203" pitchFamily="34" charset="0"/>
                  <a:cs typeface="Segoe UI" panose="020B0502040204020203" pitchFamily="34" charset="0"/>
                </a:rPr>
                <a:t>Use your on-prem NAS data, cloud based data, or both in a single namespace</a:t>
              </a:r>
            </a:p>
          </p:txBody>
        </p:sp>
      </p:grpSp>
      <p:grpSp>
        <p:nvGrpSpPr>
          <p:cNvPr id="33" name="Group 32">
            <a:extLst>
              <a:ext uri="{FF2B5EF4-FFF2-40B4-BE49-F238E27FC236}">
                <a16:creationId xmlns:a16="http://schemas.microsoft.com/office/drawing/2014/main" id="{E2DA0D3A-F24F-4EF0-993C-83872BB47562}"/>
              </a:ext>
            </a:extLst>
          </p:cNvPr>
          <p:cNvGrpSpPr/>
          <p:nvPr/>
        </p:nvGrpSpPr>
        <p:grpSpPr>
          <a:xfrm>
            <a:off x="366898" y="4797344"/>
            <a:ext cx="2473567" cy="1161040"/>
            <a:chOff x="538449" y="2001806"/>
            <a:chExt cx="2707988" cy="2960414"/>
          </a:xfrm>
          <a:solidFill>
            <a:schemeClr val="accent2"/>
          </a:solidFill>
        </p:grpSpPr>
        <p:sp>
          <p:nvSpPr>
            <p:cNvPr id="34" name="Rectangle 33">
              <a:extLst>
                <a:ext uri="{FF2B5EF4-FFF2-40B4-BE49-F238E27FC236}">
                  <a16:creationId xmlns:a16="http://schemas.microsoft.com/office/drawing/2014/main" id="{CC94A6DE-3FC2-4549-B9D9-6946DC089230}"/>
                </a:ext>
              </a:extLst>
            </p:cNvPr>
            <p:cNvSpPr/>
            <p:nvPr/>
          </p:nvSpPr>
          <p:spPr>
            <a:xfrm>
              <a:off x="538449" y="2001806"/>
              <a:ext cx="2707988" cy="1491056"/>
            </a:xfrm>
            <a:prstGeom prst="rect">
              <a:avLst/>
            </a:prstGeom>
            <a:noFill/>
          </p:spPr>
          <p:txBody>
            <a:bodyPr wrap="square">
              <a:spAutoFit/>
            </a:bodyPr>
            <a:lstStyle/>
            <a:p>
              <a:pPr algn="ctr">
                <a:defRPr/>
              </a:pPr>
              <a:r>
                <a:rPr lang="en-US" sz="1600" b="1" dirty="0">
                  <a:solidFill>
                    <a:srgbClr val="FFFFFF"/>
                  </a:solidFill>
                  <a:latin typeface="+mj-lt"/>
                </a:rPr>
                <a:t>Choose from three Performance SKUs</a:t>
              </a:r>
            </a:p>
          </p:txBody>
        </p:sp>
        <p:sp>
          <p:nvSpPr>
            <p:cNvPr id="35" name="Rectangle 34">
              <a:extLst>
                <a:ext uri="{FF2B5EF4-FFF2-40B4-BE49-F238E27FC236}">
                  <a16:creationId xmlns:a16="http://schemas.microsoft.com/office/drawing/2014/main" id="{84D3067C-39B1-4674-B6B9-50FC5D17C400}"/>
                </a:ext>
              </a:extLst>
            </p:cNvPr>
            <p:cNvSpPr/>
            <p:nvPr/>
          </p:nvSpPr>
          <p:spPr>
            <a:xfrm>
              <a:off x="538449" y="3628116"/>
              <a:ext cx="2707987" cy="1334104"/>
            </a:xfrm>
            <a:prstGeom prst="rect">
              <a:avLst/>
            </a:prstGeom>
            <a:noFill/>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rPr>
                <a:t>Create a hot cache of shared file data</a:t>
              </a:r>
            </a:p>
          </p:txBody>
        </p:sp>
      </p:grpSp>
      <p:grpSp>
        <p:nvGrpSpPr>
          <p:cNvPr id="36" name="Group 35">
            <a:extLst>
              <a:ext uri="{FF2B5EF4-FFF2-40B4-BE49-F238E27FC236}">
                <a16:creationId xmlns:a16="http://schemas.microsoft.com/office/drawing/2014/main" id="{1A0EDBDF-260B-4521-9A86-E88F9D5E88DB}"/>
              </a:ext>
            </a:extLst>
          </p:cNvPr>
          <p:cNvGrpSpPr/>
          <p:nvPr/>
        </p:nvGrpSpPr>
        <p:grpSpPr>
          <a:xfrm>
            <a:off x="3195265" y="4750384"/>
            <a:ext cx="2717589" cy="1164256"/>
            <a:chOff x="301107" y="2001806"/>
            <a:chExt cx="3169630" cy="2984240"/>
          </a:xfrm>
        </p:grpSpPr>
        <p:sp>
          <p:nvSpPr>
            <p:cNvPr id="37" name="Rectangle 36">
              <a:extLst>
                <a:ext uri="{FF2B5EF4-FFF2-40B4-BE49-F238E27FC236}">
                  <a16:creationId xmlns:a16="http://schemas.microsoft.com/office/drawing/2014/main" id="{1898A1C4-75AA-4B29-BD0C-02149AA4B7E4}"/>
                </a:ext>
              </a:extLst>
            </p:cNvPr>
            <p:cNvSpPr/>
            <p:nvPr/>
          </p:nvSpPr>
          <p:spPr>
            <a:xfrm>
              <a:off x="537842" y="2001806"/>
              <a:ext cx="2708374" cy="149890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sz="1600" b="1" dirty="0">
                  <a:solidFill>
                    <a:srgbClr val="FFFFFF"/>
                  </a:solidFill>
                  <a:latin typeface="+mj-lt"/>
                </a:rPr>
                <a:t>Highly-Available Distributed Scale</a:t>
              </a:r>
            </a:p>
          </p:txBody>
        </p:sp>
        <p:sp>
          <p:nvSpPr>
            <p:cNvPr id="38" name="Rectangle 37">
              <a:extLst>
                <a:ext uri="{FF2B5EF4-FFF2-40B4-BE49-F238E27FC236}">
                  <a16:creationId xmlns:a16="http://schemas.microsoft.com/office/drawing/2014/main" id="{9301BC0C-98B3-4699-8816-D00C55CE333D}"/>
                </a:ext>
              </a:extLst>
            </p:cNvPr>
            <p:cNvSpPr/>
            <p:nvPr/>
          </p:nvSpPr>
          <p:spPr>
            <a:xfrm>
              <a:off x="301107" y="3644920"/>
              <a:ext cx="3169630" cy="134112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US" sz="1400" dirty="0">
                  <a:solidFill>
                    <a:srgbClr val="FFFFFF"/>
                  </a:solidFill>
                  <a:latin typeface="Segoe UI" panose="020B0502040204020203" pitchFamily="34" charset="0"/>
                  <a:cs typeface="Segoe UI" panose="020B0502040204020203" pitchFamily="34" charset="0"/>
                </a:rPr>
                <a:t>Support 10s or 10s of 1000s of clients/cores</a:t>
              </a:r>
            </a:p>
          </p:txBody>
        </p:sp>
      </p:grpSp>
      <p:grpSp>
        <p:nvGrpSpPr>
          <p:cNvPr id="39" name="Group 38">
            <a:extLst>
              <a:ext uri="{FF2B5EF4-FFF2-40B4-BE49-F238E27FC236}">
                <a16:creationId xmlns:a16="http://schemas.microsoft.com/office/drawing/2014/main" id="{AF72D6CA-B49B-408C-9D12-376F3E02DD4A}"/>
              </a:ext>
            </a:extLst>
          </p:cNvPr>
          <p:cNvGrpSpPr/>
          <p:nvPr/>
        </p:nvGrpSpPr>
        <p:grpSpPr>
          <a:xfrm>
            <a:off x="9205720" y="4707261"/>
            <a:ext cx="2597346" cy="1179091"/>
            <a:chOff x="545654" y="1932049"/>
            <a:chExt cx="2715190" cy="3049100"/>
          </a:xfrm>
          <a:solidFill>
            <a:schemeClr val="accent3"/>
          </a:solidFill>
        </p:grpSpPr>
        <p:sp>
          <p:nvSpPr>
            <p:cNvPr id="40" name="Rectangle 39">
              <a:extLst>
                <a:ext uri="{FF2B5EF4-FFF2-40B4-BE49-F238E27FC236}">
                  <a16:creationId xmlns:a16="http://schemas.microsoft.com/office/drawing/2014/main" id="{C852F6D7-B4AA-4E2A-91A4-E8CEF5AD35B5}"/>
                </a:ext>
              </a:extLst>
            </p:cNvPr>
            <p:cNvSpPr/>
            <p:nvPr/>
          </p:nvSpPr>
          <p:spPr>
            <a:xfrm>
              <a:off x="545654" y="1932049"/>
              <a:ext cx="2707987" cy="875492"/>
            </a:xfrm>
            <a:prstGeom prst="rect">
              <a:avLst/>
            </a:prstGeom>
            <a:noFill/>
            <a:ln>
              <a:noFill/>
            </a:ln>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uLnTx/>
                  <a:uFillTx/>
                  <a:latin typeface="+mj-lt"/>
                  <a:ea typeface="+mn-ea"/>
                  <a:cs typeface="+mn-cs"/>
                </a:rPr>
                <a:t>Easy to Integrate</a:t>
              </a:r>
            </a:p>
          </p:txBody>
        </p:sp>
        <p:sp>
          <p:nvSpPr>
            <p:cNvPr id="41" name="Rectangle 40">
              <a:extLst>
                <a:ext uri="{FF2B5EF4-FFF2-40B4-BE49-F238E27FC236}">
                  <a16:creationId xmlns:a16="http://schemas.microsoft.com/office/drawing/2014/main" id="{7A728137-5EA5-4516-8F4A-8E7857E89A11}"/>
                </a:ext>
              </a:extLst>
            </p:cNvPr>
            <p:cNvSpPr/>
            <p:nvPr/>
          </p:nvSpPr>
          <p:spPr>
            <a:xfrm>
              <a:off x="552857" y="3628115"/>
              <a:ext cx="2707987" cy="1353034"/>
            </a:xfrm>
            <a:prstGeom prst="rect">
              <a:avLst/>
            </a:prstGeom>
            <a:noFill/>
            <a:ln>
              <a:noFill/>
            </a:ln>
          </p:spPr>
          <p:txBody>
            <a:bodyPr wrap="square">
              <a:spAutoFit/>
            </a:bodyPr>
            <a:lstStyle/>
            <a:p>
              <a:pPr algn="ctr">
                <a:defRPr/>
              </a:pPr>
              <a:r>
                <a:rPr lang="en-US" sz="1400" dirty="0">
                  <a:solidFill>
                    <a:srgbClr val="FFFFFF"/>
                  </a:solidFill>
                  <a:latin typeface="Segoe UI" panose="020B0502040204020203" pitchFamily="34" charset="0"/>
                  <a:cs typeface="Segoe UI" panose="020B0502040204020203" pitchFamily="34" charset="0"/>
                </a:rPr>
                <a:t>Start in minutes</a:t>
              </a:r>
            </a:p>
            <a:p>
              <a:pPr algn="ctr">
                <a:defRPr/>
              </a:pPr>
              <a:r>
                <a:rPr lang="en-US" sz="1400" dirty="0">
                  <a:solidFill>
                    <a:srgbClr val="FFFFFF"/>
                  </a:solidFill>
                  <a:latin typeface="Segoe UI" panose="020B0502040204020203" pitchFamily="34" charset="0"/>
                  <a:cs typeface="Segoe UI" panose="020B0502040204020203" pitchFamily="34" charset="0"/>
                </a:rPr>
                <a:t>Use Azure APIs or Portal</a:t>
              </a:r>
            </a:p>
          </p:txBody>
        </p:sp>
      </p:grpSp>
      <p:sp>
        <p:nvSpPr>
          <p:cNvPr id="42" name="send" title="Icon of a paper airplane">
            <a:extLst>
              <a:ext uri="{FF2B5EF4-FFF2-40B4-BE49-F238E27FC236}">
                <a16:creationId xmlns:a16="http://schemas.microsoft.com/office/drawing/2014/main" id="{129322F3-9D6C-45B4-8CCC-6CE2417CF1FE}"/>
              </a:ext>
            </a:extLst>
          </p:cNvPr>
          <p:cNvSpPr>
            <a:spLocks noChangeAspect="1" noEditPoints="1"/>
          </p:cNvSpPr>
          <p:nvPr/>
        </p:nvSpPr>
        <p:spPr bwMode="auto">
          <a:xfrm>
            <a:off x="1101290" y="1947429"/>
            <a:ext cx="1004783" cy="672805"/>
          </a:xfrm>
          <a:custGeom>
            <a:avLst/>
            <a:gdLst>
              <a:gd name="T0" fmla="*/ 18 w 227"/>
              <a:gd name="T1" fmla="*/ 5 h 152"/>
              <a:gd name="T2" fmla="*/ 227 w 227"/>
              <a:gd name="T3" fmla="*/ 76 h 152"/>
              <a:gd name="T4" fmla="*/ 0 w 227"/>
              <a:gd name="T5" fmla="*/ 152 h 152"/>
              <a:gd name="T6" fmla="*/ 26 w 227"/>
              <a:gd name="T7" fmla="*/ 76 h 152"/>
              <a:gd name="T8" fmla="*/ 5 w 227"/>
              <a:gd name="T9" fmla="*/ 17 h 152"/>
              <a:gd name="T10" fmla="*/ 5 w 227"/>
              <a:gd name="T11" fmla="*/ 17 h 152"/>
              <a:gd name="T12" fmla="*/ 0 w 227"/>
              <a:gd name="T13" fmla="*/ 0 h 152"/>
              <a:gd name="T14" fmla="*/ 18 w 227"/>
              <a:gd name="T15" fmla="*/ 5 h 152"/>
              <a:gd name="T16" fmla="*/ 26 w 227"/>
              <a:gd name="T17" fmla="*/ 76 h 152"/>
              <a:gd name="T18" fmla="*/ 227 w 227"/>
              <a:gd name="T19"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52">
                <a:moveTo>
                  <a:pt x="18" y="5"/>
                </a:moveTo>
                <a:lnTo>
                  <a:pt x="227" y="76"/>
                </a:lnTo>
                <a:lnTo>
                  <a:pt x="0" y="152"/>
                </a:lnTo>
                <a:lnTo>
                  <a:pt x="26" y="76"/>
                </a:lnTo>
                <a:lnTo>
                  <a:pt x="5" y="17"/>
                </a:lnTo>
                <a:moveTo>
                  <a:pt x="5" y="17"/>
                </a:moveTo>
                <a:lnTo>
                  <a:pt x="0" y="0"/>
                </a:lnTo>
                <a:lnTo>
                  <a:pt x="18" y="5"/>
                </a:lnTo>
                <a:moveTo>
                  <a:pt x="26" y="76"/>
                </a:moveTo>
                <a:lnTo>
                  <a:pt x="227" y="76"/>
                </a:lnTo>
              </a:path>
            </a:pathLst>
          </a:custGeom>
          <a:noFill/>
          <a:ln w="15875" cap="sq">
            <a:solidFill>
              <a:srgbClr val="0078D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nvGrpSpPr>
          <p:cNvPr id="12" name="Group 11">
            <a:extLst>
              <a:ext uri="{FF2B5EF4-FFF2-40B4-BE49-F238E27FC236}">
                <a16:creationId xmlns:a16="http://schemas.microsoft.com/office/drawing/2014/main" id="{40D55BFD-4587-4932-90A8-4B9687071626}"/>
              </a:ext>
            </a:extLst>
          </p:cNvPr>
          <p:cNvGrpSpPr/>
          <p:nvPr/>
        </p:nvGrpSpPr>
        <p:grpSpPr>
          <a:xfrm>
            <a:off x="6756051" y="2018296"/>
            <a:ext cx="1526548" cy="808344"/>
            <a:chOff x="6604965" y="2018296"/>
            <a:chExt cx="1526548" cy="808344"/>
          </a:xfrm>
        </p:grpSpPr>
        <p:sp>
          <p:nvSpPr>
            <p:cNvPr id="60" name="Cylinder 120">
              <a:extLst>
                <a:ext uri="{FF2B5EF4-FFF2-40B4-BE49-F238E27FC236}">
                  <a16:creationId xmlns:a16="http://schemas.microsoft.com/office/drawing/2014/main" id="{C1A51C7B-CDCB-427F-B041-4F958DF0E9ED}"/>
                </a:ext>
              </a:extLst>
            </p:cNvPr>
            <p:cNvSpPr/>
            <p:nvPr/>
          </p:nvSpPr>
          <p:spPr bwMode="auto">
            <a:xfrm>
              <a:off x="7703774" y="2018296"/>
              <a:ext cx="427739" cy="282083"/>
            </a:xfrm>
            <a:prstGeom prst="can">
              <a:avLst/>
            </a:prstGeom>
            <a:noFill/>
            <a:ln w="12700" cap="flat" cmpd="sng" algn="ctr">
              <a:solidFill>
                <a:schemeClr val="accent1"/>
              </a:solidFill>
              <a:prstDash val="solid"/>
              <a:headEnd type="none" w="med" len="med"/>
              <a:tailEnd type="none" w="med" len="med"/>
            </a:ln>
            <a:effectLst/>
          </p:spPr>
          <p:txBody>
            <a:bodyPr rot="0" spcFirstLastPara="0" vertOverflow="overflow" horzOverflow="overflow" vert="horz" wrap="square" lIns="182776" tIns="146220" rIns="182776" bIns="146220" numCol="1" spcCol="0" rtlCol="0" fromWordArt="0" anchor="t" anchorCtr="0" forceAA="0" compatLnSpc="1">
              <a:prstTxWarp prst="textNoShape">
                <a:avLst/>
              </a:prstTxWarp>
              <a:noAutofit/>
            </a:bodyPr>
            <a:lstStyle/>
            <a:p>
              <a:pPr marL="0" marR="0" lvl="0" indent="0" algn="ctr" defTabSz="931757"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2" name="Freeform 147">
              <a:extLst>
                <a:ext uri="{FF2B5EF4-FFF2-40B4-BE49-F238E27FC236}">
                  <a16:creationId xmlns:a16="http://schemas.microsoft.com/office/drawing/2014/main" id="{0B330434-37DE-49F0-A945-E39122345CFF}"/>
                </a:ext>
              </a:extLst>
            </p:cNvPr>
            <p:cNvSpPr>
              <a:spLocks/>
            </p:cNvSpPr>
            <p:nvPr/>
          </p:nvSpPr>
          <p:spPr bwMode="auto">
            <a:xfrm>
              <a:off x="6604965" y="2122230"/>
              <a:ext cx="493388" cy="504596"/>
            </a:xfrm>
            <a:custGeom>
              <a:avLst/>
              <a:gdLst>
                <a:gd name="connsiteX0" fmla="*/ 363056 w 3650887"/>
                <a:gd name="connsiteY0" fmla="*/ 2935288 h 4222751"/>
                <a:gd name="connsiteX1" fmla="*/ 758810 w 3650887"/>
                <a:gd name="connsiteY1" fmla="*/ 2935288 h 4222751"/>
                <a:gd name="connsiteX2" fmla="*/ 819695 w 3650887"/>
                <a:gd name="connsiteY2" fmla="*/ 2995613 h 4222751"/>
                <a:gd name="connsiteX3" fmla="*/ 758810 w 3650887"/>
                <a:gd name="connsiteY3" fmla="*/ 3055938 h 4222751"/>
                <a:gd name="connsiteX4" fmla="*/ 363056 w 3650887"/>
                <a:gd name="connsiteY4" fmla="*/ 3055938 h 4222751"/>
                <a:gd name="connsiteX5" fmla="*/ 302170 w 3650887"/>
                <a:gd name="connsiteY5" fmla="*/ 2995613 h 4222751"/>
                <a:gd name="connsiteX6" fmla="*/ 363056 w 3650887"/>
                <a:gd name="connsiteY6" fmla="*/ 2935288 h 4222751"/>
                <a:gd name="connsiteX7" fmla="*/ 263904 w 3650887"/>
                <a:gd name="connsiteY7" fmla="*/ 2552700 h 4222751"/>
                <a:gd name="connsiteX8" fmla="*/ 124233 w 3650887"/>
                <a:gd name="connsiteY8" fmla="*/ 2686208 h 4222751"/>
                <a:gd name="connsiteX9" fmla="*/ 127269 w 3650887"/>
                <a:gd name="connsiteY9" fmla="*/ 3277890 h 4222751"/>
                <a:gd name="connsiteX10" fmla="*/ 266941 w 3650887"/>
                <a:gd name="connsiteY10" fmla="*/ 3408363 h 4222751"/>
                <a:gd name="connsiteX11" fmla="*/ 1763857 w 3650887"/>
                <a:gd name="connsiteY11" fmla="*/ 3408363 h 4222751"/>
                <a:gd name="connsiteX12" fmla="*/ 2246635 w 3650887"/>
                <a:gd name="connsiteY12" fmla="*/ 3408363 h 4222751"/>
                <a:gd name="connsiteX13" fmla="*/ 3385263 w 3650887"/>
                <a:gd name="connsiteY13" fmla="*/ 3408363 h 4222751"/>
                <a:gd name="connsiteX14" fmla="*/ 3524935 w 3650887"/>
                <a:gd name="connsiteY14" fmla="*/ 3274856 h 4222751"/>
                <a:gd name="connsiteX15" fmla="*/ 3524935 w 3650887"/>
                <a:gd name="connsiteY15" fmla="*/ 3071560 h 4222751"/>
                <a:gd name="connsiteX16" fmla="*/ 3524935 w 3650887"/>
                <a:gd name="connsiteY16" fmla="*/ 2910744 h 4222751"/>
                <a:gd name="connsiteX17" fmla="*/ 3515826 w 3650887"/>
                <a:gd name="connsiteY17" fmla="*/ 2640694 h 4222751"/>
                <a:gd name="connsiteX18" fmla="*/ 3412590 w 3650887"/>
                <a:gd name="connsiteY18" fmla="*/ 2552700 h 4222751"/>
                <a:gd name="connsiteX19" fmla="*/ 1499695 w 3650887"/>
                <a:gd name="connsiteY19" fmla="*/ 2552700 h 4222751"/>
                <a:gd name="connsiteX20" fmla="*/ 263904 w 3650887"/>
                <a:gd name="connsiteY20" fmla="*/ 2552700 h 4222751"/>
                <a:gd name="connsiteX21" fmla="*/ 263233 w 3650887"/>
                <a:gd name="connsiteY21" fmla="*/ 2430463 h 4222751"/>
                <a:gd name="connsiteX22" fmla="*/ 3413272 w 3650887"/>
                <a:gd name="connsiteY22" fmla="*/ 2430463 h 4222751"/>
                <a:gd name="connsiteX23" fmla="*/ 3638058 w 3650887"/>
                <a:gd name="connsiteY23" fmla="*/ 2624963 h 4222751"/>
                <a:gd name="connsiteX24" fmla="*/ 3647170 w 3650887"/>
                <a:gd name="connsiteY24" fmla="*/ 2913673 h 4222751"/>
                <a:gd name="connsiteX25" fmla="*/ 3647170 w 3650887"/>
                <a:gd name="connsiteY25" fmla="*/ 3068665 h 4222751"/>
                <a:gd name="connsiteX26" fmla="*/ 3647170 w 3650887"/>
                <a:gd name="connsiteY26" fmla="*/ 3278360 h 4222751"/>
                <a:gd name="connsiteX27" fmla="*/ 3385933 w 3650887"/>
                <a:gd name="connsiteY27" fmla="*/ 3530601 h 4222751"/>
                <a:gd name="connsiteX28" fmla="*/ 2246816 w 3650887"/>
                <a:gd name="connsiteY28" fmla="*/ 3530601 h 4222751"/>
                <a:gd name="connsiteX29" fmla="*/ 1884907 w 3650887"/>
                <a:gd name="connsiteY29" fmla="*/ 3530601 h 4222751"/>
                <a:gd name="connsiteX30" fmla="*/ 1884907 w 3650887"/>
                <a:gd name="connsiteY30" fmla="*/ 3594052 h 4222751"/>
                <a:gd name="connsiteX31" fmla="*/ 1884907 w 3650887"/>
                <a:gd name="connsiteY31" fmla="*/ 4079927 h 4222751"/>
                <a:gd name="connsiteX32" fmla="*/ 1884907 w 3650887"/>
                <a:gd name="connsiteY32" fmla="*/ 4100513 h 4222751"/>
                <a:gd name="connsiteX33" fmla="*/ 1891059 w 3650887"/>
                <a:gd name="connsiteY33" fmla="*/ 4100513 h 4222751"/>
                <a:gd name="connsiteX34" fmla="*/ 3194190 w 3650887"/>
                <a:gd name="connsiteY34" fmla="*/ 4100513 h 4222751"/>
                <a:gd name="connsiteX35" fmla="*/ 3254920 w 3650887"/>
                <a:gd name="connsiteY35" fmla="*/ 4161632 h 4222751"/>
                <a:gd name="connsiteX36" fmla="*/ 3194190 w 3650887"/>
                <a:gd name="connsiteY36" fmla="*/ 4222751 h 4222751"/>
                <a:gd name="connsiteX37" fmla="*/ 461326 w 3650887"/>
                <a:gd name="connsiteY37" fmla="*/ 4222751 h 4222751"/>
                <a:gd name="connsiteX38" fmla="*/ 400595 w 3650887"/>
                <a:gd name="connsiteY38" fmla="*/ 4161632 h 4222751"/>
                <a:gd name="connsiteX39" fmla="*/ 461326 w 3650887"/>
                <a:gd name="connsiteY39" fmla="*/ 4100513 h 4222751"/>
                <a:gd name="connsiteX40" fmla="*/ 1728345 w 3650887"/>
                <a:gd name="connsiteY40" fmla="*/ 4100513 h 4222751"/>
                <a:gd name="connsiteX41" fmla="*/ 1764257 w 3650887"/>
                <a:gd name="connsiteY41" fmla="*/ 4100513 h 4222751"/>
                <a:gd name="connsiteX42" fmla="*/ 1764257 w 3650887"/>
                <a:gd name="connsiteY42" fmla="*/ 4030713 h 4222751"/>
                <a:gd name="connsiteX43" fmla="*/ 1764257 w 3650887"/>
                <a:gd name="connsiteY43" fmla="*/ 3559665 h 4222751"/>
                <a:gd name="connsiteX44" fmla="*/ 1764257 w 3650887"/>
                <a:gd name="connsiteY44" fmla="*/ 3530601 h 4222751"/>
                <a:gd name="connsiteX45" fmla="*/ 1435765 w 3650887"/>
                <a:gd name="connsiteY45" fmla="*/ 3530601 h 4222751"/>
                <a:gd name="connsiteX46" fmla="*/ 266271 w 3650887"/>
                <a:gd name="connsiteY46" fmla="*/ 3530601 h 4222751"/>
                <a:gd name="connsiteX47" fmla="*/ 5034 w 3650887"/>
                <a:gd name="connsiteY47" fmla="*/ 3281399 h 4222751"/>
                <a:gd name="connsiteX48" fmla="*/ 1996 w 3650887"/>
                <a:gd name="connsiteY48" fmla="*/ 2682705 h 4222751"/>
                <a:gd name="connsiteX49" fmla="*/ 263233 w 3650887"/>
                <a:gd name="connsiteY49" fmla="*/ 2430463 h 4222751"/>
                <a:gd name="connsiteX50" fmla="*/ 363056 w 3650887"/>
                <a:gd name="connsiteY50" fmla="*/ 1704975 h 4222751"/>
                <a:gd name="connsiteX51" fmla="*/ 758810 w 3650887"/>
                <a:gd name="connsiteY51" fmla="*/ 1704975 h 4222751"/>
                <a:gd name="connsiteX52" fmla="*/ 819695 w 3650887"/>
                <a:gd name="connsiteY52" fmla="*/ 1765300 h 4222751"/>
                <a:gd name="connsiteX53" fmla="*/ 758810 w 3650887"/>
                <a:gd name="connsiteY53" fmla="*/ 1825625 h 4222751"/>
                <a:gd name="connsiteX54" fmla="*/ 363056 w 3650887"/>
                <a:gd name="connsiteY54" fmla="*/ 1825625 h 4222751"/>
                <a:gd name="connsiteX55" fmla="*/ 302170 w 3650887"/>
                <a:gd name="connsiteY55" fmla="*/ 1765300 h 4222751"/>
                <a:gd name="connsiteX56" fmla="*/ 363056 w 3650887"/>
                <a:gd name="connsiteY56" fmla="*/ 1704975 h 4222751"/>
                <a:gd name="connsiteX57" fmla="*/ 239751 w 3650887"/>
                <a:gd name="connsiteY57" fmla="*/ 1336675 h 4222751"/>
                <a:gd name="connsiteX58" fmla="*/ 130443 w 3650887"/>
                <a:gd name="connsiteY58" fmla="*/ 1427872 h 4222751"/>
                <a:gd name="connsiteX59" fmla="*/ 124370 w 3650887"/>
                <a:gd name="connsiteY59" fmla="*/ 1503869 h 4222751"/>
                <a:gd name="connsiteX60" fmla="*/ 124370 w 3650887"/>
                <a:gd name="connsiteY60" fmla="*/ 1972013 h 4222751"/>
                <a:gd name="connsiteX61" fmla="*/ 124370 w 3650887"/>
                <a:gd name="connsiteY61" fmla="*/ 2005452 h 4222751"/>
                <a:gd name="connsiteX62" fmla="*/ 130443 w 3650887"/>
                <a:gd name="connsiteY62" fmla="*/ 2099688 h 4222751"/>
                <a:gd name="connsiteX63" fmla="*/ 239751 w 3650887"/>
                <a:gd name="connsiteY63" fmla="*/ 2193925 h 4222751"/>
                <a:gd name="connsiteX64" fmla="*/ 3409691 w 3650887"/>
                <a:gd name="connsiteY64" fmla="*/ 2193925 h 4222751"/>
                <a:gd name="connsiteX65" fmla="*/ 3515963 w 3650887"/>
                <a:gd name="connsiteY65" fmla="*/ 2105768 h 4222751"/>
                <a:gd name="connsiteX66" fmla="*/ 3519000 w 3650887"/>
                <a:gd name="connsiteY66" fmla="*/ 1433952 h 4222751"/>
                <a:gd name="connsiteX67" fmla="*/ 3397546 w 3650887"/>
                <a:gd name="connsiteY67" fmla="*/ 1336675 h 4222751"/>
                <a:gd name="connsiteX68" fmla="*/ 2240700 w 3650887"/>
                <a:gd name="connsiteY68" fmla="*/ 1336675 h 4222751"/>
                <a:gd name="connsiteX69" fmla="*/ 1770067 w 3650887"/>
                <a:gd name="connsiteY69" fmla="*/ 1336675 h 4222751"/>
                <a:gd name="connsiteX70" fmla="*/ 1760958 w 3650887"/>
                <a:gd name="connsiteY70" fmla="*/ 1336675 h 4222751"/>
                <a:gd name="connsiteX71" fmla="*/ 1262998 w 3650887"/>
                <a:gd name="connsiteY71" fmla="*/ 1336675 h 4222751"/>
                <a:gd name="connsiteX72" fmla="*/ 239751 w 3650887"/>
                <a:gd name="connsiteY72" fmla="*/ 1336675 h 4222751"/>
                <a:gd name="connsiteX73" fmla="*/ 239078 w 3650887"/>
                <a:gd name="connsiteY73" fmla="*/ 1216025 h 4222751"/>
                <a:gd name="connsiteX74" fmla="*/ 1262802 w 3650887"/>
                <a:gd name="connsiteY74" fmla="*/ 1216025 h 4222751"/>
                <a:gd name="connsiteX75" fmla="*/ 1891619 w 3650887"/>
                <a:gd name="connsiteY75" fmla="*/ 1216025 h 4222751"/>
                <a:gd name="connsiteX76" fmla="*/ 2240961 w 3650887"/>
                <a:gd name="connsiteY76" fmla="*/ 1216025 h 4222751"/>
                <a:gd name="connsiteX77" fmla="*/ 3398348 w 3650887"/>
                <a:gd name="connsiteY77" fmla="*/ 1216025 h 4222751"/>
                <a:gd name="connsiteX78" fmla="*/ 3638331 w 3650887"/>
                <a:gd name="connsiteY78" fmla="*/ 1428452 h 4222751"/>
                <a:gd name="connsiteX79" fmla="*/ 3638331 w 3650887"/>
                <a:gd name="connsiteY79" fmla="*/ 2114287 h 4222751"/>
                <a:gd name="connsiteX80" fmla="*/ 3410499 w 3650887"/>
                <a:gd name="connsiteY80" fmla="*/ 2314575 h 4222751"/>
                <a:gd name="connsiteX81" fmla="*/ 1824788 w 3650887"/>
                <a:gd name="connsiteY81" fmla="*/ 2314575 h 4222751"/>
                <a:gd name="connsiteX82" fmla="*/ 239078 w 3650887"/>
                <a:gd name="connsiteY82" fmla="*/ 2314575 h 4222751"/>
                <a:gd name="connsiteX83" fmla="*/ 8208 w 3650887"/>
                <a:gd name="connsiteY83" fmla="*/ 2123391 h 4222751"/>
                <a:gd name="connsiteX84" fmla="*/ 2132 w 3650887"/>
                <a:gd name="connsiteY84" fmla="*/ 2002004 h 4222751"/>
                <a:gd name="connsiteX85" fmla="*/ 2132 w 3650887"/>
                <a:gd name="connsiteY85" fmla="*/ 1971658 h 4222751"/>
                <a:gd name="connsiteX86" fmla="*/ 2132 w 3650887"/>
                <a:gd name="connsiteY86" fmla="*/ 1504319 h 4222751"/>
                <a:gd name="connsiteX87" fmla="*/ 11246 w 3650887"/>
                <a:gd name="connsiteY87" fmla="*/ 1410244 h 4222751"/>
                <a:gd name="connsiteX88" fmla="*/ 239078 w 3650887"/>
                <a:gd name="connsiteY88" fmla="*/ 1216025 h 4222751"/>
                <a:gd name="connsiteX89" fmla="*/ 358138 w 3650887"/>
                <a:gd name="connsiteY89" fmla="*/ 488950 h 4222751"/>
                <a:gd name="connsiteX90" fmla="*/ 758964 w 3650887"/>
                <a:gd name="connsiteY90" fmla="*/ 488950 h 4222751"/>
                <a:gd name="connsiteX91" fmla="*/ 819695 w 3650887"/>
                <a:gd name="connsiteY91" fmla="*/ 550069 h 4222751"/>
                <a:gd name="connsiteX92" fmla="*/ 758964 w 3650887"/>
                <a:gd name="connsiteY92" fmla="*/ 611188 h 4222751"/>
                <a:gd name="connsiteX93" fmla="*/ 358138 w 3650887"/>
                <a:gd name="connsiteY93" fmla="*/ 611188 h 4222751"/>
                <a:gd name="connsiteX94" fmla="*/ 297407 w 3650887"/>
                <a:gd name="connsiteY94" fmla="*/ 550069 h 4222751"/>
                <a:gd name="connsiteX95" fmla="*/ 358138 w 3650887"/>
                <a:gd name="connsiteY95" fmla="*/ 488950 h 4222751"/>
                <a:gd name="connsiteX96" fmla="*/ 264096 w 3650887"/>
                <a:gd name="connsiteY96" fmla="*/ 122238 h 4222751"/>
                <a:gd name="connsiteX97" fmla="*/ 124370 w 3650887"/>
                <a:gd name="connsiteY97" fmla="*/ 255746 h 4222751"/>
                <a:gd name="connsiteX98" fmla="*/ 124370 w 3650887"/>
                <a:gd name="connsiteY98" fmla="*/ 519727 h 4222751"/>
                <a:gd name="connsiteX99" fmla="*/ 124370 w 3650887"/>
                <a:gd name="connsiteY99" fmla="*/ 568275 h 4222751"/>
                <a:gd name="connsiteX100" fmla="*/ 124370 w 3650887"/>
                <a:gd name="connsiteY100" fmla="*/ 653235 h 4222751"/>
                <a:gd name="connsiteX101" fmla="*/ 130445 w 3650887"/>
                <a:gd name="connsiteY101" fmla="*/ 877770 h 4222751"/>
                <a:gd name="connsiteX102" fmla="*/ 245871 w 3650887"/>
                <a:gd name="connsiteY102" fmla="*/ 977901 h 4222751"/>
                <a:gd name="connsiteX103" fmla="*/ 1825377 w 3650887"/>
                <a:gd name="connsiteY103" fmla="*/ 977901 h 4222751"/>
                <a:gd name="connsiteX104" fmla="*/ 2268853 w 3650887"/>
                <a:gd name="connsiteY104" fmla="*/ 977901 h 4222751"/>
                <a:gd name="connsiteX105" fmla="*/ 3410958 w 3650887"/>
                <a:gd name="connsiteY105" fmla="*/ 977901 h 4222751"/>
                <a:gd name="connsiteX106" fmla="*/ 3520308 w 3650887"/>
                <a:gd name="connsiteY106" fmla="*/ 883839 h 4222751"/>
                <a:gd name="connsiteX107" fmla="*/ 3520308 w 3650887"/>
                <a:gd name="connsiteY107" fmla="*/ 877770 h 4222751"/>
                <a:gd name="connsiteX108" fmla="*/ 3526383 w 3650887"/>
                <a:gd name="connsiteY108" fmla="*/ 835291 h 4222751"/>
                <a:gd name="connsiteX109" fmla="*/ 3526383 w 3650887"/>
                <a:gd name="connsiteY109" fmla="*/ 695714 h 4222751"/>
                <a:gd name="connsiteX110" fmla="*/ 3523346 w 3650887"/>
                <a:gd name="connsiteY110" fmla="*/ 264849 h 4222751"/>
                <a:gd name="connsiteX111" fmla="*/ 3371470 w 3650887"/>
                <a:gd name="connsiteY111" fmla="*/ 122238 h 4222751"/>
                <a:gd name="connsiteX112" fmla="*/ 264096 w 3650887"/>
                <a:gd name="connsiteY112" fmla="*/ 122238 h 4222751"/>
                <a:gd name="connsiteX113" fmla="*/ 263350 w 3650887"/>
                <a:gd name="connsiteY113" fmla="*/ 0 h 4222751"/>
                <a:gd name="connsiteX114" fmla="*/ 3370627 w 3650887"/>
                <a:gd name="connsiteY114" fmla="*/ 0 h 4222751"/>
                <a:gd name="connsiteX115" fmla="*/ 3643995 w 3650887"/>
                <a:gd name="connsiteY115" fmla="*/ 261359 h 4222751"/>
                <a:gd name="connsiteX116" fmla="*/ 3647032 w 3650887"/>
                <a:gd name="connsiteY116" fmla="*/ 695944 h 4222751"/>
                <a:gd name="connsiteX117" fmla="*/ 3647032 w 3650887"/>
                <a:gd name="connsiteY117" fmla="*/ 835740 h 4222751"/>
                <a:gd name="connsiteX118" fmla="*/ 3640957 w 3650887"/>
                <a:gd name="connsiteY118" fmla="*/ 896521 h 4222751"/>
                <a:gd name="connsiteX119" fmla="*/ 3637920 w 3650887"/>
                <a:gd name="connsiteY119" fmla="*/ 905639 h 4222751"/>
                <a:gd name="connsiteX120" fmla="*/ 3410114 w 3650887"/>
                <a:gd name="connsiteY120" fmla="*/ 1100138 h 4222751"/>
                <a:gd name="connsiteX121" fmla="*/ 2608236 w 3650887"/>
                <a:gd name="connsiteY121" fmla="*/ 1100138 h 4222751"/>
                <a:gd name="connsiteX122" fmla="*/ 2268045 w 3650887"/>
                <a:gd name="connsiteY122" fmla="*/ 1100138 h 4222751"/>
                <a:gd name="connsiteX123" fmla="*/ 1824582 w 3650887"/>
                <a:gd name="connsiteY123" fmla="*/ 1100138 h 4222751"/>
                <a:gd name="connsiteX124" fmla="*/ 245126 w 3650887"/>
                <a:gd name="connsiteY124" fmla="*/ 1100138 h 4222751"/>
                <a:gd name="connsiteX125" fmla="*/ 8207 w 3650887"/>
                <a:gd name="connsiteY125" fmla="*/ 890443 h 4222751"/>
                <a:gd name="connsiteX126" fmla="*/ 2132 w 3650887"/>
                <a:gd name="connsiteY126" fmla="*/ 650358 h 4222751"/>
                <a:gd name="connsiteX127" fmla="*/ 2132 w 3650887"/>
                <a:gd name="connsiteY127" fmla="*/ 568303 h 4222751"/>
                <a:gd name="connsiteX128" fmla="*/ 2132 w 3650887"/>
                <a:gd name="connsiteY128" fmla="*/ 522718 h 4222751"/>
                <a:gd name="connsiteX129" fmla="*/ 2132 w 3650887"/>
                <a:gd name="connsiteY129" fmla="*/ 252242 h 4222751"/>
                <a:gd name="connsiteX130" fmla="*/ 263350 w 3650887"/>
                <a:gd name="connsiteY130" fmla="*/ 0 h 422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650887" h="4222751">
                  <a:moveTo>
                    <a:pt x="363056" y="2935288"/>
                  </a:moveTo>
                  <a:cubicBezTo>
                    <a:pt x="758810" y="2935288"/>
                    <a:pt x="758810" y="2935288"/>
                    <a:pt x="758810" y="2935288"/>
                  </a:cubicBezTo>
                  <a:cubicBezTo>
                    <a:pt x="792297" y="2935288"/>
                    <a:pt x="819695" y="2962434"/>
                    <a:pt x="819695" y="2995613"/>
                  </a:cubicBezTo>
                  <a:cubicBezTo>
                    <a:pt x="819695" y="3031808"/>
                    <a:pt x="792297" y="3055938"/>
                    <a:pt x="758810" y="3055938"/>
                  </a:cubicBezTo>
                  <a:cubicBezTo>
                    <a:pt x="363056" y="3055938"/>
                    <a:pt x="363056" y="3055938"/>
                    <a:pt x="363056" y="3055938"/>
                  </a:cubicBezTo>
                  <a:cubicBezTo>
                    <a:pt x="329569" y="3055938"/>
                    <a:pt x="302170" y="3031808"/>
                    <a:pt x="302170" y="2995613"/>
                  </a:cubicBezTo>
                  <a:cubicBezTo>
                    <a:pt x="302170" y="2962434"/>
                    <a:pt x="329569" y="2935288"/>
                    <a:pt x="363056" y="2935288"/>
                  </a:cubicBezTo>
                  <a:close/>
                  <a:moveTo>
                    <a:pt x="263904" y="2552700"/>
                  </a:moveTo>
                  <a:cubicBezTo>
                    <a:pt x="157632" y="2552700"/>
                    <a:pt x="127269" y="2580009"/>
                    <a:pt x="124233" y="2686208"/>
                  </a:cubicBezTo>
                  <a:cubicBezTo>
                    <a:pt x="121196" y="2874332"/>
                    <a:pt x="121196" y="3068525"/>
                    <a:pt x="127269" y="3277890"/>
                  </a:cubicBezTo>
                  <a:cubicBezTo>
                    <a:pt x="127269" y="3381055"/>
                    <a:pt x="160669" y="3408363"/>
                    <a:pt x="266941" y="3408363"/>
                  </a:cubicBezTo>
                  <a:cubicBezTo>
                    <a:pt x="1763857" y="3408363"/>
                    <a:pt x="1763857" y="3408363"/>
                    <a:pt x="1763857" y="3408363"/>
                  </a:cubicBezTo>
                  <a:cubicBezTo>
                    <a:pt x="2246635" y="3408363"/>
                    <a:pt x="2246635" y="3408363"/>
                    <a:pt x="2246635" y="3408363"/>
                  </a:cubicBezTo>
                  <a:cubicBezTo>
                    <a:pt x="2626178" y="3408363"/>
                    <a:pt x="3005720" y="3408363"/>
                    <a:pt x="3385263" y="3408363"/>
                  </a:cubicBezTo>
                  <a:cubicBezTo>
                    <a:pt x="3488499" y="3408363"/>
                    <a:pt x="3521898" y="3378021"/>
                    <a:pt x="3524935" y="3274856"/>
                  </a:cubicBezTo>
                  <a:cubicBezTo>
                    <a:pt x="3524935" y="3198999"/>
                    <a:pt x="3524935" y="3135279"/>
                    <a:pt x="3524935" y="3071560"/>
                  </a:cubicBezTo>
                  <a:cubicBezTo>
                    <a:pt x="3521898" y="3016943"/>
                    <a:pt x="3524935" y="2965360"/>
                    <a:pt x="3524935" y="2910744"/>
                  </a:cubicBezTo>
                  <a:cubicBezTo>
                    <a:pt x="3527971" y="2819716"/>
                    <a:pt x="3527971" y="2728688"/>
                    <a:pt x="3515826" y="2640694"/>
                  </a:cubicBezTo>
                  <a:cubicBezTo>
                    <a:pt x="3509753" y="2580009"/>
                    <a:pt x="3479390" y="2552700"/>
                    <a:pt x="3412590" y="2552700"/>
                  </a:cubicBezTo>
                  <a:cubicBezTo>
                    <a:pt x="2774958" y="2552700"/>
                    <a:pt x="2137327" y="2552700"/>
                    <a:pt x="1499695" y="2552700"/>
                  </a:cubicBezTo>
                  <a:cubicBezTo>
                    <a:pt x="1086753" y="2552700"/>
                    <a:pt x="676847" y="2552700"/>
                    <a:pt x="263904" y="2552700"/>
                  </a:cubicBezTo>
                  <a:close/>
                  <a:moveTo>
                    <a:pt x="263233" y="2430463"/>
                  </a:moveTo>
                  <a:cubicBezTo>
                    <a:pt x="1314259" y="2430463"/>
                    <a:pt x="2365284" y="2430463"/>
                    <a:pt x="3413272" y="2430463"/>
                  </a:cubicBezTo>
                  <a:cubicBezTo>
                    <a:pt x="3537815" y="2430463"/>
                    <a:pt x="3622869" y="2503400"/>
                    <a:pt x="3638058" y="2624963"/>
                  </a:cubicBezTo>
                  <a:cubicBezTo>
                    <a:pt x="3650208" y="2722212"/>
                    <a:pt x="3650208" y="2819462"/>
                    <a:pt x="3647170" y="2913673"/>
                  </a:cubicBezTo>
                  <a:cubicBezTo>
                    <a:pt x="3647170" y="2965337"/>
                    <a:pt x="3644133" y="3017001"/>
                    <a:pt x="3647170" y="3068665"/>
                  </a:cubicBezTo>
                  <a:cubicBezTo>
                    <a:pt x="3647170" y="3132485"/>
                    <a:pt x="3647170" y="3202383"/>
                    <a:pt x="3647170" y="3278360"/>
                  </a:cubicBezTo>
                  <a:cubicBezTo>
                    <a:pt x="3641095" y="3445508"/>
                    <a:pt x="3553003" y="3530601"/>
                    <a:pt x="3385933" y="3530601"/>
                  </a:cubicBezTo>
                  <a:cubicBezTo>
                    <a:pt x="3006227" y="3530601"/>
                    <a:pt x="2626522" y="3530601"/>
                    <a:pt x="2246816" y="3530601"/>
                  </a:cubicBezTo>
                  <a:lnTo>
                    <a:pt x="1884907" y="3530601"/>
                  </a:lnTo>
                  <a:lnTo>
                    <a:pt x="1884907" y="3594052"/>
                  </a:lnTo>
                  <a:cubicBezTo>
                    <a:pt x="1884907" y="3871695"/>
                    <a:pt x="1884907" y="4010517"/>
                    <a:pt x="1884907" y="4079927"/>
                  </a:cubicBezTo>
                  <a:lnTo>
                    <a:pt x="1884907" y="4100513"/>
                  </a:lnTo>
                  <a:lnTo>
                    <a:pt x="1891059" y="4100513"/>
                  </a:lnTo>
                  <a:cubicBezTo>
                    <a:pt x="3194190" y="4100513"/>
                    <a:pt x="3194190" y="4100513"/>
                    <a:pt x="3194190" y="4100513"/>
                  </a:cubicBezTo>
                  <a:cubicBezTo>
                    <a:pt x="3227591" y="4100513"/>
                    <a:pt x="3254920" y="4128017"/>
                    <a:pt x="3254920" y="4161632"/>
                  </a:cubicBezTo>
                  <a:cubicBezTo>
                    <a:pt x="3254920" y="4195248"/>
                    <a:pt x="3227591" y="4222751"/>
                    <a:pt x="3194190" y="4222751"/>
                  </a:cubicBezTo>
                  <a:cubicBezTo>
                    <a:pt x="461326" y="4222751"/>
                    <a:pt x="461326" y="4222751"/>
                    <a:pt x="461326" y="4222751"/>
                  </a:cubicBezTo>
                  <a:cubicBezTo>
                    <a:pt x="427924" y="4222751"/>
                    <a:pt x="400595" y="4195248"/>
                    <a:pt x="400595" y="4161632"/>
                  </a:cubicBezTo>
                  <a:cubicBezTo>
                    <a:pt x="400595" y="4128017"/>
                    <a:pt x="427924" y="4100513"/>
                    <a:pt x="461326" y="4100513"/>
                  </a:cubicBezTo>
                  <a:cubicBezTo>
                    <a:pt x="973738" y="4100513"/>
                    <a:pt x="1390073" y="4100513"/>
                    <a:pt x="1728345" y="4100513"/>
                  </a:cubicBezTo>
                  <a:lnTo>
                    <a:pt x="1764257" y="4100513"/>
                  </a:lnTo>
                  <a:lnTo>
                    <a:pt x="1764257" y="4030713"/>
                  </a:lnTo>
                  <a:cubicBezTo>
                    <a:pt x="1764257" y="3771579"/>
                    <a:pt x="1764257" y="3633374"/>
                    <a:pt x="1764257" y="3559665"/>
                  </a:cubicBezTo>
                  <a:lnTo>
                    <a:pt x="1764257" y="3530601"/>
                  </a:lnTo>
                  <a:lnTo>
                    <a:pt x="1435765" y="3530601"/>
                  </a:lnTo>
                  <a:cubicBezTo>
                    <a:pt x="266271" y="3530601"/>
                    <a:pt x="266271" y="3530601"/>
                    <a:pt x="266271" y="3530601"/>
                  </a:cubicBezTo>
                  <a:cubicBezTo>
                    <a:pt x="93125" y="3530601"/>
                    <a:pt x="8071" y="3448547"/>
                    <a:pt x="5034" y="3281399"/>
                  </a:cubicBezTo>
                  <a:cubicBezTo>
                    <a:pt x="-1042" y="3068665"/>
                    <a:pt x="-1042" y="2874165"/>
                    <a:pt x="1996" y="2682705"/>
                  </a:cubicBezTo>
                  <a:cubicBezTo>
                    <a:pt x="5034" y="2512518"/>
                    <a:pt x="90088" y="2430463"/>
                    <a:pt x="263233" y="2430463"/>
                  </a:cubicBezTo>
                  <a:close/>
                  <a:moveTo>
                    <a:pt x="363056" y="1704975"/>
                  </a:moveTo>
                  <a:cubicBezTo>
                    <a:pt x="758810" y="1704975"/>
                    <a:pt x="758810" y="1704975"/>
                    <a:pt x="758810" y="1704975"/>
                  </a:cubicBezTo>
                  <a:cubicBezTo>
                    <a:pt x="795341" y="1704975"/>
                    <a:pt x="819695" y="1732121"/>
                    <a:pt x="819695" y="1765300"/>
                  </a:cubicBezTo>
                  <a:cubicBezTo>
                    <a:pt x="819695" y="1798479"/>
                    <a:pt x="795341" y="1825625"/>
                    <a:pt x="758810" y="1825625"/>
                  </a:cubicBezTo>
                  <a:cubicBezTo>
                    <a:pt x="363056" y="1825625"/>
                    <a:pt x="363056" y="1825625"/>
                    <a:pt x="363056" y="1825625"/>
                  </a:cubicBezTo>
                  <a:cubicBezTo>
                    <a:pt x="329569" y="1825625"/>
                    <a:pt x="302170" y="1798479"/>
                    <a:pt x="302170" y="1765300"/>
                  </a:cubicBezTo>
                  <a:cubicBezTo>
                    <a:pt x="302170" y="1732121"/>
                    <a:pt x="329569" y="1704975"/>
                    <a:pt x="363056" y="1704975"/>
                  </a:cubicBezTo>
                  <a:close/>
                  <a:moveTo>
                    <a:pt x="239751" y="1336675"/>
                  </a:moveTo>
                  <a:cubicBezTo>
                    <a:pt x="169915" y="1336675"/>
                    <a:pt x="142588" y="1357954"/>
                    <a:pt x="130443" y="1427872"/>
                  </a:cubicBezTo>
                  <a:cubicBezTo>
                    <a:pt x="127407" y="1452191"/>
                    <a:pt x="124370" y="1476510"/>
                    <a:pt x="124370" y="1503869"/>
                  </a:cubicBezTo>
                  <a:cubicBezTo>
                    <a:pt x="124370" y="1661944"/>
                    <a:pt x="124370" y="1820018"/>
                    <a:pt x="124370" y="1972013"/>
                  </a:cubicBezTo>
                  <a:cubicBezTo>
                    <a:pt x="124370" y="1984172"/>
                    <a:pt x="124370" y="1993292"/>
                    <a:pt x="124370" y="2005452"/>
                  </a:cubicBezTo>
                  <a:cubicBezTo>
                    <a:pt x="124370" y="2038891"/>
                    <a:pt x="124370" y="2069290"/>
                    <a:pt x="130443" y="2099688"/>
                  </a:cubicBezTo>
                  <a:cubicBezTo>
                    <a:pt x="142588" y="2172646"/>
                    <a:pt x="169915" y="2193925"/>
                    <a:pt x="239751" y="2193925"/>
                  </a:cubicBezTo>
                  <a:cubicBezTo>
                    <a:pt x="1296398" y="2193925"/>
                    <a:pt x="2353045" y="2193925"/>
                    <a:pt x="3409691" y="2193925"/>
                  </a:cubicBezTo>
                  <a:cubicBezTo>
                    <a:pt x="3497745" y="2193925"/>
                    <a:pt x="3512927" y="2151367"/>
                    <a:pt x="3515963" y="2105768"/>
                  </a:cubicBezTo>
                  <a:cubicBezTo>
                    <a:pt x="3531145" y="1896016"/>
                    <a:pt x="3531145" y="1677143"/>
                    <a:pt x="3519000" y="1433952"/>
                  </a:cubicBezTo>
                  <a:cubicBezTo>
                    <a:pt x="3512927" y="1360994"/>
                    <a:pt x="3494709" y="1336675"/>
                    <a:pt x="3397546" y="1336675"/>
                  </a:cubicBezTo>
                  <a:cubicBezTo>
                    <a:pt x="3011931" y="1336675"/>
                    <a:pt x="2626315" y="1336675"/>
                    <a:pt x="2240700" y="1336675"/>
                  </a:cubicBezTo>
                  <a:cubicBezTo>
                    <a:pt x="1770067" y="1336675"/>
                    <a:pt x="1770067" y="1336675"/>
                    <a:pt x="1770067" y="1336675"/>
                  </a:cubicBezTo>
                  <a:lnTo>
                    <a:pt x="1760958" y="1336675"/>
                  </a:lnTo>
                  <a:cubicBezTo>
                    <a:pt x="1262998" y="1336675"/>
                    <a:pt x="1262998" y="1336675"/>
                    <a:pt x="1262998" y="1336675"/>
                  </a:cubicBezTo>
                  <a:cubicBezTo>
                    <a:pt x="922928" y="1336675"/>
                    <a:pt x="579821" y="1336675"/>
                    <a:pt x="239751" y="1336675"/>
                  </a:cubicBezTo>
                  <a:close/>
                  <a:moveTo>
                    <a:pt x="239078" y="1216025"/>
                  </a:moveTo>
                  <a:cubicBezTo>
                    <a:pt x="579307" y="1216025"/>
                    <a:pt x="922573" y="1216025"/>
                    <a:pt x="1262802" y="1216025"/>
                  </a:cubicBezTo>
                  <a:cubicBezTo>
                    <a:pt x="1891619" y="1216025"/>
                    <a:pt x="1891619" y="1216025"/>
                    <a:pt x="1891619" y="1216025"/>
                  </a:cubicBezTo>
                  <a:cubicBezTo>
                    <a:pt x="2240961" y="1216025"/>
                    <a:pt x="2240961" y="1216025"/>
                    <a:pt x="2240961" y="1216025"/>
                  </a:cubicBezTo>
                  <a:cubicBezTo>
                    <a:pt x="2626757" y="1216025"/>
                    <a:pt x="3012552" y="1216025"/>
                    <a:pt x="3398348" y="1216025"/>
                  </a:cubicBezTo>
                  <a:cubicBezTo>
                    <a:pt x="3550236" y="1216025"/>
                    <a:pt x="3632255" y="1285823"/>
                    <a:pt x="3638331" y="1428452"/>
                  </a:cubicBezTo>
                  <a:cubicBezTo>
                    <a:pt x="3656557" y="1674260"/>
                    <a:pt x="3653519" y="1898826"/>
                    <a:pt x="3638331" y="2114287"/>
                  </a:cubicBezTo>
                  <a:cubicBezTo>
                    <a:pt x="3629217" y="2241743"/>
                    <a:pt x="3544160" y="2314575"/>
                    <a:pt x="3410499" y="2314575"/>
                  </a:cubicBezTo>
                  <a:cubicBezTo>
                    <a:pt x="2881928" y="2314575"/>
                    <a:pt x="2353358" y="2314575"/>
                    <a:pt x="1824788" y="2314575"/>
                  </a:cubicBezTo>
                  <a:cubicBezTo>
                    <a:pt x="1296218" y="2314575"/>
                    <a:pt x="767648" y="2314575"/>
                    <a:pt x="239078" y="2314575"/>
                  </a:cubicBezTo>
                  <a:cubicBezTo>
                    <a:pt x="111492" y="2314575"/>
                    <a:pt x="35548" y="2250847"/>
                    <a:pt x="8208" y="2123391"/>
                  </a:cubicBezTo>
                  <a:cubicBezTo>
                    <a:pt x="2132" y="2080906"/>
                    <a:pt x="2132" y="2041455"/>
                    <a:pt x="2132" y="2002004"/>
                  </a:cubicBezTo>
                  <a:cubicBezTo>
                    <a:pt x="2132" y="1992900"/>
                    <a:pt x="2132" y="1980762"/>
                    <a:pt x="2132" y="1971658"/>
                  </a:cubicBezTo>
                  <a:cubicBezTo>
                    <a:pt x="2132" y="1819924"/>
                    <a:pt x="2132" y="1662121"/>
                    <a:pt x="2132" y="1504319"/>
                  </a:cubicBezTo>
                  <a:cubicBezTo>
                    <a:pt x="2132" y="1467903"/>
                    <a:pt x="5170" y="1437556"/>
                    <a:pt x="11246" y="1410244"/>
                  </a:cubicBezTo>
                  <a:cubicBezTo>
                    <a:pt x="32510" y="1282788"/>
                    <a:pt x="111492" y="1216025"/>
                    <a:pt x="239078" y="1216025"/>
                  </a:cubicBezTo>
                  <a:close/>
                  <a:moveTo>
                    <a:pt x="358138" y="488950"/>
                  </a:moveTo>
                  <a:cubicBezTo>
                    <a:pt x="758964" y="488950"/>
                    <a:pt x="758964" y="488950"/>
                    <a:pt x="758964" y="488950"/>
                  </a:cubicBezTo>
                  <a:cubicBezTo>
                    <a:pt x="795403" y="488950"/>
                    <a:pt x="819695" y="516454"/>
                    <a:pt x="819695" y="550069"/>
                  </a:cubicBezTo>
                  <a:cubicBezTo>
                    <a:pt x="819695" y="583685"/>
                    <a:pt x="795403" y="611188"/>
                    <a:pt x="758964" y="611188"/>
                  </a:cubicBezTo>
                  <a:cubicBezTo>
                    <a:pt x="358138" y="611188"/>
                    <a:pt x="358138" y="611188"/>
                    <a:pt x="358138" y="611188"/>
                  </a:cubicBezTo>
                  <a:cubicBezTo>
                    <a:pt x="324736" y="611188"/>
                    <a:pt x="297407" y="583685"/>
                    <a:pt x="297407" y="550069"/>
                  </a:cubicBezTo>
                  <a:cubicBezTo>
                    <a:pt x="297407" y="516454"/>
                    <a:pt x="324736" y="488950"/>
                    <a:pt x="358138" y="488950"/>
                  </a:cubicBezTo>
                  <a:close/>
                  <a:moveTo>
                    <a:pt x="264096" y="122238"/>
                  </a:moveTo>
                  <a:cubicBezTo>
                    <a:pt x="160820" y="122238"/>
                    <a:pt x="127408" y="152581"/>
                    <a:pt x="124370" y="255746"/>
                  </a:cubicBezTo>
                  <a:cubicBezTo>
                    <a:pt x="124370" y="343739"/>
                    <a:pt x="124370" y="431733"/>
                    <a:pt x="124370" y="519727"/>
                  </a:cubicBezTo>
                  <a:cubicBezTo>
                    <a:pt x="124370" y="568275"/>
                    <a:pt x="124370" y="568275"/>
                    <a:pt x="124370" y="568275"/>
                  </a:cubicBezTo>
                  <a:cubicBezTo>
                    <a:pt x="124370" y="595584"/>
                    <a:pt x="124370" y="622892"/>
                    <a:pt x="124370" y="653235"/>
                  </a:cubicBezTo>
                  <a:cubicBezTo>
                    <a:pt x="124370" y="726057"/>
                    <a:pt x="124370" y="804948"/>
                    <a:pt x="130445" y="877770"/>
                  </a:cubicBezTo>
                  <a:cubicBezTo>
                    <a:pt x="136520" y="953627"/>
                    <a:pt x="166895" y="977901"/>
                    <a:pt x="245871" y="977901"/>
                  </a:cubicBezTo>
                  <a:cubicBezTo>
                    <a:pt x="774398" y="977901"/>
                    <a:pt x="1299887" y="977901"/>
                    <a:pt x="1825377" y="977901"/>
                  </a:cubicBezTo>
                  <a:cubicBezTo>
                    <a:pt x="2268853" y="977901"/>
                    <a:pt x="2268853" y="977901"/>
                    <a:pt x="2268853" y="977901"/>
                  </a:cubicBezTo>
                  <a:cubicBezTo>
                    <a:pt x="2648542" y="977901"/>
                    <a:pt x="3031269" y="977901"/>
                    <a:pt x="3410958" y="977901"/>
                  </a:cubicBezTo>
                  <a:cubicBezTo>
                    <a:pt x="3480820" y="977901"/>
                    <a:pt x="3508158" y="953627"/>
                    <a:pt x="3520308" y="883839"/>
                  </a:cubicBezTo>
                  <a:cubicBezTo>
                    <a:pt x="3520308" y="877770"/>
                    <a:pt x="3520308" y="877770"/>
                    <a:pt x="3520308" y="877770"/>
                  </a:cubicBezTo>
                  <a:cubicBezTo>
                    <a:pt x="3523346" y="859565"/>
                    <a:pt x="3526383" y="847428"/>
                    <a:pt x="3526383" y="835291"/>
                  </a:cubicBezTo>
                  <a:cubicBezTo>
                    <a:pt x="3526383" y="786742"/>
                    <a:pt x="3526383" y="741228"/>
                    <a:pt x="3526383" y="695714"/>
                  </a:cubicBezTo>
                  <a:cubicBezTo>
                    <a:pt x="3526383" y="553104"/>
                    <a:pt x="3526383" y="407459"/>
                    <a:pt x="3523346" y="264849"/>
                  </a:cubicBezTo>
                  <a:cubicBezTo>
                    <a:pt x="3523346" y="146512"/>
                    <a:pt x="3496008" y="122238"/>
                    <a:pt x="3371470" y="122238"/>
                  </a:cubicBezTo>
                  <a:cubicBezTo>
                    <a:pt x="2335679" y="122238"/>
                    <a:pt x="1299887" y="122238"/>
                    <a:pt x="264096" y="122238"/>
                  </a:cubicBezTo>
                  <a:close/>
                  <a:moveTo>
                    <a:pt x="263350" y="0"/>
                  </a:moveTo>
                  <a:cubicBezTo>
                    <a:pt x="1299109" y="0"/>
                    <a:pt x="2334868" y="0"/>
                    <a:pt x="3370627" y="0"/>
                  </a:cubicBezTo>
                  <a:cubicBezTo>
                    <a:pt x="3561984" y="0"/>
                    <a:pt x="3640957" y="75976"/>
                    <a:pt x="3643995" y="261359"/>
                  </a:cubicBezTo>
                  <a:cubicBezTo>
                    <a:pt x="3647032" y="407233"/>
                    <a:pt x="3647032" y="553108"/>
                    <a:pt x="3647032" y="695944"/>
                  </a:cubicBezTo>
                  <a:cubicBezTo>
                    <a:pt x="3647032" y="741530"/>
                    <a:pt x="3647032" y="787115"/>
                    <a:pt x="3647032" y="835740"/>
                  </a:cubicBezTo>
                  <a:cubicBezTo>
                    <a:pt x="3647032" y="857014"/>
                    <a:pt x="3643995" y="878287"/>
                    <a:pt x="3640957" y="896521"/>
                  </a:cubicBezTo>
                  <a:cubicBezTo>
                    <a:pt x="3637920" y="905639"/>
                    <a:pt x="3637920" y="905639"/>
                    <a:pt x="3637920" y="905639"/>
                  </a:cubicBezTo>
                  <a:cubicBezTo>
                    <a:pt x="3616658" y="1033279"/>
                    <a:pt x="3537685" y="1100138"/>
                    <a:pt x="3410114" y="1100138"/>
                  </a:cubicBezTo>
                  <a:cubicBezTo>
                    <a:pt x="3142821" y="1100138"/>
                    <a:pt x="2875528" y="1100138"/>
                    <a:pt x="2608236" y="1100138"/>
                  </a:cubicBezTo>
                  <a:cubicBezTo>
                    <a:pt x="2495851" y="1100138"/>
                    <a:pt x="2380429" y="1100138"/>
                    <a:pt x="2268045" y="1100138"/>
                  </a:cubicBezTo>
                  <a:cubicBezTo>
                    <a:pt x="1824582" y="1100138"/>
                    <a:pt x="1824582" y="1100138"/>
                    <a:pt x="1824582" y="1100138"/>
                  </a:cubicBezTo>
                  <a:cubicBezTo>
                    <a:pt x="1299109" y="1100138"/>
                    <a:pt x="773636" y="1100138"/>
                    <a:pt x="245126" y="1100138"/>
                  </a:cubicBezTo>
                  <a:cubicBezTo>
                    <a:pt x="65918" y="1100138"/>
                    <a:pt x="17319" y="984654"/>
                    <a:pt x="8207" y="890443"/>
                  </a:cubicBezTo>
                  <a:cubicBezTo>
                    <a:pt x="2132" y="808389"/>
                    <a:pt x="2132" y="729373"/>
                    <a:pt x="2132" y="650358"/>
                  </a:cubicBezTo>
                  <a:cubicBezTo>
                    <a:pt x="2132" y="623006"/>
                    <a:pt x="2132" y="595655"/>
                    <a:pt x="2132" y="568303"/>
                  </a:cubicBezTo>
                  <a:cubicBezTo>
                    <a:pt x="2132" y="522718"/>
                    <a:pt x="2132" y="522718"/>
                    <a:pt x="2132" y="522718"/>
                  </a:cubicBezTo>
                  <a:cubicBezTo>
                    <a:pt x="2132" y="431546"/>
                    <a:pt x="2132" y="340374"/>
                    <a:pt x="2132" y="252242"/>
                  </a:cubicBezTo>
                  <a:cubicBezTo>
                    <a:pt x="8207" y="85094"/>
                    <a:pt x="93255" y="0"/>
                    <a:pt x="263350" y="0"/>
                  </a:cubicBezTo>
                  <a:close/>
                </a:path>
              </a:pathLst>
            </a:custGeom>
            <a:solidFill>
              <a:schemeClr val="accent1"/>
            </a:solidFill>
            <a:ln>
              <a:noFill/>
            </a:ln>
          </p:spPr>
          <p:txBody>
            <a:bodyPr vert="horz" wrap="square" lIns="89642" tIns="44821" rIns="89642" bIns="44821" numCol="1" anchor="t" anchorCtr="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64" name="Freeform 128">
              <a:extLst>
                <a:ext uri="{FF2B5EF4-FFF2-40B4-BE49-F238E27FC236}">
                  <a16:creationId xmlns:a16="http://schemas.microsoft.com/office/drawing/2014/main" id="{47B5FA94-EB41-4508-AA5A-5B2EF1F8B922}"/>
                </a:ext>
              </a:extLst>
            </p:cNvPr>
            <p:cNvSpPr>
              <a:spLocks/>
            </p:cNvSpPr>
            <p:nvPr/>
          </p:nvSpPr>
          <p:spPr bwMode="auto">
            <a:xfrm>
              <a:off x="7706794" y="2439528"/>
              <a:ext cx="421698" cy="387112"/>
            </a:xfrm>
            <a:custGeom>
              <a:avLst/>
              <a:gdLst>
                <a:gd name="connsiteX0" fmla="*/ 1983257 w 3314700"/>
                <a:gd name="connsiteY0" fmla="*/ 2730500 h 3317875"/>
                <a:gd name="connsiteX1" fmla="*/ 2788770 w 3314700"/>
                <a:gd name="connsiteY1" fmla="*/ 2730500 h 3317875"/>
                <a:gd name="connsiteX2" fmla="*/ 2849563 w 3314700"/>
                <a:gd name="connsiteY2" fmla="*/ 2791619 h 3317875"/>
                <a:gd name="connsiteX3" fmla="*/ 2788770 w 3314700"/>
                <a:gd name="connsiteY3" fmla="*/ 2852738 h 3317875"/>
                <a:gd name="connsiteX4" fmla="*/ 1983257 w 3314700"/>
                <a:gd name="connsiteY4" fmla="*/ 2852738 h 3317875"/>
                <a:gd name="connsiteX5" fmla="*/ 1922463 w 3314700"/>
                <a:gd name="connsiteY5" fmla="*/ 2791619 h 3317875"/>
                <a:gd name="connsiteX6" fmla="*/ 1983257 w 3314700"/>
                <a:gd name="connsiteY6" fmla="*/ 2730500 h 3317875"/>
                <a:gd name="connsiteX7" fmla="*/ 659607 w 3314700"/>
                <a:gd name="connsiteY7" fmla="*/ 2709863 h 3317875"/>
                <a:gd name="connsiteX8" fmla="*/ 595313 w 3314700"/>
                <a:gd name="connsiteY8" fmla="*/ 2773437 h 3317875"/>
                <a:gd name="connsiteX9" fmla="*/ 613683 w 3314700"/>
                <a:gd name="connsiteY9" fmla="*/ 2821874 h 3317875"/>
                <a:gd name="connsiteX10" fmla="*/ 656546 w 3314700"/>
                <a:gd name="connsiteY10" fmla="*/ 2840038 h 3317875"/>
                <a:gd name="connsiteX11" fmla="*/ 659607 w 3314700"/>
                <a:gd name="connsiteY11" fmla="*/ 2840038 h 3317875"/>
                <a:gd name="connsiteX12" fmla="*/ 723901 w 3314700"/>
                <a:gd name="connsiteY12" fmla="*/ 2776464 h 3317875"/>
                <a:gd name="connsiteX13" fmla="*/ 702470 w 3314700"/>
                <a:gd name="connsiteY13" fmla="*/ 2728027 h 3317875"/>
                <a:gd name="connsiteX14" fmla="*/ 659607 w 3314700"/>
                <a:gd name="connsiteY14" fmla="*/ 2709863 h 3317875"/>
                <a:gd name="connsiteX15" fmla="*/ 659607 w 3314700"/>
                <a:gd name="connsiteY15" fmla="*/ 2587625 h 3317875"/>
                <a:gd name="connsiteX16" fmla="*/ 789978 w 3314700"/>
                <a:gd name="connsiteY16" fmla="*/ 2642452 h 3317875"/>
                <a:gd name="connsiteX17" fmla="*/ 844551 w 3314700"/>
                <a:gd name="connsiteY17" fmla="*/ 2776473 h 3317875"/>
                <a:gd name="connsiteX18" fmla="*/ 659607 w 3314700"/>
                <a:gd name="connsiteY18" fmla="*/ 2962275 h 3317875"/>
                <a:gd name="connsiteX19" fmla="*/ 656575 w 3314700"/>
                <a:gd name="connsiteY19" fmla="*/ 2962275 h 3317875"/>
                <a:gd name="connsiteX20" fmla="*/ 529237 w 3314700"/>
                <a:gd name="connsiteY20" fmla="*/ 2907448 h 3317875"/>
                <a:gd name="connsiteX21" fmla="*/ 474663 w 3314700"/>
                <a:gd name="connsiteY21" fmla="*/ 2770381 h 3317875"/>
                <a:gd name="connsiteX22" fmla="*/ 659607 w 3314700"/>
                <a:gd name="connsiteY22" fmla="*/ 2587625 h 3317875"/>
                <a:gd name="connsiteX23" fmla="*/ 122238 w 3314700"/>
                <a:gd name="connsiteY23" fmla="*/ 2457451 h 3317875"/>
                <a:gd name="connsiteX24" fmla="*/ 122238 w 3314700"/>
                <a:gd name="connsiteY24" fmla="*/ 2473819 h 3317875"/>
                <a:gd name="connsiteX25" fmla="*/ 122238 w 3314700"/>
                <a:gd name="connsiteY25" fmla="*/ 3019320 h 3317875"/>
                <a:gd name="connsiteX26" fmla="*/ 122238 w 3314700"/>
                <a:gd name="connsiteY26" fmla="*/ 3025400 h 3317875"/>
                <a:gd name="connsiteX27" fmla="*/ 128312 w 3314700"/>
                <a:gd name="connsiteY27" fmla="*/ 3055800 h 3317875"/>
                <a:gd name="connsiteX28" fmla="*/ 261932 w 3314700"/>
                <a:gd name="connsiteY28" fmla="*/ 3186518 h 3317875"/>
                <a:gd name="connsiteX29" fmla="*/ 292300 w 3314700"/>
                <a:gd name="connsiteY29" fmla="*/ 3195638 h 3317875"/>
                <a:gd name="connsiteX30" fmla="*/ 298374 w 3314700"/>
                <a:gd name="connsiteY30" fmla="*/ 3195638 h 3317875"/>
                <a:gd name="connsiteX31" fmla="*/ 3016328 w 3314700"/>
                <a:gd name="connsiteY31" fmla="*/ 3195638 h 3317875"/>
                <a:gd name="connsiteX32" fmla="*/ 3028475 w 3314700"/>
                <a:gd name="connsiteY32" fmla="*/ 3192598 h 3317875"/>
                <a:gd name="connsiteX33" fmla="*/ 3064917 w 3314700"/>
                <a:gd name="connsiteY33" fmla="*/ 3183478 h 3317875"/>
                <a:gd name="connsiteX34" fmla="*/ 3180316 w 3314700"/>
                <a:gd name="connsiteY34" fmla="*/ 3064920 h 3317875"/>
                <a:gd name="connsiteX35" fmla="*/ 3189426 w 3314700"/>
                <a:gd name="connsiteY35" fmla="*/ 3031480 h 3317875"/>
                <a:gd name="connsiteX36" fmla="*/ 3192463 w 3314700"/>
                <a:gd name="connsiteY36" fmla="*/ 3019320 h 3317875"/>
                <a:gd name="connsiteX37" fmla="*/ 3192463 w 3314700"/>
                <a:gd name="connsiteY37" fmla="*/ 2626549 h 3317875"/>
                <a:gd name="connsiteX38" fmla="*/ 3192463 w 3314700"/>
                <a:gd name="connsiteY38" fmla="*/ 2457451 h 3317875"/>
                <a:gd name="connsiteX39" fmla="*/ 1983257 w 3314700"/>
                <a:gd name="connsiteY39" fmla="*/ 1931988 h 3317875"/>
                <a:gd name="connsiteX40" fmla="*/ 2788770 w 3314700"/>
                <a:gd name="connsiteY40" fmla="*/ 1931988 h 3317875"/>
                <a:gd name="connsiteX41" fmla="*/ 2849563 w 3314700"/>
                <a:gd name="connsiteY41" fmla="*/ 1992313 h 3317875"/>
                <a:gd name="connsiteX42" fmla="*/ 2788770 w 3314700"/>
                <a:gd name="connsiteY42" fmla="*/ 2052638 h 3317875"/>
                <a:gd name="connsiteX43" fmla="*/ 1983257 w 3314700"/>
                <a:gd name="connsiteY43" fmla="*/ 2052638 h 3317875"/>
                <a:gd name="connsiteX44" fmla="*/ 1922463 w 3314700"/>
                <a:gd name="connsiteY44" fmla="*/ 1992313 h 3317875"/>
                <a:gd name="connsiteX45" fmla="*/ 1983257 w 3314700"/>
                <a:gd name="connsiteY45" fmla="*/ 1931988 h 3317875"/>
                <a:gd name="connsiteX46" fmla="*/ 659607 w 3314700"/>
                <a:gd name="connsiteY46" fmla="*/ 1928813 h 3317875"/>
                <a:gd name="connsiteX47" fmla="*/ 595313 w 3314700"/>
                <a:gd name="connsiteY47" fmla="*/ 1992313 h 3317875"/>
                <a:gd name="connsiteX48" fmla="*/ 659607 w 3314700"/>
                <a:gd name="connsiteY48" fmla="*/ 2055813 h 3317875"/>
                <a:gd name="connsiteX49" fmla="*/ 702470 w 3314700"/>
                <a:gd name="connsiteY49" fmla="*/ 2037670 h 3317875"/>
                <a:gd name="connsiteX50" fmla="*/ 723901 w 3314700"/>
                <a:gd name="connsiteY50" fmla="*/ 1992313 h 3317875"/>
                <a:gd name="connsiteX51" fmla="*/ 659607 w 3314700"/>
                <a:gd name="connsiteY51" fmla="*/ 1928813 h 3317875"/>
                <a:gd name="connsiteX52" fmla="*/ 656575 w 3314700"/>
                <a:gd name="connsiteY52" fmla="*/ 1806575 h 3317875"/>
                <a:gd name="connsiteX53" fmla="*/ 844551 w 3314700"/>
                <a:gd name="connsiteY53" fmla="*/ 1992313 h 3317875"/>
                <a:gd name="connsiteX54" fmla="*/ 786946 w 3314700"/>
                <a:gd name="connsiteY54" fmla="*/ 2126287 h 3317875"/>
                <a:gd name="connsiteX55" fmla="*/ 659607 w 3314700"/>
                <a:gd name="connsiteY55" fmla="*/ 2178050 h 3317875"/>
                <a:gd name="connsiteX56" fmla="*/ 474663 w 3314700"/>
                <a:gd name="connsiteY56" fmla="*/ 1995358 h 3317875"/>
                <a:gd name="connsiteX57" fmla="*/ 656575 w 3314700"/>
                <a:gd name="connsiteY57" fmla="*/ 1806575 h 3317875"/>
                <a:gd name="connsiteX58" fmla="*/ 122238 w 3314700"/>
                <a:gd name="connsiteY58" fmla="*/ 1647825 h 3317875"/>
                <a:gd name="connsiteX59" fmla="*/ 122238 w 3314700"/>
                <a:gd name="connsiteY59" fmla="*/ 1677184 h 3317875"/>
                <a:gd name="connsiteX60" fmla="*/ 122238 w 3314700"/>
                <a:gd name="connsiteY60" fmla="*/ 2293259 h 3317875"/>
                <a:gd name="connsiteX61" fmla="*/ 122238 w 3314700"/>
                <a:gd name="connsiteY61" fmla="*/ 2335213 h 3317875"/>
                <a:gd name="connsiteX62" fmla="*/ 3192463 w 3314700"/>
                <a:gd name="connsiteY62" fmla="*/ 2335213 h 3317875"/>
                <a:gd name="connsiteX63" fmla="*/ 3192463 w 3314700"/>
                <a:gd name="connsiteY63" fmla="*/ 2282806 h 3317875"/>
                <a:gd name="connsiteX64" fmla="*/ 3192463 w 3314700"/>
                <a:gd name="connsiteY64" fmla="*/ 1729332 h 3317875"/>
                <a:gd name="connsiteX65" fmla="*/ 3192463 w 3314700"/>
                <a:gd name="connsiteY65" fmla="*/ 1647825 h 3317875"/>
                <a:gd name="connsiteX66" fmla="*/ 1983257 w 3314700"/>
                <a:gd name="connsiteY66" fmla="*/ 1135063 h 3317875"/>
                <a:gd name="connsiteX67" fmla="*/ 2788770 w 3314700"/>
                <a:gd name="connsiteY67" fmla="*/ 1135063 h 3317875"/>
                <a:gd name="connsiteX68" fmla="*/ 2849563 w 3314700"/>
                <a:gd name="connsiteY68" fmla="*/ 1195388 h 3317875"/>
                <a:gd name="connsiteX69" fmla="*/ 2788770 w 3314700"/>
                <a:gd name="connsiteY69" fmla="*/ 1255713 h 3317875"/>
                <a:gd name="connsiteX70" fmla="*/ 1983257 w 3314700"/>
                <a:gd name="connsiteY70" fmla="*/ 1255713 h 3317875"/>
                <a:gd name="connsiteX71" fmla="*/ 1922463 w 3314700"/>
                <a:gd name="connsiteY71" fmla="*/ 1195388 h 3317875"/>
                <a:gd name="connsiteX72" fmla="*/ 1983257 w 3314700"/>
                <a:gd name="connsiteY72" fmla="*/ 1135063 h 3317875"/>
                <a:gd name="connsiteX73" fmla="*/ 656546 w 3314700"/>
                <a:gd name="connsiteY73" fmla="*/ 1135063 h 3317875"/>
                <a:gd name="connsiteX74" fmla="*/ 595313 w 3314700"/>
                <a:gd name="connsiteY74" fmla="*/ 1195539 h 3317875"/>
                <a:gd name="connsiteX75" fmla="*/ 659607 w 3314700"/>
                <a:gd name="connsiteY75" fmla="*/ 1262063 h 3317875"/>
                <a:gd name="connsiteX76" fmla="*/ 702470 w 3314700"/>
                <a:gd name="connsiteY76" fmla="*/ 1243920 h 3317875"/>
                <a:gd name="connsiteX77" fmla="*/ 723901 w 3314700"/>
                <a:gd name="connsiteY77" fmla="*/ 1198563 h 3317875"/>
                <a:gd name="connsiteX78" fmla="*/ 702470 w 3314700"/>
                <a:gd name="connsiteY78" fmla="*/ 1153206 h 3317875"/>
                <a:gd name="connsiteX79" fmla="*/ 656546 w 3314700"/>
                <a:gd name="connsiteY79" fmla="*/ 1135063 h 3317875"/>
                <a:gd name="connsiteX80" fmla="*/ 656575 w 3314700"/>
                <a:gd name="connsiteY80" fmla="*/ 1012825 h 3317875"/>
                <a:gd name="connsiteX81" fmla="*/ 789978 w 3314700"/>
                <a:gd name="connsiteY81" fmla="*/ 1064588 h 3317875"/>
                <a:gd name="connsiteX82" fmla="*/ 844551 w 3314700"/>
                <a:gd name="connsiteY82" fmla="*/ 1198563 h 3317875"/>
                <a:gd name="connsiteX83" fmla="*/ 786946 w 3314700"/>
                <a:gd name="connsiteY83" fmla="*/ 1329492 h 3317875"/>
                <a:gd name="connsiteX84" fmla="*/ 659607 w 3314700"/>
                <a:gd name="connsiteY84" fmla="*/ 1384300 h 3317875"/>
                <a:gd name="connsiteX85" fmla="*/ 656575 w 3314700"/>
                <a:gd name="connsiteY85" fmla="*/ 1384300 h 3317875"/>
                <a:gd name="connsiteX86" fmla="*/ 474663 w 3314700"/>
                <a:gd name="connsiteY86" fmla="*/ 1195518 h 3317875"/>
                <a:gd name="connsiteX87" fmla="*/ 656575 w 3314700"/>
                <a:gd name="connsiteY87" fmla="*/ 1012825 h 3317875"/>
                <a:gd name="connsiteX88" fmla="*/ 122238 w 3314700"/>
                <a:gd name="connsiteY88" fmla="*/ 863600 h 3317875"/>
                <a:gd name="connsiteX89" fmla="*/ 122238 w 3314700"/>
                <a:gd name="connsiteY89" fmla="*/ 987944 h 3317875"/>
                <a:gd name="connsiteX90" fmla="*/ 122238 w 3314700"/>
                <a:gd name="connsiteY90" fmla="*/ 1522467 h 3317875"/>
                <a:gd name="connsiteX91" fmla="*/ 122238 w 3314700"/>
                <a:gd name="connsiteY91" fmla="*/ 1527175 h 3317875"/>
                <a:gd name="connsiteX92" fmla="*/ 3192463 w 3314700"/>
                <a:gd name="connsiteY92" fmla="*/ 1527175 h 3317875"/>
                <a:gd name="connsiteX93" fmla="*/ 3192463 w 3314700"/>
                <a:gd name="connsiteY93" fmla="*/ 1513063 h 3317875"/>
                <a:gd name="connsiteX94" fmla="*/ 3192463 w 3314700"/>
                <a:gd name="connsiteY94" fmla="*/ 905657 h 3317875"/>
                <a:gd name="connsiteX95" fmla="*/ 3192463 w 3314700"/>
                <a:gd name="connsiteY95" fmla="*/ 863600 h 3317875"/>
                <a:gd name="connsiteX96" fmla="*/ 653682 w 3314700"/>
                <a:gd name="connsiteY96" fmla="*/ 122238 h 3317875"/>
                <a:gd name="connsiteX97" fmla="*/ 641534 w 3314700"/>
                <a:gd name="connsiteY97" fmla="*/ 134398 h 3317875"/>
                <a:gd name="connsiteX98" fmla="*/ 165724 w 3314700"/>
                <a:gd name="connsiteY98" fmla="*/ 730473 h 3317875"/>
                <a:gd name="connsiteX99" fmla="*/ 155764 w 3314700"/>
                <a:gd name="connsiteY99" fmla="*/ 742950 h 3317875"/>
                <a:gd name="connsiteX100" fmla="*/ 3156469 w 3314700"/>
                <a:gd name="connsiteY100" fmla="*/ 742950 h 3317875"/>
                <a:gd name="connsiteX101" fmla="*/ 3139319 w 3314700"/>
                <a:gd name="connsiteY101" fmla="*/ 721490 h 3317875"/>
                <a:gd name="connsiteX102" fmla="*/ 3131727 w 3314700"/>
                <a:gd name="connsiteY102" fmla="*/ 711990 h 3317875"/>
                <a:gd name="connsiteX103" fmla="*/ 2970775 w 3314700"/>
                <a:gd name="connsiteY103" fmla="*/ 511353 h 3317875"/>
                <a:gd name="connsiteX104" fmla="*/ 2794640 w 3314700"/>
                <a:gd name="connsiteY104" fmla="*/ 286396 h 3317875"/>
                <a:gd name="connsiteX105" fmla="*/ 2673167 w 3314700"/>
                <a:gd name="connsiteY105" fmla="*/ 140478 h 3317875"/>
                <a:gd name="connsiteX106" fmla="*/ 2661020 w 3314700"/>
                <a:gd name="connsiteY106" fmla="*/ 122238 h 3317875"/>
                <a:gd name="connsiteX107" fmla="*/ 653682 w 3314700"/>
                <a:gd name="connsiteY107" fmla="*/ 122238 h 3317875"/>
                <a:gd name="connsiteX108" fmla="*/ 619797 w 3314700"/>
                <a:gd name="connsiteY108" fmla="*/ 0 h 3317875"/>
                <a:gd name="connsiteX109" fmla="*/ 2694903 w 3314700"/>
                <a:gd name="connsiteY109" fmla="*/ 0 h 3317875"/>
                <a:gd name="connsiteX110" fmla="*/ 2707056 w 3314700"/>
                <a:gd name="connsiteY110" fmla="*/ 6082 h 3317875"/>
                <a:gd name="connsiteX111" fmla="*/ 2770858 w 3314700"/>
                <a:gd name="connsiteY111" fmla="*/ 63864 h 3317875"/>
                <a:gd name="connsiteX112" fmla="*/ 2889349 w 3314700"/>
                <a:gd name="connsiteY112" fmla="*/ 209838 h 3317875"/>
                <a:gd name="connsiteX113" fmla="*/ 3068604 w 3314700"/>
                <a:gd name="connsiteY113" fmla="*/ 434882 h 3317875"/>
                <a:gd name="connsiteX114" fmla="*/ 3226592 w 3314700"/>
                <a:gd name="connsiteY114" fmla="*/ 638638 h 3317875"/>
                <a:gd name="connsiteX115" fmla="*/ 3314700 w 3314700"/>
                <a:gd name="connsiteY115" fmla="*/ 745077 h 3317875"/>
                <a:gd name="connsiteX116" fmla="*/ 3314700 w 3314700"/>
                <a:gd name="connsiteY116" fmla="*/ 3032009 h 3317875"/>
                <a:gd name="connsiteX117" fmla="*/ 3308624 w 3314700"/>
                <a:gd name="connsiteY117" fmla="*/ 3056338 h 3317875"/>
                <a:gd name="connsiteX118" fmla="*/ 3299509 w 3314700"/>
                <a:gd name="connsiteY118" fmla="*/ 3092831 h 3317875"/>
                <a:gd name="connsiteX119" fmla="*/ 3092910 w 3314700"/>
                <a:gd name="connsiteY119" fmla="*/ 3302669 h 3317875"/>
                <a:gd name="connsiteX120" fmla="*/ 3053413 w 3314700"/>
                <a:gd name="connsiteY120" fmla="*/ 3311793 h 3317875"/>
                <a:gd name="connsiteX121" fmla="*/ 3035184 w 3314700"/>
                <a:gd name="connsiteY121" fmla="*/ 3317875 h 3317875"/>
                <a:gd name="connsiteX122" fmla="*/ 3029107 w 3314700"/>
                <a:gd name="connsiteY122" fmla="*/ 3317875 h 3317875"/>
                <a:gd name="connsiteX123" fmla="*/ 282555 w 3314700"/>
                <a:gd name="connsiteY123" fmla="*/ 3317875 h 3317875"/>
                <a:gd name="connsiteX124" fmla="*/ 264326 w 3314700"/>
                <a:gd name="connsiteY124" fmla="*/ 3314834 h 3317875"/>
                <a:gd name="connsiteX125" fmla="*/ 236982 w 3314700"/>
                <a:gd name="connsiteY125" fmla="*/ 3308752 h 3317875"/>
                <a:gd name="connsiteX126" fmla="*/ 9115 w 3314700"/>
                <a:gd name="connsiteY126" fmla="*/ 3080667 h 3317875"/>
                <a:gd name="connsiteX127" fmla="*/ 3038 w 3314700"/>
                <a:gd name="connsiteY127" fmla="*/ 3053297 h 3317875"/>
                <a:gd name="connsiteX128" fmla="*/ 0 w 3314700"/>
                <a:gd name="connsiteY128" fmla="*/ 3032009 h 3317875"/>
                <a:gd name="connsiteX129" fmla="*/ 0 w 3314700"/>
                <a:gd name="connsiteY129" fmla="*/ 748119 h 3317875"/>
                <a:gd name="connsiteX130" fmla="*/ 9115 w 3314700"/>
                <a:gd name="connsiteY130" fmla="*/ 732913 h 3317875"/>
                <a:gd name="connsiteX131" fmla="*/ 12153 w 3314700"/>
                <a:gd name="connsiteY131" fmla="*/ 726831 h 3317875"/>
                <a:gd name="connsiteX132" fmla="*/ 24306 w 3314700"/>
                <a:gd name="connsiteY132" fmla="*/ 711625 h 3317875"/>
                <a:gd name="connsiteX133" fmla="*/ 546880 w 3314700"/>
                <a:gd name="connsiteY133" fmla="*/ 57782 h 3317875"/>
                <a:gd name="connsiteX134" fmla="*/ 604606 w 3314700"/>
                <a:gd name="connsiteY134" fmla="*/ 6082 h 3317875"/>
                <a:gd name="connsiteX135" fmla="*/ 619797 w 3314700"/>
                <a:gd name="connsiteY135" fmla="*/ 0 h 331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314700" h="3317875">
                  <a:moveTo>
                    <a:pt x="1983257" y="2730500"/>
                  </a:moveTo>
                  <a:cubicBezTo>
                    <a:pt x="2788770" y="2730500"/>
                    <a:pt x="2788770" y="2730500"/>
                    <a:pt x="2788770" y="2730500"/>
                  </a:cubicBezTo>
                  <a:cubicBezTo>
                    <a:pt x="2822206" y="2730500"/>
                    <a:pt x="2849563" y="2758004"/>
                    <a:pt x="2849563" y="2791619"/>
                  </a:cubicBezTo>
                  <a:cubicBezTo>
                    <a:pt x="2849563" y="2825235"/>
                    <a:pt x="2822206" y="2852738"/>
                    <a:pt x="2788770" y="2852738"/>
                  </a:cubicBezTo>
                  <a:cubicBezTo>
                    <a:pt x="1983257" y="2852738"/>
                    <a:pt x="1983257" y="2852738"/>
                    <a:pt x="1983257" y="2852738"/>
                  </a:cubicBezTo>
                  <a:cubicBezTo>
                    <a:pt x="1949820" y="2852738"/>
                    <a:pt x="1922463" y="2825235"/>
                    <a:pt x="1922463" y="2791619"/>
                  </a:cubicBezTo>
                  <a:cubicBezTo>
                    <a:pt x="1922463" y="2758004"/>
                    <a:pt x="1949820" y="2730500"/>
                    <a:pt x="1983257" y="2730500"/>
                  </a:cubicBezTo>
                  <a:close/>
                  <a:moveTo>
                    <a:pt x="659607" y="2709863"/>
                  </a:moveTo>
                  <a:cubicBezTo>
                    <a:pt x="622868" y="2709863"/>
                    <a:pt x="595313" y="2740137"/>
                    <a:pt x="595313" y="2773437"/>
                  </a:cubicBezTo>
                  <a:cubicBezTo>
                    <a:pt x="595313" y="2791601"/>
                    <a:pt x="601436" y="2806738"/>
                    <a:pt x="613683" y="2821874"/>
                  </a:cubicBezTo>
                  <a:cubicBezTo>
                    <a:pt x="625929" y="2830956"/>
                    <a:pt x="641238" y="2840038"/>
                    <a:pt x="656546" y="2840038"/>
                  </a:cubicBezTo>
                  <a:cubicBezTo>
                    <a:pt x="656546" y="2840038"/>
                    <a:pt x="659607" y="2840038"/>
                    <a:pt x="659607" y="2840038"/>
                  </a:cubicBezTo>
                  <a:cubicBezTo>
                    <a:pt x="693285" y="2837011"/>
                    <a:pt x="720840" y="2809765"/>
                    <a:pt x="723901" y="2776464"/>
                  </a:cubicBezTo>
                  <a:cubicBezTo>
                    <a:pt x="723901" y="2758300"/>
                    <a:pt x="714716" y="2740137"/>
                    <a:pt x="702470" y="2728027"/>
                  </a:cubicBezTo>
                  <a:cubicBezTo>
                    <a:pt x="690223" y="2715918"/>
                    <a:pt x="674915" y="2709863"/>
                    <a:pt x="659607" y="2709863"/>
                  </a:cubicBezTo>
                  <a:close/>
                  <a:moveTo>
                    <a:pt x="659607" y="2587625"/>
                  </a:moveTo>
                  <a:cubicBezTo>
                    <a:pt x="708117" y="2587625"/>
                    <a:pt x="753595" y="2608947"/>
                    <a:pt x="789978" y="2642452"/>
                  </a:cubicBezTo>
                  <a:cubicBezTo>
                    <a:pt x="823328" y="2679003"/>
                    <a:pt x="844551" y="2724692"/>
                    <a:pt x="844551" y="2776473"/>
                  </a:cubicBezTo>
                  <a:cubicBezTo>
                    <a:pt x="841519" y="2880035"/>
                    <a:pt x="762691" y="2959229"/>
                    <a:pt x="659607" y="2962275"/>
                  </a:cubicBezTo>
                  <a:cubicBezTo>
                    <a:pt x="659607" y="2962275"/>
                    <a:pt x="659607" y="2962275"/>
                    <a:pt x="656575" y="2962275"/>
                  </a:cubicBezTo>
                  <a:cubicBezTo>
                    <a:pt x="608065" y="2962275"/>
                    <a:pt x="562587" y="2940954"/>
                    <a:pt x="529237" y="2907448"/>
                  </a:cubicBezTo>
                  <a:cubicBezTo>
                    <a:pt x="492854" y="2870897"/>
                    <a:pt x="474663" y="2822162"/>
                    <a:pt x="474663" y="2770381"/>
                  </a:cubicBezTo>
                  <a:cubicBezTo>
                    <a:pt x="474663" y="2669865"/>
                    <a:pt x="556524" y="2587625"/>
                    <a:pt x="659607" y="2587625"/>
                  </a:cubicBezTo>
                  <a:close/>
                  <a:moveTo>
                    <a:pt x="122238" y="2457451"/>
                  </a:moveTo>
                  <a:lnTo>
                    <a:pt x="122238" y="2473819"/>
                  </a:lnTo>
                  <a:cubicBezTo>
                    <a:pt x="122238" y="3019320"/>
                    <a:pt x="122238" y="3019320"/>
                    <a:pt x="122238" y="3019320"/>
                  </a:cubicBezTo>
                  <a:cubicBezTo>
                    <a:pt x="122238" y="3025400"/>
                    <a:pt x="122238" y="3025400"/>
                    <a:pt x="122238" y="3025400"/>
                  </a:cubicBezTo>
                  <a:cubicBezTo>
                    <a:pt x="125275" y="3034520"/>
                    <a:pt x="128312" y="3046680"/>
                    <a:pt x="128312" y="3055800"/>
                  </a:cubicBezTo>
                  <a:cubicBezTo>
                    <a:pt x="143496" y="3131799"/>
                    <a:pt x="182975" y="3174358"/>
                    <a:pt x="261932" y="3186518"/>
                  </a:cubicBezTo>
                  <a:cubicBezTo>
                    <a:pt x="271042" y="3189558"/>
                    <a:pt x="280153" y="3192598"/>
                    <a:pt x="292300" y="3195638"/>
                  </a:cubicBezTo>
                  <a:lnTo>
                    <a:pt x="298374" y="3195638"/>
                  </a:lnTo>
                  <a:cubicBezTo>
                    <a:pt x="3016328" y="3195638"/>
                    <a:pt x="3016328" y="3195638"/>
                    <a:pt x="3016328" y="3195638"/>
                  </a:cubicBezTo>
                  <a:cubicBezTo>
                    <a:pt x="3019364" y="3195638"/>
                    <a:pt x="3022401" y="3192598"/>
                    <a:pt x="3028475" y="3192598"/>
                  </a:cubicBezTo>
                  <a:cubicBezTo>
                    <a:pt x="3040622" y="3189558"/>
                    <a:pt x="3052769" y="3186518"/>
                    <a:pt x="3064917" y="3183478"/>
                  </a:cubicBezTo>
                  <a:cubicBezTo>
                    <a:pt x="3128690" y="3168278"/>
                    <a:pt x="3165132" y="3131799"/>
                    <a:pt x="3180316" y="3064920"/>
                  </a:cubicBezTo>
                  <a:cubicBezTo>
                    <a:pt x="3183353" y="3052760"/>
                    <a:pt x="3186389" y="3043640"/>
                    <a:pt x="3189426" y="3031480"/>
                  </a:cubicBezTo>
                  <a:cubicBezTo>
                    <a:pt x="3192463" y="3019320"/>
                    <a:pt x="3192463" y="3019320"/>
                    <a:pt x="3192463" y="3019320"/>
                  </a:cubicBezTo>
                  <a:cubicBezTo>
                    <a:pt x="3192463" y="2879862"/>
                    <a:pt x="3192463" y="2749120"/>
                    <a:pt x="3192463" y="2626549"/>
                  </a:cubicBezTo>
                  <a:lnTo>
                    <a:pt x="3192463" y="2457451"/>
                  </a:lnTo>
                  <a:close/>
                  <a:moveTo>
                    <a:pt x="1983257" y="1931988"/>
                  </a:moveTo>
                  <a:cubicBezTo>
                    <a:pt x="2788770" y="1931988"/>
                    <a:pt x="2788770" y="1931988"/>
                    <a:pt x="2788770" y="1931988"/>
                  </a:cubicBezTo>
                  <a:cubicBezTo>
                    <a:pt x="2825246" y="1931988"/>
                    <a:pt x="2849563" y="1959134"/>
                    <a:pt x="2849563" y="1992313"/>
                  </a:cubicBezTo>
                  <a:cubicBezTo>
                    <a:pt x="2849563" y="2025492"/>
                    <a:pt x="2825246" y="2052638"/>
                    <a:pt x="2788770" y="2052638"/>
                  </a:cubicBezTo>
                  <a:cubicBezTo>
                    <a:pt x="1983257" y="2052638"/>
                    <a:pt x="1983257" y="2052638"/>
                    <a:pt x="1983257" y="2052638"/>
                  </a:cubicBezTo>
                  <a:cubicBezTo>
                    <a:pt x="1949820" y="2052638"/>
                    <a:pt x="1922463" y="2025492"/>
                    <a:pt x="1922463" y="1992313"/>
                  </a:cubicBezTo>
                  <a:cubicBezTo>
                    <a:pt x="1922463" y="1959134"/>
                    <a:pt x="1949820" y="1931988"/>
                    <a:pt x="1983257" y="1931988"/>
                  </a:cubicBezTo>
                  <a:close/>
                  <a:moveTo>
                    <a:pt x="659607" y="1928813"/>
                  </a:moveTo>
                  <a:cubicBezTo>
                    <a:pt x="622868" y="1928813"/>
                    <a:pt x="595313" y="1956027"/>
                    <a:pt x="595313" y="1992313"/>
                  </a:cubicBezTo>
                  <a:cubicBezTo>
                    <a:pt x="595313" y="2028599"/>
                    <a:pt x="622868" y="2055813"/>
                    <a:pt x="659607" y="2055813"/>
                  </a:cubicBezTo>
                  <a:cubicBezTo>
                    <a:pt x="674915" y="2055813"/>
                    <a:pt x="690223" y="2049766"/>
                    <a:pt x="702470" y="2037670"/>
                  </a:cubicBezTo>
                  <a:cubicBezTo>
                    <a:pt x="714716" y="2025575"/>
                    <a:pt x="723901" y="2010456"/>
                    <a:pt x="723901" y="1992313"/>
                  </a:cubicBezTo>
                  <a:cubicBezTo>
                    <a:pt x="720840" y="1956027"/>
                    <a:pt x="696347" y="1928813"/>
                    <a:pt x="659607" y="1928813"/>
                  </a:cubicBezTo>
                  <a:close/>
                  <a:moveTo>
                    <a:pt x="656575" y="1806575"/>
                  </a:moveTo>
                  <a:cubicBezTo>
                    <a:pt x="762691" y="1806575"/>
                    <a:pt x="841519" y="1888787"/>
                    <a:pt x="844551" y="1992313"/>
                  </a:cubicBezTo>
                  <a:cubicBezTo>
                    <a:pt x="844551" y="2041031"/>
                    <a:pt x="823328" y="2089749"/>
                    <a:pt x="786946" y="2126287"/>
                  </a:cubicBezTo>
                  <a:cubicBezTo>
                    <a:pt x="753595" y="2159781"/>
                    <a:pt x="708117" y="2178050"/>
                    <a:pt x="659607" y="2178050"/>
                  </a:cubicBezTo>
                  <a:cubicBezTo>
                    <a:pt x="556524" y="2178050"/>
                    <a:pt x="474663" y="2095838"/>
                    <a:pt x="474663" y="1995358"/>
                  </a:cubicBezTo>
                  <a:cubicBezTo>
                    <a:pt x="474663" y="1888787"/>
                    <a:pt x="553492" y="1806575"/>
                    <a:pt x="656575" y="1806575"/>
                  </a:cubicBezTo>
                  <a:close/>
                  <a:moveTo>
                    <a:pt x="122238" y="1647825"/>
                  </a:moveTo>
                  <a:lnTo>
                    <a:pt x="122238" y="1677184"/>
                  </a:lnTo>
                  <a:cubicBezTo>
                    <a:pt x="122238" y="1925728"/>
                    <a:pt x="122238" y="2128245"/>
                    <a:pt x="122238" y="2293259"/>
                  </a:cubicBezTo>
                  <a:lnTo>
                    <a:pt x="122238" y="2335213"/>
                  </a:lnTo>
                  <a:lnTo>
                    <a:pt x="3192463" y="2335213"/>
                  </a:lnTo>
                  <a:lnTo>
                    <a:pt x="3192463" y="2282806"/>
                  </a:lnTo>
                  <a:cubicBezTo>
                    <a:pt x="3192463" y="2069261"/>
                    <a:pt x="3192463" y="1886222"/>
                    <a:pt x="3192463" y="1729332"/>
                  </a:cubicBezTo>
                  <a:lnTo>
                    <a:pt x="3192463" y="1647825"/>
                  </a:lnTo>
                  <a:close/>
                  <a:moveTo>
                    <a:pt x="1983257" y="1135063"/>
                  </a:moveTo>
                  <a:cubicBezTo>
                    <a:pt x="2788770" y="1135063"/>
                    <a:pt x="2788770" y="1135063"/>
                    <a:pt x="2788770" y="1135063"/>
                  </a:cubicBezTo>
                  <a:cubicBezTo>
                    <a:pt x="2822206" y="1135063"/>
                    <a:pt x="2849563" y="1162209"/>
                    <a:pt x="2849563" y="1195388"/>
                  </a:cubicBezTo>
                  <a:cubicBezTo>
                    <a:pt x="2849563" y="1228567"/>
                    <a:pt x="2822206" y="1255713"/>
                    <a:pt x="2788770" y="1255713"/>
                  </a:cubicBezTo>
                  <a:cubicBezTo>
                    <a:pt x="1983257" y="1255713"/>
                    <a:pt x="1983257" y="1255713"/>
                    <a:pt x="1983257" y="1255713"/>
                  </a:cubicBezTo>
                  <a:cubicBezTo>
                    <a:pt x="1949820" y="1255713"/>
                    <a:pt x="1922463" y="1228567"/>
                    <a:pt x="1922463" y="1195388"/>
                  </a:cubicBezTo>
                  <a:cubicBezTo>
                    <a:pt x="1922463" y="1162209"/>
                    <a:pt x="1949820" y="1135063"/>
                    <a:pt x="1983257" y="1135063"/>
                  </a:cubicBezTo>
                  <a:close/>
                  <a:moveTo>
                    <a:pt x="656546" y="1135063"/>
                  </a:moveTo>
                  <a:cubicBezTo>
                    <a:pt x="622868" y="1135063"/>
                    <a:pt x="595313" y="1162277"/>
                    <a:pt x="595313" y="1195539"/>
                  </a:cubicBezTo>
                  <a:cubicBezTo>
                    <a:pt x="595313" y="1231825"/>
                    <a:pt x="622868" y="1262063"/>
                    <a:pt x="659607" y="1262063"/>
                  </a:cubicBezTo>
                  <a:cubicBezTo>
                    <a:pt x="674915" y="1262063"/>
                    <a:pt x="690223" y="1256016"/>
                    <a:pt x="702470" y="1243920"/>
                  </a:cubicBezTo>
                  <a:cubicBezTo>
                    <a:pt x="714716" y="1231825"/>
                    <a:pt x="723901" y="1213682"/>
                    <a:pt x="723901" y="1198563"/>
                  </a:cubicBezTo>
                  <a:cubicBezTo>
                    <a:pt x="723901" y="1180420"/>
                    <a:pt x="714716" y="1165301"/>
                    <a:pt x="702470" y="1153206"/>
                  </a:cubicBezTo>
                  <a:cubicBezTo>
                    <a:pt x="693285" y="1141111"/>
                    <a:pt x="674915" y="1135063"/>
                    <a:pt x="656546" y="1135063"/>
                  </a:cubicBezTo>
                  <a:close/>
                  <a:moveTo>
                    <a:pt x="656575" y="1012825"/>
                  </a:moveTo>
                  <a:cubicBezTo>
                    <a:pt x="708117" y="1012825"/>
                    <a:pt x="753595" y="1031094"/>
                    <a:pt x="789978" y="1064588"/>
                  </a:cubicBezTo>
                  <a:cubicBezTo>
                    <a:pt x="823328" y="1101127"/>
                    <a:pt x="841519" y="1146800"/>
                    <a:pt x="844551" y="1198563"/>
                  </a:cubicBezTo>
                  <a:cubicBezTo>
                    <a:pt x="844551" y="1247281"/>
                    <a:pt x="823328" y="1295999"/>
                    <a:pt x="786946" y="1329492"/>
                  </a:cubicBezTo>
                  <a:cubicBezTo>
                    <a:pt x="753595" y="1366031"/>
                    <a:pt x="708117" y="1384300"/>
                    <a:pt x="659607" y="1384300"/>
                  </a:cubicBezTo>
                  <a:cubicBezTo>
                    <a:pt x="659607" y="1384300"/>
                    <a:pt x="659607" y="1384300"/>
                    <a:pt x="656575" y="1384300"/>
                  </a:cubicBezTo>
                  <a:cubicBezTo>
                    <a:pt x="553492" y="1384300"/>
                    <a:pt x="474663" y="1299044"/>
                    <a:pt x="474663" y="1195518"/>
                  </a:cubicBezTo>
                  <a:cubicBezTo>
                    <a:pt x="474663" y="1095037"/>
                    <a:pt x="556524" y="1012825"/>
                    <a:pt x="656575" y="1012825"/>
                  </a:cubicBezTo>
                  <a:close/>
                  <a:moveTo>
                    <a:pt x="122238" y="863600"/>
                  </a:moveTo>
                  <a:lnTo>
                    <a:pt x="122238" y="987944"/>
                  </a:lnTo>
                  <a:cubicBezTo>
                    <a:pt x="122238" y="1184529"/>
                    <a:pt x="122238" y="1362089"/>
                    <a:pt x="122238" y="1522467"/>
                  </a:cubicBezTo>
                  <a:lnTo>
                    <a:pt x="122238" y="1527175"/>
                  </a:lnTo>
                  <a:lnTo>
                    <a:pt x="3192463" y="1527175"/>
                  </a:lnTo>
                  <a:lnTo>
                    <a:pt x="3192463" y="1513063"/>
                  </a:lnTo>
                  <a:cubicBezTo>
                    <a:pt x="3192463" y="1183484"/>
                    <a:pt x="3192463" y="1003713"/>
                    <a:pt x="3192463" y="905657"/>
                  </a:cubicBezTo>
                  <a:lnTo>
                    <a:pt x="3192463" y="863600"/>
                  </a:lnTo>
                  <a:close/>
                  <a:moveTo>
                    <a:pt x="653682" y="122238"/>
                  </a:moveTo>
                  <a:cubicBezTo>
                    <a:pt x="650645" y="125278"/>
                    <a:pt x="644571" y="128318"/>
                    <a:pt x="641534" y="134398"/>
                  </a:cubicBezTo>
                  <a:cubicBezTo>
                    <a:pt x="349430" y="500333"/>
                    <a:pt x="221634" y="660430"/>
                    <a:pt x="165724" y="730473"/>
                  </a:cubicBezTo>
                  <a:lnTo>
                    <a:pt x="155764" y="742950"/>
                  </a:lnTo>
                  <a:lnTo>
                    <a:pt x="3156469" y="742950"/>
                  </a:lnTo>
                  <a:lnTo>
                    <a:pt x="3139319" y="721490"/>
                  </a:lnTo>
                  <a:cubicBezTo>
                    <a:pt x="3131727" y="711990"/>
                    <a:pt x="3131727" y="711990"/>
                    <a:pt x="3131727" y="711990"/>
                  </a:cubicBezTo>
                  <a:cubicBezTo>
                    <a:pt x="3080101" y="645111"/>
                    <a:pt x="3025438" y="578232"/>
                    <a:pt x="2970775" y="511353"/>
                  </a:cubicBezTo>
                  <a:cubicBezTo>
                    <a:pt x="2913076" y="438394"/>
                    <a:pt x="2852339" y="362395"/>
                    <a:pt x="2794640" y="286396"/>
                  </a:cubicBezTo>
                  <a:cubicBezTo>
                    <a:pt x="2755161" y="237757"/>
                    <a:pt x="2712646" y="189117"/>
                    <a:pt x="2673167" y="140478"/>
                  </a:cubicBezTo>
                  <a:cubicBezTo>
                    <a:pt x="2670130" y="134398"/>
                    <a:pt x="2664056" y="128318"/>
                    <a:pt x="2661020" y="122238"/>
                  </a:cubicBezTo>
                  <a:cubicBezTo>
                    <a:pt x="653682" y="122238"/>
                    <a:pt x="653682" y="122238"/>
                    <a:pt x="653682" y="122238"/>
                  </a:cubicBezTo>
                  <a:close/>
                  <a:moveTo>
                    <a:pt x="619797" y="0"/>
                  </a:moveTo>
                  <a:cubicBezTo>
                    <a:pt x="2694903" y="0"/>
                    <a:pt x="2694903" y="0"/>
                    <a:pt x="2694903" y="0"/>
                  </a:cubicBezTo>
                  <a:cubicBezTo>
                    <a:pt x="2707056" y="6082"/>
                    <a:pt x="2707056" y="6082"/>
                    <a:pt x="2707056" y="6082"/>
                  </a:cubicBezTo>
                  <a:cubicBezTo>
                    <a:pt x="2734400" y="21288"/>
                    <a:pt x="2755667" y="42576"/>
                    <a:pt x="2770858" y="63864"/>
                  </a:cubicBezTo>
                  <a:cubicBezTo>
                    <a:pt x="2810355" y="112522"/>
                    <a:pt x="2849852" y="161180"/>
                    <a:pt x="2889349" y="209838"/>
                  </a:cubicBezTo>
                  <a:cubicBezTo>
                    <a:pt x="2947075" y="285866"/>
                    <a:pt x="3007840" y="361895"/>
                    <a:pt x="3068604" y="434882"/>
                  </a:cubicBezTo>
                  <a:cubicBezTo>
                    <a:pt x="3120254" y="501787"/>
                    <a:pt x="3174942" y="568692"/>
                    <a:pt x="3226592" y="638638"/>
                  </a:cubicBezTo>
                  <a:cubicBezTo>
                    <a:pt x="3314700" y="745077"/>
                    <a:pt x="3314700" y="745077"/>
                    <a:pt x="3314700" y="745077"/>
                  </a:cubicBezTo>
                  <a:cubicBezTo>
                    <a:pt x="3314700" y="3032009"/>
                    <a:pt x="3314700" y="3032009"/>
                    <a:pt x="3314700" y="3032009"/>
                  </a:cubicBezTo>
                  <a:cubicBezTo>
                    <a:pt x="3308624" y="3056338"/>
                    <a:pt x="3308624" y="3056338"/>
                    <a:pt x="3308624" y="3056338"/>
                  </a:cubicBezTo>
                  <a:cubicBezTo>
                    <a:pt x="3305585" y="3068502"/>
                    <a:pt x="3302547" y="3080667"/>
                    <a:pt x="3299509" y="3092831"/>
                  </a:cubicBezTo>
                  <a:cubicBezTo>
                    <a:pt x="3275203" y="3205353"/>
                    <a:pt x="3202286" y="3278340"/>
                    <a:pt x="3092910" y="3302669"/>
                  </a:cubicBezTo>
                  <a:cubicBezTo>
                    <a:pt x="3080757" y="3305711"/>
                    <a:pt x="3065566" y="3308752"/>
                    <a:pt x="3053413" y="3311793"/>
                  </a:cubicBezTo>
                  <a:cubicBezTo>
                    <a:pt x="3047337" y="3314834"/>
                    <a:pt x="3041260" y="3314834"/>
                    <a:pt x="3035184" y="3317875"/>
                  </a:cubicBezTo>
                  <a:lnTo>
                    <a:pt x="3029107" y="3317875"/>
                  </a:lnTo>
                  <a:cubicBezTo>
                    <a:pt x="282555" y="3317875"/>
                    <a:pt x="282555" y="3317875"/>
                    <a:pt x="282555" y="3317875"/>
                  </a:cubicBezTo>
                  <a:cubicBezTo>
                    <a:pt x="264326" y="3314834"/>
                    <a:pt x="264326" y="3314834"/>
                    <a:pt x="264326" y="3314834"/>
                  </a:cubicBezTo>
                  <a:cubicBezTo>
                    <a:pt x="255211" y="3311793"/>
                    <a:pt x="246096" y="3308752"/>
                    <a:pt x="236982" y="3308752"/>
                  </a:cubicBezTo>
                  <a:cubicBezTo>
                    <a:pt x="112414" y="3284423"/>
                    <a:pt x="33421" y="3205353"/>
                    <a:pt x="9115" y="3080667"/>
                  </a:cubicBezTo>
                  <a:cubicBezTo>
                    <a:pt x="6077" y="3071543"/>
                    <a:pt x="6077" y="3062420"/>
                    <a:pt x="3038" y="3053297"/>
                  </a:cubicBezTo>
                  <a:cubicBezTo>
                    <a:pt x="0" y="3032009"/>
                    <a:pt x="0" y="3032009"/>
                    <a:pt x="0" y="3032009"/>
                  </a:cubicBezTo>
                  <a:cubicBezTo>
                    <a:pt x="0" y="748119"/>
                    <a:pt x="0" y="748119"/>
                    <a:pt x="0" y="748119"/>
                  </a:cubicBezTo>
                  <a:cubicBezTo>
                    <a:pt x="9115" y="732913"/>
                    <a:pt x="9115" y="732913"/>
                    <a:pt x="9115" y="732913"/>
                  </a:cubicBezTo>
                  <a:cubicBezTo>
                    <a:pt x="9115" y="729872"/>
                    <a:pt x="12153" y="729872"/>
                    <a:pt x="12153" y="726831"/>
                  </a:cubicBezTo>
                  <a:cubicBezTo>
                    <a:pt x="15191" y="723790"/>
                    <a:pt x="18230" y="717707"/>
                    <a:pt x="24306" y="711625"/>
                  </a:cubicBezTo>
                  <a:cubicBezTo>
                    <a:pt x="546880" y="57782"/>
                    <a:pt x="546880" y="57782"/>
                    <a:pt x="546880" y="57782"/>
                  </a:cubicBezTo>
                  <a:cubicBezTo>
                    <a:pt x="565109" y="36494"/>
                    <a:pt x="583339" y="18247"/>
                    <a:pt x="604606" y="6082"/>
                  </a:cubicBezTo>
                  <a:cubicBezTo>
                    <a:pt x="619797" y="0"/>
                    <a:pt x="619797" y="0"/>
                    <a:pt x="619797" y="0"/>
                  </a:cubicBezTo>
                  <a:close/>
                </a:path>
              </a:pathLst>
            </a:custGeom>
            <a:solidFill>
              <a:schemeClr val="accent1"/>
            </a:solidFill>
            <a:ln>
              <a:noFill/>
            </a:ln>
          </p:spPr>
          <p:txBody>
            <a:bodyPr vert="horz" wrap="square" lIns="89642" tIns="44821" rIns="89642" bIns="44821" numCol="1" anchor="t" anchorCtr="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cxnSp>
          <p:nvCxnSpPr>
            <p:cNvPr id="65" name="Straight Connector 64">
              <a:extLst>
                <a:ext uri="{FF2B5EF4-FFF2-40B4-BE49-F238E27FC236}">
                  <a16:creationId xmlns:a16="http://schemas.microsoft.com/office/drawing/2014/main" id="{78B1800D-D95F-484A-B9C9-A34C9A48E4C5}"/>
                </a:ext>
              </a:extLst>
            </p:cNvPr>
            <p:cNvCxnSpPr>
              <a:cxnSpLocks/>
              <a:stCxn id="60" idx="2"/>
              <a:endCxn id="62" idx="78"/>
            </p:cNvCxnSpPr>
            <p:nvPr/>
          </p:nvCxnSpPr>
          <p:spPr>
            <a:xfrm flipH="1">
              <a:off x="7096656" y="2159338"/>
              <a:ext cx="607118" cy="133584"/>
            </a:xfrm>
            <a:prstGeom prst="line">
              <a:avLst/>
            </a:prstGeom>
            <a:noFill/>
            <a:ln w="12700" cap="flat" cmpd="sng" algn="ctr">
              <a:solidFill>
                <a:schemeClr val="accent1"/>
              </a:solidFill>
              <a:prstDash val="solid"/>
              <a:headEnd type="none" w="med" len="med"/>
              <a:tailEnd type="none" w="med" len="med"/>
            </a:ln>
            <a:effectLst/>
            <a:extLst>
              <a:ext uri="{909E8E84-426E-40DD-AFC4-6F175D3DCCD1}">
                <a14:hiddenFill xmlns:a14="http://schemas.microsoft.com/office/drawing/2010/main">
                  <a:solidFill>
                    <a:srgbClr val="FFFFFF"/>
                  </a:solidFill>
                </a14:hiddenFill>
              </a:ext>
            </a:extLst>
          </p:spPr>
        </p:cxnSp>
        <p:cxnSp>
          <p:nvCxnSpPr>
            <p:cNvPr id="66" name="Straight Connector 65">
              <a:extLst>
                <a:ext uri="{FF2B5EF4-FFF2-40B4-BE49-F238E27FC236}">
                  <a16:creationId xmlns:a16="http://schemas.microsoft.com/office/drawing/2014/main" id="{71CEC252-B994-4E37-BF9A-920FDE0AD3C2}"/>
                </a:ext>
              </a:extLst>
            </p:cNvPr>
            <p:cNvCxnSpPr>
              <a:cxnSpLocks/>
              <a:stCxn id="64" idx="59"/>
              <a:endCxn id="62" idx="65"/>
            </p:cNvCxnSpPr>
            <p:nvPr/>
          </p:nvCxnSpPr>
          <p:spPr>
            <a:xfrm flipH="1" flipV="1">
              <a:off x="7080119" y="2373858"/>
              <a:ext cx="642226" cy="261355"/>
            </a:xfrm>
            <a:prstGeom prst="line">
              <a:avLst/>
            </a:prstGeom>
            <a:noFill/>
            <a:ln w="12700" cap="flat" cmpd="sng" algn="ctr">
              <a:solidFill>
                <a:schemeClr val="accent1"/>
              </a:solidFill>
              <a:prstDash val="solid"/>
              <a:headEnd type="none" w="med" len="med"/>
              <a:tailEnd type="none" w="med" len="med"/>
            </a:ln>
            <a:effectLst/>
            <a:extLst>
              <a:ext uri="{909E8E84-426E-40DD-AFC4-6F175D3DCCD1}">
                <a14:hiddenFill xmlns:a14="http://schemas.microsoft.com/office/drawing/2010/main">
                  <a:solidFill>
                    <a:srgbClr val="FFFFFF"/>
                  </a:solidFill>
                </a14:hiddenFill>
              </a:ext>
            </a:extLst>
          </p:spPr>
        </p:cxnSp>
      </p:grpSp>
    </p:spTree>
    <p:extLst>
      <p:ext uri="{BB962C8B-B14F-4D97-AF65-F5344CB8AC3E}">
        <p14:creationId xmlns:p14="http://schemas.microsoft.com/office/powerpoint/2010/main" val="3416092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2D26A3-659B-442D-9328-840517DFEEBC}"/>
              </a:ext>
            </a:extLst>
          </p:cNvPr>
          <p:cNvSpPr/>
          <p:nvPr/>
        </p:nvSpPr>
        <p:spPr bwMode="auto">
          <a:xfrm>
            <a:off x="516947" y="2670022"/>
            <a:ext cx="3553126" cy="1239141"/>
          </a:xfrm>
          <a:prstGeom prst="rect">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a:defRPr/>
            </a:pPr>
            <a:r>
              <a:rPr lang="en-US" sz="1600" dirty="0">
                <a:solidFill>
                  <a:srgbClr val="505050"/>
                </a:solidFill>
              </a:rPr>
              <a:t>Customer has on-premises NAS serving NFS data</a:t>
            </a:r>
          </a:p>
          <a:p>
            <a:pPr lvl="0" algn="ctr">
              <a:defRPr/>
            </a:pPr>
            <a:r>
              <a:rPr lang="en-US" sz="1600" dirty="0">
                <a:solidFill>
                  <a:srgbClr val="505050"/>
                </a:solidFill>
              </a:rPr>
              <a:t>(NetApp, Isilon)</a:t>
            </a:r>
          </a:p>
          <a:p>
            <a:pPr algn="ctr" defTabSz="932472" fontAlgn="base">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EAAB8C33-1C9C-4F86-886F-7432325948F9}"/>
              </a:ext>
            </a:extLst>
          </p:cNvPr>
          <p:cNvSpPr/>
          <p:nvPr/>
        </p:nvSpPr>
        <p:spPr bwMode="auto">
          <a:xfrm>
            <a:off x="4279154" y="2670022"/>
            <a:ext cx="3553126" cy="1239141"/>
          </a:xfrm>
          <a:prstGeom prst="rect">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600" dirty="0">
                <a:solidFill>
                  <a:srgbClr val="505050"/>
                </a:solidFill>
              </a:rPr>
              <a:t>Data is mostly large files</a:t>
            </a:r>
            <a:br>
              <a:rPr lang="en-US" sz="1600" dirty="0">
                <a:solidFill>
                  <a:srgbClr val="505050"/>
                </a:solidFill>
              </a:rPr>
            </a:br>
            <a:r>
              <a:rPr lang="en-US" sz="1600" dirty="0">
                <a:solidFill>
                  <a:srgbClr val="505050"/>
                </a:solidFill>
              </a:rPr>
              <a:t> (&gt;1MB)</a:t>
            </a:r>
          </a:p>
        </p:txBody>
      </p:sp>
      <p:sp>
        <p:nvSpPr>
          <p:cNvPr id="14" name="Rectangle 13">
            <a:extLst>
              <a:ext uri="{FF2B5EF4-FFF2-40B4-BE49-F238E27FC236}">
                <a16:creationId xmlns:a16="http://schemas.microsoft.com/office/drawing/2014/main" id="{7C8EF7CA-BB63-4A17-96C3-288F19664625}"/>
              </a:ext>
            </a:extLst>
          </p:cNvPr>
          <p:cNvSpPr/>
          <p:nvPr/>
        </p:nvSpPr>
        <p:spPr bwMode="auto">
          <a:xfrm>
            <a:off x="8041361" y="2670022"/>
            <a:ext cx="3553126" cy="1239141"/>
          </a:xfrm>
          <a:prstGeom prst="rect">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600" dirty="0">
                <a:solidFill>
                  <a:srgbClr val="505050"/>
                </a:solidFill>
              </a:rPr>
              <a:t>Workloads </a:t>
            </a:r>
            <a:r>
              <a:rPr lang="en-US" sz="1600" u="sng" dirty="0">
                <a:solidFill>
                  <a:srgbClr val="505050"/>
                </a:solidFill>
              </a:rPr>
              <a:t>CAN</a:t>
            </a:r>
            <a:r>
              <a:rPr lang="en-US" sz="1600" dirty="0">
                <a:solidFill>
                  <a:srgbClr val="505050"/>
                </a:solidFill>
              </a:rPr>
              <a:t> be mixed read/write when larger file</a:t>
            </a:r>
          </a:p>
        </p:txBody>
      </p:sp>
      <p:sp>
        <p:nvSpPr>
          <p:cNvPr id="15" name="Rectangle 14">
            <a:extLst>
              <a:ext uri="{FF2B5EF4-FFF2-40B4-BE49-F238E27FC236}">
                <a16:creationId xmlns:a16="http://schemas.microsoft.com/office/drawing/2014/main" id="{51C793A6-88F2-4B5C-869A-1BF625EB515D}"/>
              </a:ext>
            </a:extLst>
          </p:cNvPr>
          <p:cNvSpPr/>
          <p:nvPr/>
        </p:nvSpPr>
        <p:spPr bwMode="auto">
          <a:xfrm>
            <a:off x="516947" y="4096054"/>
            <a:ext cx="3553126" cy="1239141"/>
          </a:xfrm>
          <a:prstGeom prst="rect">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600" dirty="0">
                <a:solidFill>
                  <a:srgbClr val="505050"/>
                </a:solidFill>
              </a:rPr>
              <a:t>Customer wants to use Blob but needs full POSIX compliance</a:t>
            </a:r>
          </a:p>
          <a:p>
            <a:pPr algn="ctr" defTabSz="932472" fontAlgn="base">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F51C8C79-BE55-4A65-A938-867582100664}"/>
              </a:ext>
            </a:extLst>
          </p:cNvPr>
          <p:cNvSpPr/>
          <p:nvPr/>
        </p:nvSpPr>
        <p:spPr bwMode="auto">
          <a:xfrm>
            <a:off x="4279154" y="4096054"/>
            <a:ext cx="3553126" cy="1239141"/>
          </a:xfrm>
          <a:prstGeom prst="rect">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600" dirty="0">
                <a:solidFill>
                  <a:srgbClr val="505050"/>
                </a:solidFill>
              </a:rPr>
              <a:t>Customer running a parallel file system on premises but willing to serve that data via NFS gateway</a:t>
            </a:r>
          </a:p>
          <a:p>
            <a:pPr algn="ctr" defTabSz="932472" fontAlgn="base">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a:extLst>
              <a:ext uri="{FF2B5EF4-FFF2-40B4-BE49-F238E27FC236}">
                <a16:creationId xmlns:a16="http://schemas.microsoft.com/office/drawing/2014/main" id="{3AD3EAC2-3749-45C6-A9DD-0CE45294CBC9}"/>
              </a:ext>
            </a:extLst>
          </p:cNvPr>
          <p:cNvSpPr/>
          <p:nvPr/>
        </p:nvSpPr>
        <p:spPr bwMode="auto">
          <a:xfrm>
            <a:off x="8041361" y="4096054"/>
            <a:ext cx="3553126" cy="1239141"/>
          </a:xfrm>
          <a:prstGeom prst="rect">
            <a:avLst/>
          </a:prstGeom>
          <a:solidFill>
            <a:schemeClr val="bg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a:defRPr/>
            </a:pPr>
            <a:r>
              <a:rPr lang="en-US" sz="1600" dirty="0">
                <a:solidFill>
                  <a:srgbClr val="505050"/>
                </a:solidFill>
              </a:rPr>
              <a:t>Performance expectations:</a:t>
            </a:r>
          </a:p>
          <a:p>
            <a:pPr lvl="0" algn="ctr">
              <a:defRPr/>
            </a:pPr>
            <a:r>
              <a:rPr lang="en-US" sz="1600" u="sng" dirty="0">
                <a:solidFill>
                  <a:srgbClr val="505050"/>
                </a:solidFill>
              </a:rPr>
              <a:t>Up to</a:t>
            </a:r>
            <a:r>
              <a:rPr lang="en-US" sz="1600" dirty="0">
                <a:solidFill>
                  <a:srgbClr val="505050"/>
                </a:solidFill>
              </a:rPr>
              <a:t>: </a:t>
            </a:r>
          </a:p>
          <a:p>
            <a:pPr lvl="0" algn="ctr">
              <a:defRPr/>
            </a:pPr>
            <a:r>
              <a:rPr lang="en-US" sz="1600" dirty="0">
                <a:solidFill>
                  <a:srgbClr val="505050"/>
                </a:solidFill>
              </a:rPr>
              <a:t>2GB/s, 4GB/s or 8GB/s </a:t>
            </a:r>
          </a:p>
          <a:p>
            <a:pPr algn="ctr" defTabSz="932472" fontAlgn="base">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0A3B2C44-0A6D-4BED-B25F-F59980C5C3B3}"/>
              </a:ext>
            </a:extLst>
          </p:cNvPr>
          <p:cNvSpPr>
            <a:spLocks noGrp="1"/>
          </p:cNvSpPr>
          <p:nvPr>
            <p:ph type="title"/>
          </p:nvPr>
        </p:nvSpPr>
        <p:spPr/>
        <p:txBody>
          <a:bodyPr>
            <a:normAutofit fontScale="90000"/>
          </a:bodyPr>
          <a:lstStyle/>
          <a:p>
            <a:r>
              <a:rPr lang="en-US" dirty="0"/>
              <a:t>When do you use </a:t>
            </a:r>
            <a:r>
              <a:rPr lang="en-US" dirty="0" err="1"/>
              <a:t>HPC</a:t>
            </a:r>
            <a:r>
              <a:rPr lang="en-US" dirty="0"/>
              <a:t> Cache (or </a:t>
            </a:r>
            <a:r>
              <a:rPr lang="en-US" dirty="0" err="1"/>
              <a:t>vFXT</a:t>
            </a:r>
            <a:r>
              <a:rPr lang="en-US" dirty="0"/>
              <a:t>)</a:t>
            </a:r>
            <a:br>
              <a:rPr lang="en-US" dirty="0"/>
            </a:br>
            <a:endParaRPr lang="en-US" dirty="0"/>
          </a:p>
        </p:txBody>
      </p:sp>
      <p:sp>
        <p:nvSpPr>
          <p:cNvPr id="20" name="Rectangle 19">
            <a:extLst>
              <a:ext uri="{FF2B5EF4-FFF2-40B4-BE49-F238E27FC236}">
                <a16:creationId xmlns:a16="http://schemas.microsoft.com/office/drawing/2014/main" id="{717F6718-49C8-4615-9EC5-4334378726F2}"/>
              </a:ext>
            </a:extLst>
          </p:cNvPr>
          <p:cNvSpPr/>
          <p:nvPr/>
        </p:nvSpPr>
        <p:spPr>
          <a:xfrm flipH="1">
            <a:off x="516947" y="2017713"/>
            <a:ext cx="11092441" cy="548640"/>
          </a:xfrm>
          <a:prstGeom prst="rect">
            <a:avLst/>
          </a:prstGeom>
          <a:solidFill>
            <a:schemeClr val="accent1"/>
          </a:solidFill>
        </p:spPr>
        <p:txBody>
          <a:bodyPr wrap="square" anchor="ctr" anchorCtr="0">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765" b="1" i="0" u="none" strike="noStrike" kern="1200" cap="none" spc="0" normalizeH="0" baseline="0" noProof="0" dirty="0">
                <a:ln>
                  <a:noFill/>
                </a:ln>
                <a:solidFill>
                  <a:schemeClr val="bg1"/>
                </a:solidFill>
                <a:effectLst/>
                <a:uLnTx/>
                <a:uFillTx/>
                <a:latin typeface="Segoe UI"/>
                <a:ea typeface="+mn-ea"/>
                <a:cs typeface="+mn-cs"/>
              </a:rPr>
              <a:t>Client wants to run </a:t>
            </a:r>
            <a:r>
              <a:rPr kumimoji="0" lang="en-US" sz="1765" b="1" i="0" u="none" strike="noStrike" kern="1200" cap="none" spc="0" normalizeH="0" baseline="0" noProof="0" dirty="0" err="1">
                <a:ln>
                  <a:noFill/>
                </a:ln>
                <a:solidFill>
                  <a:schemeClr val="bg1"/>
                </a:solidFill>
                <a:effectLst/>
                <a:uLnTx/>
                <a:uFillTx/>
                <a:latin typeface="Segoe UI"/>
                <a:ea typeface="+mn-ea"/>
                <a:cs typeface="+mn-cs"/>
              </a:rPr>
              <a:t>HPC</a:t>
            </a:r>
            <a:r>
              <a:rPr kumimoji="0" lang="en-US" sz="1765" b="1" i="0" u="none" strike="noStrike" kern="1200" cap="none" spc="0" normalizeH="0" baseline="0" noProof="0" dirty="0">
                <a:ln>
                  <a:noFill/>
                </a:ln>
                <a:solidFill>
                  <a:schemeClr val="bg1"/>
                </a:solidFill>
                <a:effectLst/>
                <a:uLnTx/>
                <a:uFillTx/>
                <a:latin typeface="Segoe UI"/>
                <a:ea typeface="+mn-ea"/>
                <a:cs typeface="+mn-cs"/>
              </a:rPr>
              <a:t> workloads against # of clients (10s to 10s of 1000s cores) and….</a:t>
            </a:r>
          </a:p>
        </p:txBody>
      </p:sp>
    </p:spTree>
    <p:extLst>
      <p:ext uri="{BB962C8B-B14F-4D97-AF65-F5344CB8AC3E}">
        <p14:creationId xmlns:p14="http://schemas.microsoft.com/office/powerpoint/2010/main" val="3673373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529A2E-C2C3-4067-84D3-EAE59CCE1734}"/>
              </a:ext>
            </a:extLst>
          </p:cNvPr>
          <p:cNvSpPr>
            <a:spLocks noGrp="1"/>
          </p:cNvSpPr>
          <p:nvPr>
            <p:ph type="title"/>
          </p:nvPr>
        </p:nvSpPr>
        <p:spPr/>
        <p:txBody>
          <a:bodyPr/>
          <a:lstStyle/>
          <a:p>
            <a:r>
              <a:rPr lang="en-US" dirty="0"/>
              <a:t>Azure </a:t>
            </a:r>
            <a:r>
              <a:rPr lang="en-US" dirty="0" err="1"/>
              <a:t>HPC</a:t>
            </a:r>
            <a:r>
              <a:rPr lang="en-US" dirty="0"/>
              <a:t> Cache – Service Instance</a:t>
            </a:r>
          </a:p>
        </p:txBody>
      </p:sp>
      <p:grpSp>
        <p:nvGrpSpPr>
          <p:cNvPr id="34" name="Group 33">
            <a:extLst>
              <a:ext uri="{FF2B5EF4-FFF2-40B4-BE49-F238E27FC236}">
                <a16:creationId xmlns:a16="http://schemas.microsoft.com/office/drawing/2014/main" id="{B6CFB564-0BC4-45EA-BB81-FEEC380B59DE}"/>
              </a:ext>
            </a:extLst>
          </p:cNvPr>
          <p:cNvGrpSpPr/>
          <p:nvPr/>
        </p:nvGrpSpPr>
        <p:grpSpPr>
          <a:xfrm>
            <a:off x="1304390" y="2152251"/>
            <a:ext cx="1268027" cy="441488"/>
            <a:chOff x="656606" y="1489081"/>
            <a:chExt cx="1103862" cy="415386"/>
          </a:xfrm>
        </p:grpSpPr>
        <p:grpSp>
          <p:nvGrpSpPr>
            <p:cNvPr id="13" name="Group 12">
              <a:extLst>
                <a:ext uri="{FF2B5EF4-FFF2-40B4-BE49-F238E27FC236}">
                  <a16:creationId xmlns:a16="http://schemas.microsoft.com/office/drawing/2014/main" id="{7C3E8F5E-CBAD-47E0-A67E-998B9A39C4D2}"/>
                </a:ext>
              </a:extLst>
            </p:cNvPr>
            <p:cNvGrpSpPr/>
            <p:nvPr/>
          </p:nvGrpSpPr>
          <p:grpSpPr>
            <a:xfrm>
              <a:off x="656606" y="1489081"/>
              <a:ext cx="346074" cy="415386"/>
              <a:chOff x="2435224" y="1914525"/>
              <a:chExt cx="498475" cy="586832"/>
            </a:xfrm>
          </p:grpSpPr>
          <p:sp>
            <p:nvSpPr>
              <p:cNvPr id="10" name="Freeform 5">
                <a:extLst>
                  <a:ext uri="{FF2B5EF4-FFF2-40B4-BE49-F238E27FC236}">
                    <a16:creationId xmlns:a16="http://schemas.microsoft.com/office/drawing/2014/main" id="{7E4CE9E6-E227-4BEF-BB96-22CC7B6C3089}"/>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 name="Freeform 6">
                <a:extLst>
                  <a:ext uri="{FF2B5EF4-FFF2-40B4-BE49-F238E27FC236}">
                    <a16:creationId xmlns:a16="http://schemas.microsoft.com/office/drawing/2014/main" id="{B39BDF90-6F05-49F5-89F9-1925CA3272ED}"/>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 name="Rectangle 7">
                <a:extLst>
                  <a:ext uri="{FF2B5EF4-FFF2-40B4-BE49-F238E27FC236}">
                    <a16:creationId xmlns:a16="http://schemas.microsoft.com/office/drawing/2014/main" id="{36588B18-E954-451A-8582-7AE1049C46B8}"/>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22" name="Group 21">
              <a:extLst>
                <a:ext uri="{FF2B5EF4-FFF2-40B4-BE49-F238E27FC236}">
                  <a16:creationId xmlns:a16="http://schemas.microsoft.com/office/drawing/2014/main" id="{0EA1B443-F2CB-4B71-94CA-07CB1A9FD613}"/>
                </a:ext>
              </a:extLst>
            </p:cNvPr>
            <p:cNvGrpSpPr/>
            <p:nvPr/>
          </p:nvGrpSpPr>
          <p:grpSpPr>
            <a:xfrm>
              <a:off x="909610" y="1489081"/>
              <a:ext cx="346074" cy="415386"/>
              <a:chOff x="2435224" y="1914525"/>
              <a:chExt cx="498475" cy="586832"/>
            </a:xfrm>
          </p:grpSpPr>
          <p:sp>
            <p:nvSpPr>
              <p:cNvPr id="23" name="Freeform 5">
                <a:extLst>
                  <a:ext uri="{FF2B5EF4-FFF2-40B4-BE49-F238E27FC236}">
                    <a16:creationId xmlns:a16="http://schemas.microsoft.com/office/drawing/2014/main" id="{7B0B1BF3-FF02-498F-9709-D5CB71BF14EB}"/>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4" name="Freeform 6">
                <a:extLst>
                  <a:ext uri="{FF2B5EF4-FFF2-40B4-BE49-F238E27FC236}">
                    <a16:creationId xmlns:a16="http://schemas.microsoft.com/office/drawing/2014/main" id="{7D10555A-F12B-4B1A-B45C-971E892A8DB4}"/>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5" name="Rectangle 7">
                <a:extLst>
                  <a:ext uri="{FF2B5EF4-FFF2-40B4-BE49-F238E27FC236}">
                    <a16:creationId xmlns:a16="http://schemas.microsoft.com/office/drawing/2014/main" id="{B3E4EB23-74D1-4CF0-B001-9EF243094F7C}"/>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26" name="Group 25">
              <a:extLst>
                <a:ext uri="{FF2B5EF4-FFF2-40B4-BE49-F238E27FC236}">
                  <a16:creationId xmlns:a16="http://schemas.microsoft.com/office/drawing/2014/main" id="{884EC99C-72B7-4DBB-BEFC-15C38E074CAD}"/>
                </a:ext>
              </a:extLst>
            </p:cNvPr>
            <p:cNvGrpSpPr/>
            <p:nvPr/>
          </p:nvGrpSpPr>
          <p:grpSpPr>
            <a:xfrm>
              <a:off x="1162002" y="1489081"/>
              <a:ext cx="346074" cy="415386"/>
              <a:chOff x="2435224" y="1914525"/>
              <a:chExt cx="498475" cy="586832"/>
            </a:xfrm>
          </p:grpSpPr>
          <p:sp>
            <p:nvSpPr>
              <p:cNvPr id="27" name="Freeform 5">
                <a:extLst>
                  <a:ext uri="{FF2B5EF4-FFF2-40B4-BE49-F238E27FC236}">
                    <a16:creationId xmlns:a16="http://schemas.microsoft.com/office/drawing/2014/main" id="{FB6390ED-3009-4AA0-A382-8C65A8B2F559}"/>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8" name="Freeform 6">
                <a:extLst>
                  <a:ext uri="{FF2B5EF4-FFF2-40B4-BE49-F238E27FC236}">
                    <a16:creationId xmlns:a16="http://schemas.microsoft.com/office/drawing/2014/main" id="{23080FDA-55CC-4E88-B3E8-D86FDED14946}"/>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9" name="Rectangle 7">
                <a:extLst>
                  <a:ext uri="{FF2B5EF4-FFF2-40B4-BE49-F238E27FC236}">
                    <a16:creationId xmlns:a16="http://schemas.microsoft.com/office/drawing/2014/main" id="{F80D7E94-0F44-4FB5-AF72-A077A6BCE5E1}"/>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30" name="Group 29">
              <a:extLst>
                <a:ext uri="{FF2B5EF4-FFF2-40B4-BE49-F238E27FC236}">
                  <a16:creationId xmlns:a16="http://schemas.microsoft.com/office/drawing/2014/main" id="{B10E1CBD-A2DC-4E46-89FD-FB4B07AD7C3A}"/>
                </a:ext>
              </a:extLst>
            </p:cNvPr>
            <p:cNvGrpSpPr/>
            <p:nvPr/>
          </p:nvGrpSpPr>
          <p:grpSpPr>
            <a:xfrm>
              <a:off x="1414394" y="1489081"/>
              <a:ext cx="346074" cy="415386"/>
              <a:chOff x="2435224" y="1914525"/>
              <a:chExt cx="498475" cy="586832"/>
            </a:xfrm>
          </p:grpSpPr>
          <p:sp>
            <p:nvSpPr>
              <p:cNvPr id="31" name="Freeform 5">
                <a:extLst>
                  <a:ext uri="{FF2B5EF4-FFF2-40B4-BE49-F238E27FC236}">
                    <a16:creationId xmlns:a16="http://schemas.microsoft.com/office/drawing/2014/main" id="{76C6A632-26D3-4A86-9140-20C8DA177E14}"/>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2" name="Freeform 6">
                <a:extLst>
                  <a:ext uri="{FF2B5EF4-FFF2-40B4-BE49-F238E27FC236}">
                    <a16:creationId xmlns:a16="http://schemas.microsoft.com/office/drawing/2014/main" id="{60FF4568-BB4A-46ED-A807-9BCF6BD63AC1}"/>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3" name="Rectangle 7">
                <a:extLst>
                  <a:ext uri="{FF2B5EF4-FFF2-40B4-BE49-F238E27FC236}">
                    <a16:creationId xmlns:a16="http://schemas.microsoft.com/office/drawing/2014/main" id="{97E8130D-E68F-49F4-97C7-E20EAC0A0296}"/>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pic>
        <p:nvPicPr>
          <p:cNvPr id="69" name="Picture 68">
            <a:extLst>
              <a:ext uri="{FF2B5EF4-FFF2-40B4-BE49-F238E27FC236}">
                <a16:creationId xmlns:a16="http://schemas.microsoft.com/office/drawing/2014/main" id="{6A8E9F46-25AD-4F15-BDA6-FAC2CBB9F67C}"/>
              </a:ext>
            </a:extLst>
          </p:cNvPr>
          <p:cNvPicPr>
            <a:picLocks noChangeAspect="1"/>
          </p:cNvPicPr>
          <p:nvPr/>
        </p:nvPicPr>
        <p:blipFill>
          <a:blip r:embed="rId3"/>
          <a:stretch>
            <a:fillRect/>
          </a:stretch>
        </p:blipFill>
        <p:spPr>
          <a:xfrm>
            <a:off x="723927" y="3975325"/>
            <a:ext cx="966091" cy="438439"/>
          </a:xfrm>
          <a:prstGeom prst="rect">
            <a:avLst/>
          </a:prstGeom>
        </p:spPr>
      </p:pic>
      <p:sp>
        <p:nvSpPr>
          <p:cNvPr id="71" name="Rectangle: Rounded Corners 70">
            <a:extLst>
              <a:ext uri="{FF2B5EF4-FFF2-40B4-BE49-F238E27FC236}">
                <a16:creationId xmlns:a16="http://schemas.microsoft.com/office/drawing/2014/main" id="{1644C080-2C2A-40F5-AF39-E84D4246A052}"/>
              </a:ext>
            </a:extLst>
          </p:cNvPr>
          <p:cNvSpPr/>
          <p:nvPr/>
        </p:nvSpPr>
        <p:spPr bwMode="auto">
          <a:xfrm>
            <a:off x="824254" y="1698369"/>
            <a:ext cx="4062734" cy="2382696"/>
          </a:xfrm>
          <a:prstGeom prst="roundRect">
            <a:avLst>
              <a:gd name="adj" fmla="val 8443"/>
            </a:avLst>
          </a:prstGeom>
          <a:noFill/>
          <a:ln w="1270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11" name="Group 110">
            <a:extLst>
              <a:ext uri="{FF2B5EF4-FFF2-40B4-BE49-F238E27FC236}">
                <a16:creationId xmlns:a16="http://schemas.microsoft.com/office/drawing/2014/main" id="{2B694FB7-EE25-44F8-846C-234790DECAE6}"/>
              </a:ext>
            </a:extLst>
          </p:cNvPr>
          <p:cNvGrpSpPr/>
          <p:nvPr/>
        </p:nvGrpSpPr>
        <p:grpSpPr>
          <a:xfrm>
            <a:off x="1304390" y="2433813"/>
            <a:ext cx="1268027" cy="441488"/>
            <a:chOff x="656606" y="1489081"/>
            <a:chExt cx="1103862" cy="415386"/>
          </a:xfrm>
        </p:grpSpPr>
        <p:grpSp>
          <p:nvGrpSpPr>
            <p:cNvPr id="112" name="Group 111">
              <a:extLst>
                <a:ext uri="{FF2B5EF4-FFF2-40B4-BE49-F238E27FC236}">
                  <a16:creationId xmlns:a16="http://schemas.microsoft.com/office/drawing/2014/main" id="{74EE25ED-CD38-4421-88EB-328FD7390AFC}"/>
                </a:ext>
              </a:extLst>
            </p:cNvPr>
            <p:cNvGrpSpPr/>
            <p:nvPr/>
          </p:nvGrpSpPr>
          <p:grpSpPr>
            <a:xfrm>
              <a:off x="656606" y="1489081"/>
              <a:ext cx="346074" cy="415386"/>
              <a:chOff x="2435224" y="1914525"/>
              <a:chExt cx="498475" cy="586832"/>
            </a:xfrm>
          </p:grpSpPr>
          <p:sp>
            <p:nvSpPr>
              <p:cNvPr id="125" name="Freeform 5">
                <a:extLst>
                  <a:ext uri="{FF2B5EF4-FFF2-40B4-BE49-F238E27FC236}">
                    <a16:creationId xmlns:a16="http://schemas.microsoft.com/office/drawing/2014/main" id="{D29560C5-0B17-4A8C-8316-F2AFB3C57B31}"/>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6" name="Freeform 6">
                <a:extLst>
                  <a:ext uri="{FF2B5EF4-FFF2-40B4-BE49-F238E27FC236}">
                    <a16:creationId xmlns:a16="http://schemas.microsoft.com/office/drawing/2014/main" id="{C519A60D-AA19-4FFF-8FC3-E140198DDFCC}"/>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7" name="Rectangle 7">
                <a:extLst>
                  <a:ext uri="{FF2B5EF4-FFF2-40B4-BE49-F238E27FC236}">
                    <a16:creationId xmlns:a16="http://schemas.microsoft.com/office/drawing/2014/main" id="{735F23D7-8F29-436F-B55E-37B41FCEBE53}"/>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3" name="Group 112">
              <a:extLst>
                <a:ext uri="{FF2B5EF4-FFF2-40B4-BE49-F238E27FC236}">
                  <a16:creationId xmlns:a16="http://schemas.microsoft.com/office/drawing/2014/main" id="{ECAF9BEA-6715-44EE-B9A5-3784860752A8}"/>
                </a:ext>
              </a:extLst>
            </p:cNvPr>
            <p:cNvGrpSpPr/>
            <p:nvPr/>
          </p:nvGrpSpPr>
          <p:grpSpPr>
            <a:xfrm>
              <a:off x="909610" y="1489081"/>
              <a:ext cx="346074" cy="415386"/>
              <a:chOff x="2435224" y="1914525"/>
              <a:chExt cx="498475" cy="586832"/>
            </a:xfrm>
          </p:grpSpPr>
          <p:sp>
            <p:nvSpPr>
              <p:cNvPr id="122" name="Freeform 5">
                <a:extLst>
                  <a:ext uri="{FF2B5EF4-FFF2-40B4-BE49-F238E27FC236}">
                    <a16:creationId xmlns:a16="http://schemas.microsoft.com/office/drawing/2014/main" id="{4994E8B1-FEEF-4753-90BA-B26E4927151C}"/>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3" name="Freeform 6">
                <a:extLst>
                  <a:ext uri="{FF2B5EF4-FFF2-40B4-BE49-F238E27FC236}">
                    <a16:creationId xmlns:a16="http://schemas.microsoft.com/office/drawing/2014/main" id="{915479F9-12EF-4FD6-BEAF-194EB4C0E411}"/>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4" name="Rectangle 7">
                <a:extLst>
                  <a:ext uri="{FF2B5EF4-FFF2-40B4-BE49-F238E27FC236}">
                    <a16:creationId xmlns:a16="http://schemas.microsoft.com/office/drawing/2014/main" id="{A01D0570-6B62-4A3B-B969-74EAA2AC115B}"/>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4" name="Group 113">
              <a:extLst>
                <a:ext uri="{FF2B5EF4-FFF2-40B4-BE49-F238E27FC236}">
                  <a16:creationId xmlns:a16="http://schemas.microsoft.com/office/drawing/2014/main" id="{1369FC71-8C0E-4CE2-9C22-21E71904C5D5}"/>
                </a:ext>
              </a:extLst>
            </p:cNvPr>
            <p:cNvGrpSpPr/>
            <p:nvPr/>
          </p:nvGrpSpPr>
          <p:grpSpPr>
            <a:xfrm>
              <a:off x="1162002" y="1489081"/>
              <a:ext cx="346074" cy="415386"/>
              <a:chOff x="2435224" y="1914525"/>
              <a:chExt cx="498475" cy="586832"/>
            </a:xfrm>
          </p:grpSpPr>
          <p:sp>
            <p:nvSpPr>
              <p:cNvPr id="119" name="Freeform 5">
                <a:extLst>
                  <a:ext uri="{FF2B5EF4-FFF2-40B4-BE49-F238E27FC236}">
                    <a16:creationId xmlns:a16="http://schemas.microsoft.com/office/drawing/2014/main" id="{08B0B749-FAAC-4AED-95DB-9DE4A5DEDD4A}"/>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0" name="Freeform 6">
                <a:extLst>
                  <a:ext uri="{FF2B5EF4-FFF2-40B4-BE49-F238E27FC236}">
                    <a16:creationId xmlns:a16="http://schemas.microsoft.com/office/drawing/2014/main" id="{23D905AD-E79B-4A7E-8E82-AD48BBE5E99D}"/>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21" name="Rectangle 7">
                <a:extLst>
                  <a:ext uri="{FF2B5EF4-FFF2-40B4-BE49-F238E27FC236}">
                    <a16:creationId xmlns:a16="http://schemas.microsoft.com/office/drawing/2014/main" id="{BE2123E1-067C-4672-805B-465419D1E918}"/>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5" name="Group 114">
              <a:extLst>
                <a:ext uri="{FF2B5EF4-FFF2-40B4-BE49-F238E27FC236}">
                  <a16:creationId xmlns:a16="http://schemas.microsoft.com/office/drawing/2014/main" id="{690DA645-EFB7-4E5D-987D-A7BBF968153E}"/>
                </a:ext>
              </a:extLst>
            </p:cNvPr>
            <p:cNvGrpSpPr/>
            <p:nvPr/>
          </p:nvGrpSpPr>
          <p:grpSpPr>
            <a:xfrm>
              <a:off x="1414394" y="1489081"/>
              <a:ext cx="346074" cy="415386"/>
              <a:chOff x="2435224" y="1914525"/>
              <a:chExt cx="498475" cy="586832"/>
            </a:xfrm>
          </p:grpSpPr>
          <p:sp>
            <p:nvSpPr>
              <p:cNvPr id="116" name="Freeform 5">
                <a:extLst>
                  <a:ext uri="{FF2B5EF4-FFF2-40B4-BE49-F238E27FC236}">
                    <a16:creationId xmlns:a16="http://schemas.microsoft.com/office/drawing/2014/main" id="{FC5C4A70-5C1D-4EEC-8F34-233C79A5DF7E}"/>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7" name="Freeform 6">
                <a:extLst>
                  <a:ext uri="{FF2B5EF4-FFF2-40B4-BE49-F238E27FC236}">
                    <a16:creationId xmlns:a16="http://schemas.microsoft.com/office/drawing/2014/main" id="{ECB8658C-0F75-4049-9C26-739E7B56AAAB}"/>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8" name="Rectangle 7">
                <a:extLst>
                  <a:ext uri="{FF2B5EF4-FFF2-40B4-BE49-F238E27FC236}">
                    <a16:creationId xmlns:a16="http://schemas.microsoft.com/office/drawing/2014/main" id="{E151ED52-EB15-42BF-B3B6-3DCA516D077E}"/>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nvGrpSpPr>
          <p:cNvPr id="128" name="Group 127">
            <a:extLst>
              <a:ext uri="{FF2B5EF4-FFF2-40B4-BE49-F238E27FC236}">
                <a16:creationId xmlns:a16="http://schemas.microsoft.com/office/drawing/2014/main" id="{D46A24D3-EB5F-4A3F-BB07-ADD366A1C7C1}"/>
              </a:ext>
            </a:extLst>
          </p:cNvPr>
          <p:cNvGrpSpPr/>
          <p:nvPr/>
        </p:nvGrpSpPr>
        <p:grpSpPr>
          <a:xfrm>
            <a:off x="1304390" y="2720761"/>
            <a:ext cx="1268027" cy="441488"/>
            <a:chOff x="656606" y="1489081"/>
            <a:chExt cx="1103862" cy="415386"/>
          </a:xfrm>
        </p:grpSpPr>
        <p:grpSp>
          <p:nvGrpSpPr>
            <p:cNvPr id="129" name="Group 128">
              <a:extLst>
                <a:ext uri="{FF2B5EF4-FFF2-40B4-BE49-F238E27FC236}">
                  <a16:creationId xmlns:a16="http://schemas.microsoft.com/office/drawing/2014/main" id="{246DE6A7-6AE1-4B8D-B7D3-325E1841F768}"/>
                </a:ext>
              </a:extLst>
            </p:cNvPr>
            <p:cNvGrpSpPr/>
            <p:nvPr/>
          </p:nvGrpSpPr>
          <p:grpSpPr>
            <a:xfrm>
              <a:off x="656606" y="1489081"/>
              <a:ext cx="346074" cy="415386"/>
              <a:chOff x="2435224" y="1914525"/>
              <a:chExt cx="498475" cy="586832"/>
            </a:xfrm>
          </p:grpSpPr>
          <p:sp>
            <p:nvSpPr>
              <p:cNvPr id="142" name="Freeform 5">
                <a:extLst>
                  <a:ext uri="{FF2B5EF4-FFF2-40B4-BE49-F238E27FC236}">
                    <a16:creationId xmlns:a16="http://schemas.microsoft.com/office/drawing/2014/main" id="{BACEC230-8612-4C73-A2BE-62C2DFBAF83C}"/>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3" name="Freeform 6">
                <a:extLst>
                  <a:ext uri="{FF2B5EF4-FFF2-40B4-BE49-F238E27FC236}">
                    <a16:creationId xmlns:a16="http://schemas.microsoft.com/office/drawing/2014/main" id="{91DEC634-B5DE-4C8F-BECA-BF4A822CF74A}"/>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4" name="Rectangle 7">
                <a:extLst>
                  <a:ext uri="{FF2B5EF4-FFF2-40B4-BE49-F238E27FC236}">
                    <a16:creationId xmlns:a16="http://schemas.microsoft.com/office/drawing/2014/main" id="{540A025B-8761-41BD-B9DE-A2BD09E16D17}"/>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30" name="Group 129">
              <a:extLst>
                <a:ext uri="{FF2B5EF4-FFF2-40B4-BE49-F238E27FC236}">
                  <a16:creationId xmlns:a16="http://schemas.microsoft.com/office/drawing/2014/main" id="{8514AFAB-AC39-4721-A8C7-183D9345834F}"/>
                </a:ext>
              </a:extLst>
            </p:cNvPr>
            <p:cNvGrpSpPr/>
            <p:nvPr/>
          </p:nvGrpSpPr>
          <p:grpSpPr>
            <a:xfrm>
              <a:off x="909610" y="1489081"/>
              <a:ext cx="346074" cy="415386"/>
              <a:chOff x="2435224" y="1914525"/>
              <a:chExt cx="498475" cy="586832"/>
            </a:xfrm>
          </p:grpSpPr>
          <p:sp>
            <p:nvSpPr>
              <p:cNvPr id="139" name="Freeform 5">
                <a:extLst>
                  <a:ext uri="{FF2B5EF4-FFF2-40B4-BE49-F238E27FC236}">
                    <a16:creationId xmlns:a16="http://schemas.microsoft.com/office/drawing/2014/main" id="{5947DFE2-1079-443A-B59C-99A8DD1C41A9}"/>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0" name="Freeform 6">
                <a:extLst>
                  <a:ext uri="{FF2B5EF4-FFF2-40B4-BE49-F238E27FC236}">
                    <a16:creationId xmlns:a16="http://schemas.microsoft.com/office/drawing/2014/main" id="{80EDB32F-95CB-4C22-B0B4-4C6FD47DA582}"/>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1" name="Rectangle 7">
                <a:extLst>
                  <a:ext uri="{FF2B5EF4-FFF2-40B4-BE49-F238E27FC236}">
                    <a16:creationId xmlns:a16="http://schemas.microsoft.com/office/drawing/2014/main" id="{E3E3F177-55CE-4443-BEAB-0072A0A57A99}"/>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31" name="Group 130">
              <a:extLst>
                <a:ext uri="{FF2B5EF4-FFF2-40B4-BE49-F238E27FC236}">
                  <a16:creationId xmlns:a16="http://schemas.microsoft.com/office/drawing/2014/main" id="{9A094CE6-2423-413F-969C-671CB2F6DF31}"/>
                </a:ext>
              </a:extLst>
            </p:cNvPr>
            <p:cNvGrpSpPr/>
            <p:nvPr/>
          </p:nvGrpSpPr>
          <p:grpSpPr>
            <a:xfrm>
              <a:off x="1162002" y="1489081"/>
              <a:ext cx="346074" cy="415386"/>
              <a:chOff x="2435224" y="1914525"/>
              <a:chExt cx="498475" cy="586832"/>
            </a:xfrm>
          </p:grpSpPr>
          <p:sp>
            <p:nvSpPr>
              <p:cNvPr id="136" name="Freeform 5">
                <a:extLst>
                  <a:ext uri="{FF2B5EF4-FFF2-40B4-BE49-F238E27FC236}">
                    <a16:creationId xmlns:a16="http://schemas.microsoft.com/office/drawing/2014/main" id="{5900453D-5401-4C8C-8CA5-2C132B9DC12A}"/>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7" name="Freeform 6">
                <a:extLst>
                  <a:ext uri="{FF2B5EF4-FFF2-40B4-BE49-F238E27FC236}">
                    <a16:creationId xmlns:a16="http://schemas.microsoft.com/office/drawing/2014/main" id="{AD4F3835-3B76-4559-B341-4E3639DE6463}"/>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8" name="Rectangle 7">
                <a:extLst>
                  <a:ext uri="{FF2B5EF4-FFF2-40B4-BE49-F238E27FC236}">
                    <a16:creationId xmlns:a16="http://schemas.microsoft.com/office/drawing/2014/main" id="{1919C23F-EF27-445E-B7C9-54C912BD1286}"/>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32" name="Group 131">
              <a:extLst>
                <a:ext uri="{FF2B5EF4-FFF2-40B4-BE49-F238E27FC236}">
                  <a16:creationId xmlns:a16="http://schemas.microsoft.com/office/drawing/2014/main" id="{31C35EB5-B7CD-4983-8A1F-3CE0419043C9}"/>
                </a:ext>
              </a:extLst>
            </p:cNvPr>
            <p:cNvGrpSpPr/>
            <p:nvPr/>
          </p:nvGrpSpPr>
          <p:grpSpPr>
            <a:xfrm>
              <a:off x="1414394" y="1489081"/>
              <a:ext cx="346074" cy="415386"/>
              <a:chOff x="2435224" y="1914525"/>
              <a:chExt cx="498475" cy="586832"/>
            </a:xfrm>
          </p:grpSpPr>
          <p:sp>
            <p:nvSpPr>
              <p:cNvPr id="133" name="Freeform 5">
                <a:extLst>
                  <a:ext uri="{FF2B5EF4-FFF2-40B4-BE49-F238E27FC236}">
                    <a16:creationId xmlns:a16="http://schemas.microsoft.com/office/drawing/2014/main" id="{D3FA90D8-2627-4EA7-9213-12727EFA09B7}"/>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4" name="Freeform 6">
                <a:extLst>
                  <a:ext uri="{FF2B5EF4-FFF2-40B4-BE49-F238E27FC236}">
                    <a16:creationId xmlns:a16="http://schemas.microsoft.com/office/drawing/2014/main" id="{A1C65F07-0CE8-4708-8C35-F5CAF8AEB605}"/>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35" name="Rectangle 7">
                <a:extLst>
                  <a:ext uri="{FF2B5EF4-FFF2-40B4-BE49-F238E27FC236}">
                    <a16:creationId xmlns:a16="http://schemas.microsoft.com/office/drawing/2014/main" id="{B520E62B-33C5-4F03-AC8C-B34F32A9D01B}"/>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nvGrpSpPr>
          <p:cNvPr id="145" name="Group 144">
            <a:extLst>
              <a:ext uri="{FF2B5EF4-FFF2-40B4-BE49-F238E27FC236}">
                <a16:creationId xmlns:a16="http://schemas.microsoft.com/office/drawing/2014/main" id="{50DDB149-28AA-4684-9B12-FDE2C9AA556D}"/>
              </a:ext>
            </a:extLst>
          </p:cNvPr>
          <p:cNvGrpSpPr/>
          <p:nvPr/>
        </p:nvGrpSpPr>
        <p:grpSpPr>
          <a:xfrm>
            <a:off x="1304390" y="3009596"/>
            <a:ext cx="1268027" cy="441489"/>
            <a:chOff x="656606" y="1489081"/>
            <a:chExt cx="1103862" cy="415387"/>
          </a:xfrm>
        </p:grpSpPr>
        <p:grpSp>
          <p:nvGrpSpPr>
            <p:cNvPr id="146" name="Group 145">
              <a:extLst>
                <a:ext uri="{FF2B5EF4-FFF2-40B4-BE49-F238E27FC236}">
                  <a16:creationId xmlns:a16="http://schemas.microsoft.com/office/drawing/2014/main" id="{E28723BA-8C54-446D-87E8-49D6A91222AF}"/>
                </a:ext>
              </a:extLst>
            </p:cNvPr>
            <p:cNvGrpSpPr/>
            <p:nvPr/>
          </p:nvGrpSpPr>
          <p:grpSpPr>
            <a:xfrm>
              <a:off x="656606" y="1489081"/>
              <a:ext cx="346074" cy="415386"/>
              <a:chOff x="2435224" y="1914525"/>
              <a:chExt cx="498475" cy="586832"/>
            </a:xfrm>
          </p:grpSpPr>
          <p:sp>
            <p:nvSpPr>
              <p:cNvPr id="159" name="Freeform 5">
                <a:extLst>
                  <a:ext uri="{FF2B5EF4-FFF2-40B4-BE49-F238E27FC236}">
                    <a16:creationId xmlns:a16="http://schemas.microsoft.com/office/drawing/2014/main" id="{9148C358-7CCA-49FA-B236-177132F0FD1B}"/>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60" name="Freeform 6">
                <a:extLst>
                  <a:ext uri="{FF2B5EF4-FFF2-40B4-BE49-F238E27FC236}">
                    <a16:creationId xmlns:a16="http://schemas.microsoft.com/office/drawing/2014/main" id="{1B5122EB-4DBF-4D9E-A362-ADF3D37CBCBD}"/>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61" name="Rectangle 7">
                <a:extLst>
                  <a:ext uri="{FF2B5EF4-FFF2-40B4-BE49-F238E27FC236}">
                    <a16:creationId xmlns:a16="http://schemas.microsoft.com/office/drawing/2014/main" id="{437645AB-C932-4291-98A8-BF636F40C219}"/>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47" name="Group 146">
              <a:extLst>
                <a:ext uri="{FF2B5EF4-FFF2-40B4-BE49-F238E27FC236}">
                  <a16:creationId xmlns:a16="http://schemas.microsoft.com/office/drawing/2014/main" id="{04E33B9A-F837-434C-B818-61465C5BD511}"/>
                </a:ext>
              </a:extLst>
            </p:cNvPr>
            <p:cNvGrpSpPr/>
            <p:nvPr/>
          </p:nvGrpSpPr>
          <p:grpSpPr>
            <a:xfrm>
              <a:off x="909610" y="1489081"/>
              <a:ext cx="346074" cy="415386"/>
              <a:chOff x="2435224" y="1914525"/>
              <a:chExt cx="498475" cy="586832"/>
            </a:xfrm>
          </p:grpSpPr>
          <p:sp>
            <p:nvSpPr>
              <p:cNvPr id="156" name="Freeform 5">
                <a:extLst>
                  <a:ext uri="{FF2B5EF4-FFF2-40B4-BE49-F238E27FC236}">
                    <a16:creationId xmlns:a16="http://schemas.microsoft.com/office/drawing/2014/main" id="{2BBD7054-D15E-4ECB-A35E-087312D31A01}"/>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7" name="Freeform 6">
                <a:extLst>
                  <a:ext uri="{FF2B5EF4-FFF2-40B4-BE49-F238E27FC236}">
                    <a16:creationId xmlns:a16="http://schemas.microsoft.com/office/drawing/2014/main" id="{8040ACCC-416E-4DCC-8491-03EDE8384BE5}"/>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8" name="Rectangle 7">
                <a:extLst>
                  <a:ext uri="{FF2B5EF4-FFF2-40B4-BE49-F238E27FC236}">
                    <a16:creationId xmlns:a16="http://schemas.microsoft.com/office/drawing/2014/main" id="{35CB4C1D-F715-4EA9-88E7-4EDCC0A8CE70}"/>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48" name="Group 147">
              <a:extLst>
                <a:ext uri="{FF2B5EF4-FFF2-40B4-BE49-F238E27FC236}">
                  <a16:creationId xmlns:a16="http://schemas.microsoft.com/office/drawing/2014/main" id="{7EB1E7C8-3F86-417C-A254-FD82A6A9EAFD}"/>
                </a:ext>
              </a:extLst>
            </p:cNvPr>
            <p:cNvGrpSpPr/>
            <p:nvPr/>
          </p:nvGrpSpPr>
          <p:grpSpPr>
            <a:xfrm>
              <a:off x="1162002" y="1489081"/>
              <a:ext cx="346074" cy="415387"/>
              <a:chOff x="2435224" y="1914524"/>
              <a:chExt cx="498475" cy="586833"/>
            </a:xfrm>
          </p:grpSpPr>
          <p:sp>
            <p:nvSpPr>
              <p:cNvPr id="153" name="Freeform 5">
                <a:extLst>
                  <a:ext uri="{FF2B5EF4-FFF2-40B4-BE49-F238E27FC236}">
                    <a16:creationId xmlns:a16="http://schemas.microsoft.com/office/drawing/2014/main" id="{1F961B8C-B354-4D29-8D1C-80FAD67D5EB3}"/>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4" name="Freeform 6">
                <a:extLst>
                  <a:ext uri="{FF2B5EF4-FFF2-40B4-BE49-F238E27FC236}">
                    <a16:creationId xmlns:a16="http://schemas.microsoft.com/office/drawing/2014/main" id="{53B87527-4771-457B-AA67-383BBAC7E3C2}"/>
                  </a:ext>
                </a:extLst>
              </p:cNvPr>
              <p:cNvSpPr>
                <a:spLocks noEditPoints="1"/>
              </p:cNvSpPr>
              <p:nvPr/>
            </p:nvSpPr>
            <p:spPr bwMode="auto">
              <a:xfrm>
                <a:off x="2587624" y="1914524"/>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5" name="Rectangle 7">
                <a:extLst>
                  <a:ext uri="{FF2B5EF4-FFF2-40B4-BE49-F238E27FC236}">
                    <a16:creationId xmlns:a16="http://schemas.microsoft.com/office/drawing/2014/main" id="{EF1D06EB-E0CE-451C-A94A-0064A4D775F6}"/>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49" name="Group 148">
              <a:extLst>
                <a:ext uri="{FF2B5EF4-FFF2-40B4-BE49-F238E27FC236}">
                  <a16:creationId xmlns:a16="http://schemas.microsoft.com/office/drawing/2014/main" id="{FB0712DA-36BE-4D71-96E6-D49C435BB94C}"/>
                </a:ext>
              </a:extLst>
            </p:cNvPr>
            <p:cNvGrpSpPr/>
            <p:nvPr/>
          </p:nvGrpSpPr>
          <p:grpSpPr>
            <a:xfrm>
              <a:off x="1414394" y="1489081"/>
              <a:ext cx="346074" cy="415386"/>
              <a:chOff x="2435224" y="1914525"/>
              <a:chExt cx="498475" cy="586832"/>
            </a:xfrm>
          </p:grpSpPr>
          <p:sp>
            <p:nvSpPr>
              <p:cNvPr id="150" name="Freeform 5">
                <a:extLst>
                  <a:ext uri="{FF2B5EF4-FFF2-40B4-BE49-F238E27FC236}">
                    <a16:creationId xmlns:a16="http://schemas.microsoft.com/office/drawing/2014/main" id="{D5C5F39A-6C45-40D1-BF1A-6B4BD0178B99}"/>
                  </a:ext>
                </a:extLst>
              </p:cNvPr>
              <p:cNvSpPr>
                <a:spLocks noEditPoints="1"/>
              </p:cNvSpPr>
              <p:nvPr/>
            </p:nvSpPr>
            <p:spPr bwMode="auto">
              <a:xfrm>
                <a:off x="2701924" y="1981200"/>
                <a:ext cx="130175" cy="87313"/>
              </a:xfrm>
              <a:custGeom>
                <a:avLst/>
                <a:gdLst>
                  <a:gd name="T0" fmla="*/ 0 w 82"/>
                  <a:gd name="T1" fmla="*/ 55 h 55"/>
                  <a:gd name="T2" fmla="*/ 82 w 82"/>
                  <a:gd name="T3" fmla="*/ 55 h 55"/>
                  <a:gd name="T4" fmla="*/ 82 w 82"/>
                  <a:gd name="T5" fmla="*/ 0 h 55"/>
                  <a:gd name="T6" fmla="*/ 0 w 82"/>
                  <a:gd name="T7" fmla="*/ 0 h 55"/>
                  <a:gd name="T8" fmla="*/ 0 w 82"/>
                  <a:gd name="T9" fmla="*/ 55 h 55"/>
                  <a:gd name="T10" fmla="*/ 59 w 82"/>
                  <a:gd name="T11" fmla="*/ 39 h 55"/>
                  <a:gd name="T12" fmla="*/ 44 w 82"/>
                  <a:gd name="T13" fmla="*/ 48 h 55"/>
                  <a:gd name="T14" fmla="*/ 44 w 82"/>
                  <a:gd name="T15" fmla="*/ 30 h 55"/>
                  <a:gd name="T16" fmla="*/ 59 w 82"/>
                  <a:gd name="T17" fmla="*/ 21 h 55"/>
                  <a:gd name="T18" fmla="*/ 59 w 82"/>
                  <a:gd name="T19" fmla="*/ 39 h 55"/>
                  <a:gd name="T20" fmla="*/ 42 w 82"/>
                  <a:gd name="T21" fmla="*/ 9 h 55"/>
                  <a:gd name="T22" fmla="*/ 58 w 82"/>
                  <a:gd name="T23" fmla="*/ 18 h 55"/>
                  <a:gd name="T24" fmla="*/ 42 w 82"/>
                  <a:gd name="T25" fmla="*/ 27 h 55"/>
                  <a:gd name="T26" fmla="*/ 27 w 82"/>
                  <a:gd name="T27" fmla="*/ 18 h 55"/>
                  <a:gd name="T28" fmla="*/ 42 w 82"/>
                  <a:gd name="T29" fmla="*/ 9 h 55"/>
                  <a:gd name="T30" fmla="*/ 25 w 82"/>
                  <a:gd name="T31" fmla="*/ 21 h 55"/>
                  <a:gd name="T32" fmla="*/ 41 w 82"/>
                  <a:gd name="T33" fmla="*/ 30 h 55"/>
                  <a:gd name="T34" fmla="*/ 41 w 82"/>
                  <a:gd name="T35" fmla="*/ 48 h 55"/>
                  <a:gd name="T36" fmla="*/ 25 w 82"/>
                  <a:gd name="T37" fmla="*/ 39 h 55"/>
                  <a:gd name="T38" fmla="*/ 25 w 82"/>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55">
                    <a:moveTo>
                      <a:pt x="0" y="55"/>
                    </a:moveTo>
                    <a:lnTo>
                      <a:pt x="82" y="55"/>
                    </a:lnTo>
                    <a:lnTo>
                      <a:pt x="82" y="0"/>
                    </a:lnTo>
                    <a:lnTo>
                      <a:pt x="0" y="0"/>
                    </a:lnTo>
                    <a:lnTo>
                      <a:pt x="0" y="55"/>
                    </a:lnTo>
                    <a:close/>
                    <a:moveTo>
                      <a:pt x="59" y="39"/>
                    </a:moveTo>
                    <a:lnTo>
                      <a:pt x="44" y="48"/>
                    </a:lnTo>
                    <a:lnTo>
                      <a:pt x="44" y="30"/>
                    </a:lnTo>
                    <a:lnTo>
                      <a:pt x="59" y="21"/>
                    </a:lnTo>
                    <a:lnTo>
                      <a:pt x="59" y="39"/>
                    </a:lnTo>
                    <a:close/>
                    <a:moveTo>
                      <a:pt x="42" y="9"/>
                    </a:moveTo>
                    <a:lnTo>
                      <a:pt x="58" y="18"/>
                    </a:lnTo>
                    <a:lnTo>
                      <a:pt x="42" y="27"/>
                    </a:lnTo>
                    <a:lnTo>
                      <a:pt x="27" y="18"/>
                    </a:lnTo>
                    <a:lnTo>
                      <a:pt x="42" y="9"/>
                    </a:lnTo>
                    <a:close/>
                    <a:moveTo>
                      <a:pt x="25" y="21"/>
                    </a:moveTo>
                    <a:lnTo>
                      <a:pt x="41" y="30"/>
                    </a:lnTo>
                    <a:lnTo>
                      <a:pt x="41" y="48"/>
                    </a:lnTo>
                    <a:lnTo>
                      <a:pt x="25" y="39"/>
                    </a:lnTo>
                    <a:lnTo>
                      <a:pt x="25" y="21"/>
                    </a:lnTo>
                    <a:close/>
                  </a:path>
                </a:pathLst>
              </a:custGeom>
              <a:solidFill>
                <a:srgbClr val="0078D7"/>
              </a:solidFill>
              <a:ln w="9525">
                <a:noFill/>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1" name="Freeform 6">
                <a:extLst>
                  <a:ext uri="{FF2B5EF4-FFF2-40B4-BE49-F238E27FC236}">
                    <a16:creationId xmlns:a16="http://schemas.microsoft.com/office/drawing/2014/main" id="{2ED30DBD-BF14-46E8-B313-9332DB1DDA87}"/>
                  </a:ext>
                </a:extLst>
              </p:cNvPr>
              <p:cNvSpPr>
                <a:spLocks noEditPoints="1"/>
              </p:cNvSpPr>
              <p:nvPr/>
            </p:nvSpPr>
            <p:spPr bwMode="auto">
              <a:xfrm>
                <a:off x="2587624" y="1914525"/>
                <a:ext cx="346075" cy="279400"/>
              </a:xfrm>
              <a:custGeom>
                <a:avLst/>
                <a:gdLst>
                  <a:gd name="T0" fmla="*/ 69 w 1566"/>
                  <a:gd name="T1" fmla="*/ 0 h 1254"/>
                  <a:gd name="T2" fmla="*/ 0 w 1566"/>
                  <a:gd name="T3" fmla="*/ 1184 h 1254"/>
                  <a:gd name="T4" fmla="*/ 1497 w 1566"/>
                  <a:gd name="T5" fmla="*/ 1254 h 1254"/>
                  <a:gd name="T6" fmla="*/ 1566 w 1566"/>
                  <a:gd name="T7" fmla="*/ 70 h 1254"/>
                  <a:gd name="T8" fmla="*/ 778 w 1566"/>
                  <a:gd name="T9" fmla="*/ 1038 h 1254"/>
                  <a:gd name="T10" fmla="*/ 733 w 1566"/>
                  <a:gd name="T11" fmla="*/ 1170 h 1254"/>
                  <a:gd name="T12" fmla="*/ 725 w 1566"/>
                  <a:gd name="T13" fmla="*/ 1173 h 1254"/>
                  <a:gd name="T14" fmla="*/ 708 w 1566"/>
                  <a:gd name="T15" fmla="*/ 1173 h 1254"/>
                  <a:gd name="T16" fmla="*/ 699 w 1566"/>
                  <a:gd name="T17" fmla="*/ 1172 h 1254"/>
                  <a:gd name="T18" fmla="*/ 695 w 1566"/>
                  <a:gd name="T19" fmla="*/ 1169 h 1254"/>
                  <a:gd name="T20" fmla="*/ 650 w 1566"/>
                  <a:gd name="T21" fmla="*/ 1038 h 1254"/>
                  <a:gd name="T22" fmla="*/ 650 w 1566"/>
                  <a:gd name="T23" fmla="*/ 1028 h 1254"/>
                  <a:gd name="T24" fmla="*/ 664 w 1566"/>
                  <a:gd name="T25" fmla="*/ 1026 h 1254"/>
                  <a:gd name="T26" fmla="*/ 677 w 1566"/>
                  <a:gd name="T27" fmla="*/ 1027 h 1254"/>
                  <a:gd name="T28" fmla="*/ 680 w 1566"/>
                  <a:gd name="T29" fmla="*/ 1031 h 1254"/>
                  <a:gd name="T30" fmla="*/ 716 w 1566"/>
                  <a:gd name="T31" fmla="*/ 1144 h 1254"/>
                  <a:gd name="T32" fmla="*/ 752 w 1566"/>
                  <a:gd name="T33" fmla="*/ 1029 h 1254"/>
                  <a:gd name="T34" fmla="*/ 759 w 1566"/>
                  <a:gd name="T35" fmla="*/ 1026 h 1254"/>
                  <a:gd name="T36" fmla="*/ 775 w 1566"/>
                  <a:gd name="T37" fmla="*/ 1026 h 1254"/>
                  <a:gd name="T38" fmla="*/ 780 w 1566"/>
                  <a:gd name="T39" fmla="*/ 1031 h 1254"/>
                  <a:gd name="T40" fmla="*/ 969 w 1566"/>
                  <a:gd name="T41" fmla="*/ 1168 h 1254"/>
                  <a:gd name="T42" fmla="*/ 966 w 1566"/>
                  <a:gd name="T43" fmla="*/ 1172 h 1254"/>
                  <a:gd name="T44" fmla="*/ 955 w 1566"/>
                  <a:gd name="T45" fmla="*/ 1173 h 1254"/>
                  <a:gd name="T46" fmla="*/ 944 w 1566"/>
                  <a:gd name="T47" fmla="*/ 1172 h 1254"/>
                  <a:gd name="T48" fmla="*/ 941 w 1566"/>
                  <a:gd name="T49" fmla="*/ 1168 h 1254"/>
                  <a:gd name="T50" fmla="*/ 940 w 1566"/>
                  <a:gd name="T51" fmla="*/ 1050 h 1254"/>
                  <a:gd name="T52" fmla="*/ 897 w 1566"/>
                  <a:gd name="T53" fmla="*/ 1171 h 1254"/>
                  <a:gd name="T54" fmla="*/ 889 w 1566"/>
                  <a:gd name="T55" fmla="*/ 1173 h 1254"/>
                  <a:gd name="T56" fmla="*/ 876 w 1566"/>
                  <a:gd name="T57" fmla="*/ 1173 h 1254"/>
                  <a:gd name="T58" fmla="*/ 869 w 1566"/>
                  <a:gd name="T59" fmla="*/ 1171 h 1254"/>
                  <a:gd name="T60" fmla="*/ 827 w 1566"/>
                  <a:gd name="T61" fmla="*/ 1050 h 1254"/>
                  <a:gd name="T62" fmla="*/ 827 w 1566"/>
                  <a:gd name="T63" fmla="*/ 1168 h 1254"/>
                  <a:gd name="T64" fmla="*/ 824 w 1566"/>
                  <a:gd name="T65" fmla="*/ 1172 h 1254"/>
                  <a:gd name="T66" fmla="*/ 813 w 1566"/>
                  <a:gd name="T67" fmla="*/ 1173 h 1254"/>
                  <a:gd name="T68" fmla="*/ 801 w 1566"/>
                  <a:gd name="T69" fmla="*/ 1172 h 1254"/>
                  <a:gd name="T70" fmla="*/ 799 w 1566"/>
                  <a:gd name="T71" fmla="*/ 1168 h 1254"/>
                  <a:gd name="T72" fmla="*/ 802 w 1566"/>
                  <a:gd name="T73" fmla="*/ 1030 h 1254"/>
                  <a:gd name="T74" fmla="*/ 829 w 1566"/>
                  <a:gd name="T75" fmla="*/ 1027 h 1254"/>
                  <a:gd name="T76" fmla="*/ 844 w 1566"/>
                  <a:gd name="T77" fmla="*/ 1030 h 1254"/>
                  <a:gd name="T78" fmla="*/ 852 w 1566"/>
                  <a:gd name="T79" fmla="*/ 1043 h 1254"/>
                  <a:gd name="T80" fmla="*/ 884 w 1566"/>
                  <a:gd name="T81" fmla="*/ 1130 h 1254"/>
                  <a:gd name="T82" fmla="*/ 920 w 1566"/>
                  <a:gd name="T83" fmla="*/ 1036 h 1254"/>
                  <a:gd name="T84" fmla="*/ 930 w 1566"/>
                  <a:gd name="T85" fmla="*/ 1027 h 1254"/>
                  <a:gd name="T86" fmla="*/ 957 w 1566"/>
                  <a:gd name="T87" fmla="*/ 1027 h 1254"/>
                  <a:gd name="T88" fmla="*/ 966 w 1566"/>
                  <a:gd name="T89" fmla="*/ 1030 h 1254"/>
                  <a:gd name="T90" fmla="*/ 969 w 1566"/>
                  <a:gd name="T91" fmla="*/ 1038 h 1254"/>
                  <a:gd name="T92" fmla="*/ 969 w 1566"/>
                  <a:gd name="T93" fmla="*/ 1168 h 1254"/>
                  <a:gd name="T94" fmla="*/ 1115 w 1566"/>
                  <a:gd name="T95" fmla="*/ 739 h 1254"/>
                  <a:gd name="T96" fmla="*/ 1035 w 1566"/>
                  <a:gd name="T97" fmla="*/ 834 h 1254"/>
                  <a:gd name="T98" fmla="*/ 583 w 1566"/>
                  <a:gd name="T99" fmla="*/ 868 h 1254"/>
                  <a:gd name="T100" fmla="*/ 715 w 1566"/>
                  <a:gd name="T101" fmla="*/ 739 h 1254"/>
                  <a:gd name="T102" fmla="*/ 465 w 1566"/>
                  <a:gd name="T103" fmla="*/ 702 h 1254"/>
                  <a:gd name="T104" fmla="*/ 502 w 1566"/>
                  <a:gd name="T105" fmla="*/ 246 h 1254"/>
                  <a:gd name="T106" fmla="*/ 1153 w 1566"/>
                  <a:gd name="T107" fmla="*/ 284 h 1254"/>
                  <a:gd name="T108" fmla="*/ 1153 w 1566"/>
                  <a:gd name="T109" fmla="*/ 702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6" h="1254">
                    <a:moveTo>
                      <a:pt x="1497" y="0"/>
                    </a:moveTo>
                    <a:lnTo>
                      <a:pt x="69" y="0"/>
                    </a:lnTo>
                    <a:cubicBezTo>
                      <a:pt x="31" y="0"/>
                      <a:pt x="0" y="32"/>
                      <a:pt x="0" y="70"/>
                    </a:cubicBezTo>
                    <a:lnTo>
                      <a:pt x="0" y="1184"/>
                    </a:lnTo>
                    <a:cubicBezTo>
                      <a:pt x="0" y="1223"/>
                      <a:pt x="31" y="1254"/>
                      <a:pt x="69" y="1254"/>
                    </a:cubicBezTo>
                    <a:lnTo>
                      <a:pt x="1497" y="1254"/>
                    </a:lnTo>
                    <a:cubicBezTo>
                      <a:pt x="1536" y="1254"/>
                      <a:pt x="1566" y="1223"/>
                      <a:pt x="1566" y="1184"/>
                    </a:cubicBezTo>
                    <a:lnTo>
                      <a:pt x="1566" y="70"/>
                    </a:lnTo>
                    <a:cubicBezTo>
                      <a:pt x="1566" y="32"/>
                      <a:pt x="1536" y="0"/>
                      <a:pt x="1497" y="0"/>
                    </a:cubicBezTo>
                    <a:close/>
                    <a:moveTo>
                      <a:pt x="778" y="1038"/>
                    </a:moveTo>
                    <a:lnTo>
                      <a:pt x="735" y="1167"/>
                    </a:lnTo>
                    <a:cubicBezTo>
                      <a:pt x="734" y="1169"/>
                      <a:pt x="734" y="1170"/>
                      <a:pt x="733" y="1170"/>
                    </a:cubicBezTo>
                    <a:cubicBezTo>
                      <a:pt x="733" y="1171"/>
                      <a:pt x="732" y="1172"/>
                      <a:pt x="730" y="1172"/>
                    </a:cubicBezTo>
                    <a:cubicBezTo>
                      <a:pt x="729" y="1173"/>
                      <a:pt x="727" y="1173"/>
                      <a:pt x="725" y="1173"/>
                    </a:cubicBezTo>
                    <a:cubicBezTo>
                      <a:pt x="722" y="1173"/>
                      <a:pt x="719" y="1173"/>
                      <a:pt x="716" y="1173"/>
                    </a:cubicBezTo>
                    <a:cubicBezTo>
                      <a:pt x="713" y="1173"/>
                      <a:pt x="710" y="1173"/>
                      <a:pt x="708" y="1173"/>
                    </a:cubicBezTo>
                    <a:cubicBezTo>
                      <a:pt x="706" y="1173"/>
                      <a:pt x="704" y="1173"/>
                      <a:pt x="702" y="1173"/>
                    </a:cubicBezTo>
                    <a:cubicBezTo>
                      <a:pt x="701" y="1173"/>
                      <a:pt x="700" y="1172"/>
                      <a:pt x="699" y="1172"/>
                    </a:cubicBezTo>
                    <a:cubicBezTo>
                      <a:pt x="698" y="1172"/>
                      <a:pt x="697" y="1171"/>
                      <a:pt x="696" y="1171"/>
                    </a:cubicBezTo>
                    <a:cubicBezTo>
                      <a:pt x="696" y="1171"/>
                      <a:pt x="695" y="1170"/>
                      <a:pt x="695" y="1169"/>
                    </a:cubicBezTo>
                    <a:cubicBezTo>
                      <a:pt x="694" y="1169"/>
                      <a:pt x="694" y="1168"/>
                      <a:pt x="694" y="1167"/>
                    </a:cubicBezTo>
                    <a:lnTo>
                      <a:pt x="650" y="1038"/>
                    </a:lnTo>
                    <a:cubicBezTo>
                      <a:pt x="649" y="1035"/>
                      <a:pt x="649" y="1033"/>
                      <a:pt x="649" y="1031"/>
                    </a:cubicBezTo>
                    <a:cubicBezTo>
                      <a:pt x="649" y="1030"/>
                      <a:pt x="649" y="1028"/>
                      <a:pt x="650" y="1028"/>
                    </a:cubicBezTo>
                    <a:cubicBezTo>
                      <a:pt x="651" y="1027"/>
                      <a:pt x="652" y="1026"/>
                      <a:pt x="655" y="1026"/>
                    </a:cubicBezTo>
                    <a:cubicBezTo>
                      <a:pt x="657" y="1026"/>
                      <a:pt x="660" y="1026"/>
                      <a:pt x="664" y="1026"/>
                    </a:cubicBezTo>
                    <a:cubicBezTo>
                      <a:pt x="668" y="1026"/>
                      <a:pt x="670" y="1026"/>
                      <a:pt x="672" y="1026"/>
                    </a:cubicBezTo>
                    <a:cubicBezTo>
                      <a:pt x="674" y="1026"/>
                      <a:pt x="676" y="1026"/>
                      <a:pt x="677" y="1027"/>
                    </a:cubicBezTo>
                    <a:cubicBezTo>
                      <a:pt x="678" y="1027"/>
                      <a:pt x="679" y="1028"/>
                      <a:pt x="679" y="1029"/>
                    </a:cubicBezTo>
                    <a:cubicBezTo>
                      <a:pt x="679" y="1029"/>
                      <a:pt x="680" y="1030"/>
                      <a:pt x="680" y="1031"/>
                    </a:cubicBezTo>
                    <a:lnTo>
                      <a:pt x="716" y="1144"/>
                    </a:lnTo>
                    <a:lnTo>
                      <a:pt x="716" y="1144"/>
                    </a:lnTo>
                    <a:lnTo>
                      <a:pt x="751" y="1032"/>
                    </a:lnTo>
                    <a:cubicBezTo>
                      <a:pt x="751" y="1031"/>
                      <a:pt x="751" y="1030"/>
                      <a:pt x="752" y="1029"/>
                    </a:cubicBezTo>
                    <a:cubicBezTo>
                      <a:pt x="752" y="1028"/>
                      <a:pt x="753" y="1027"/>
                      <a:pt x="754" y="1027"/>
                    </a:cubicBezTo>
                    <a:cubicBezTo>
                      <a:pt x="755" y="1027"/>
                      <a:pt x="757" y="1026"/>
                      <a:pt x="759" y="1026"/>
                    </a:cubicBezTo>
                    <a:cubicBezTo>
                      <a:pt x="761" y="1026"/>
                      <a:pt x="764" y="1026"/>
                      <a:pt x="767" y="1026"/>
                    </a:cubicBezTo>
                    <a:cubicBezTo>
                      <a:pt x="771" y="1026"/>
                      <a:pt x="773" y="1026"/>
                      <a:pt x="775" y="1026"/>
                    </a:cubicBezTo>
                    <a:cubicBezTo>
                      <a:pt x="777" y="1026"/>
                      <a:pt x="778" y="1027"/>
                      <a:pt x="779" y="1028"/>
                    </a:cubicBezTo>
                    <a:cubicBezTo>
                      <a:pt x="780" y="1029"/>
                      <a:pt x="780" y="1030"/>
                      <a:pt x="780" y="1031"/>
                    </a:cubicBezTo>
                    <a:cubicBezTo>
                      <a:pt x="780" y="1033"/>
                      <a:pt x="779" y="1035"/>
                      <a:pt x="778" y="1038"/>
                    </a:cubicBezTo>
                    <a:close/>
                    <a:moveTo>
                      <a:pt x="969" y="1168"/>
                    </a:moveTo>
                    <a:cubicBezTo>
                      <a:pt x="969" y="1169"/>
                      <a:pt x="969" y="1170"/>
                      <a:pt x="968" y="1171"/>
                    </a:cubicBezTo>
                    <a:cubicBezTo>
                      <a:pt x="968" y="1171"/>
                      <a:pt x="967" y="1172"/>
                      <a:pt x="966" y="1172"/>
                    </a:cubicBezTo>
                    <a:cubicBezTo>
                      <a:pt x="965" y="1172"/>
                      <a:pt x="963" y="1173"/>
                      <a:pt x="962" y="1173"/>
                    </a:cubicBezTo>
                    <a:cubicBezTo>
                      <a:pt x="960" y="1173"/>
                      <a:pt x="957" y="1173"/>
                      <a:pt x="955" y="1173"/>
                    </a:cubicBezTo>
                    <a:cubicBezTo>
                      <a:pt x="952" y="1173"/>
                      <a:pt x="950" y="1173"/>
                      <a:pt x="948" y="1173"/>
                    </a:cubicBezTo>
                    <a:cubicBezTo>
                      <a:pt x="946" y="1173"/>
                      <a:pt x="945" y="1172"/>
                      <a:pt x="944" y="1172"/>
                    </a:cubicBezTo>
                    <a:cubicBezTo>
                      <a:pt x="943" y="1172"/>
                      <a:pt x="942" y="1171"/>
                      <a:pt x="941" y="1171"/>
                    </a:cubicBezTo>
                    <a:cubicBezTo>
                      <a:pt x="941" y="1170"/>
                      <a:pt x="941" y="1169"/>
                      <a:pt x="941" y="1168"/>
                    </a:cubicBezTo>
                    <a:lnTo>
                      <a:pt x="941" y="1050"/>
                    </a:lnTo>
                    <a:lnTo>
                      <a:pt x="940" y="1050"/>
                    </a:lnTo>
                    <a:lnTo>
                      <a:pt x="898" y="1168"/>
                    </a:lnTo>
                    <a:cubicBezTo>
                      <a:pt x="898" y="1169"/>
                      <a:pt x="897" y="1170"/>
                      <a:pt x="897" y="1171"/>
                    </a:cubicBezTo>
                    <a:cubicBezTo>
                      <a:pt x="896" y="1171"/>
                      <a:pt x="895" y="1172"/>
                      <a:pt x="894" y="1172"/>
                    </a:cubicBezTo>
                    <a:cubicBezTo>
                      <a:pt x="893" y="1173"/>
                      <a:pt x="891" y="1173"/>
                      <a:pt x="889" y="1173"/>
                    </a:cubicBezTo>
                    <a:cubicBezTo>
                      <a:pt x="888" y="1173"/>
                      <a:pt x="885" y="1173"/>
                      <a:pt x="883" y="1173"/>
                    </a:cubicBezTo>
                    <a:cubicBezTo>
                      <a:pt x="880" y="1173"/>
                      <a:pt x="878" y="1173"/>
                      <a:pt x="876" y="1173"/>
                    </a:cubicBezTo>
                    <a:cubicBezTo>
                      <a:pt x="874" y="1173"/>
                      <a:pt x="873" y="1172"/>
                      <a:pt x="872" y="1172"/>
                    </a:cubicBezTo>
                    <a:cubicBezTo>
                      <a:pt x="871" y="1172"/>
                      <a:pt x="870" y="1171"/>
                      <a:pt x="869" y="1171"/>
                    </a:cubicBezTo>
                    <a:cubicBezTo>
                      <a:pt x="868" y="1170"/>
                      <a:pt x="868" y="1169"/>
                      <a:pt x="868" y="1168"/>
                    </a:cubicBezTo>
                    <a:lnTo>
                      <a:pt x="827" y="1050"/>
                    </a:lnTo>
                    <a:lnTo>
                      <a:pt x="827" y="1050"/>
                    </a:lnTo>
                    <a:lnTo>
                      <a:pt x="827" y="1168"/>
                    </a:lnTo>
                    <a:cubicBezTo>
                      <a:pt x="827" y="1169"/>
                      <a:pt x="826" y="1170"/>
                      <a:pt x="826" y="1171"/>
                    </a:cubicBezTo>
                    <a:cubicBezTo>
                      <a:pt x="826" y="1171"/>
                      <a:pt x="825" y="1172"/>
                      <a:pt x="824" y="1172"/>
                    </a:cubicBezTo>
                    <a:cubicBezTo>
                      <a:pt x="823" y="1172"/>
                      <a:pt x="821" y="1173"/>
                      <a:pt x="819" y="1173"/>
                    </a:cubicBezTo>
                    <a:cubicBezTo>
                      <a:pt x="818" y="1173"/>
                      <a:pt x="815" y="1173"/>
                      <a:pt x="813" y="1173"/>
                    </a:cubicBezTo>
                    <a:cubicBezTo>
                      <a:pt x="810" y="1173"/>
                      <a:pt x="808" y="1173"/>
                      <a:pt x="806" y="1173"/>
                    </a:cubicBezTo>
                    <a:cubicBezTo>
                      <a:pt x="804" y="1173"/>
                      <a:pt x="802" y="1172"/>
                      <a:pt x="801" y="1172"/>
                    </a:cubicBezTo>
                    <a:cubicBezTo>
                      <a:pt x="800" y="1172"/>
                      <a:pt x="800" y="1171"/>
                      <a:pt x="799" y="1171"/>
                    </a:cubicBezTo>
                    <a:cubicBezTo>
                      <a:pt x="799" y="1170"/>
                      <a:pt x="799" y="1169"/>
                      <a:pt x="799" y="1168"/>
                    </a:cubicBezTo>
                    <a:lnTo>
                      <a:pt x="799" y="1038"/>
                    </a:lnTo>
                    <a:cubicBezTo>
                      <a:pt x="799" y="1035"/>
                      <a:pt x="800" y="1032"/>
                      <a:pt x="802" y="1030"/>
                    </a:cubicBezTo>
                    <a:cubicBezTo>
                      <a:pt x="804" y="1028"/>
                      <a:pt x="806" y="1027"/>
                      <a:pt x="810" y="1027"/>
                    </a:cubicBezTo>
                    <a:lnTo>
                      <a:pt x="829" y="1027"/>
                    </a:lnTo>
                    <a:cubicBezTo>
                      <a:pt x="833" y="1027"/>
                      <a:pt x="836" y="1027"/>
                      <a:pt x="838" y="1027"/>
                    </a:cubicBezTo>
                    <a:cubicBezTo>
                      <a:pt x="840" y="1028"/>
                      <a:pt x="843" y="1029"/>
                      <a:pt x="844" y="1030"/>
                    </a:cubicBezTo>
                    <a:cubicBezTo>
                      <a:pt x="846" y="1032"/>
                      <a:pt x="848" y="1033"/>
                      <a:pt x="849" y="1035"/>
                    </a:cubicBezTo>
                    <a:cubicBezTo>
                      <a:pt x="850" y="1038"/>
                      <a:pt x="851" y="1040"/>
                      <a:pt x="852" y="1043"/>
                    </a:cubicBezTo>
                    <a:lnTo>
                      <a:pt x="884" y="1130"/>
                    </a:lnTo>
                    <a:lnTo>
                      <a:pt x="884" y="1130"/>
                    </a:lnTo>
                    <a:lnTo>
                      <a:pt x="917" y="1044"/>
                    </a:lnTo>
                    <a:cubicBezTo>
                      <a:pt x="918" y="1040"/>
                      <a:pt x="919" y="1038"/>
                      <a:pt x="920" y="1036"/>
                    </a:cubicBezTo>
                    <a:cubicBezTo>
                      <a:pt x="921" y="1033"/>
                      <a:pt x="923" y="1032"/>
                      <a:pt x="924" y="1030"/>
                    </a:cubicBezTo>
                    <a:cubicBezTo>
                      <a:pt x="926" y="1029"/>
                      <a:pt x="928" y="1028"/>
                      <a:pt x="930" y="1027"/>
                    </a:cubicBezTo>
                    <a:cubicBezTo>
                      <a:pt x="932" y="1027"/>
                      <a:pt x="934" y="1027"/>
                      <a:pt x="937" y="1027"/>
                    </a:cubicBezTo>
                    <a:lnTo>
                      <a:pt x="957" y="1027"/>
                    </a:lnTo>
                    <a:cubicBezTo>
                      <a:pt x="959" y="1027"/>
                      <a:pt x="961" y="1027"/>
                      <a:pt x="962" y="1027"/>
                    </a:cubicBezTo>
                    <a:cubicBezTo>
                      <a:pt x="964" y="1028"/>
                      <a:pt x="965" y="1029"/>
                      <a:pt x="966" y="1030"/>
                    </a:cubicBezTo>
                    <a:cubicBezTo>
                      <a:pt x="967" y="1031"/>
                      <a:pt x="967" y="1032"/>
                      <a:pt x="968" y="1033"/>
                    </a:cubicBezTo>
                    <a:cubicBezTo>
                      <a:pt x="968" y="1035"/>
                      <a:pt x="969" y="1037"/>
                      <a:pt x="969" y="1038"/>
                    </a:cubicBezTo>
                    <a:lnTo>
                      <a:pt x="969" y="1168"/>
                    </a:lnTo>
                    <a:lnTo>
                      <a:pt x="969" y="1168"/>
                    </a:lnTo>
                    <a:close/>
                    <a:moveTo>
                      <a:pt x="1153" y="702"/>
                    </a:moveTo>
                    <a:cubicBezTo>
                      <a:pt x="1153" y="722"/>
                      <a:pt x="1136" y="739"/>
                      <a:pt x="1115" y="739"/>
                    </a:cubicBezTo>
                    <a:lnTo>
                      <a:pt x="900" y="739"/>
                    </a:lnTo>
                    <a:cubicBezTo>
                      <a:pt x="879" y="823"/>
                      <a:pt x="889" y="834"/>
                      <a:pt x="1035" y="834"/>
                    </a:cubicBezTo>
                    <a:lnTo>
                      <a:pt x="1035" y="868"/>
                    </a:lnTo>
                    <a:lnTo>
                      <a:pt x="583" y="868"/>
                    </a:lnTo>
                    <a:lnTo>
                      <a:pt x="583" y="834"/>
                    </a:lnTo>
                    <a:cubicBezTo>
                      <a:pt x="713" y="834"/>
                      <a:pt x="735" y="823"/>
                      <a:pt x="715" y="739"/>
                    </a:cubicBezTo>
                    <a:lnTo>
                      <a:pt x="502" y="739"/>
                    </a:lnTo>
                    <a:cubicBezTo>
                      <a:pt x="481" y="739"/>
                      <a:pt x="465" y="722"/>
                      <a:pt x="465" y="702"/>
                    </a:cubicBezTo>
                    <a:lnTo>
                      <a:pt x="465" y="284"/>
                    </a:lnTo>
                    <a:cubicBezTo>
                      <a:pt x="465" y="263"/>
                      <a:pt x="481" y="246"/>
                      <a:pt x="502" y="246"/>
                    </a:cubicBezTo>
                    <a:lnTo>
                      <a:pt x="1115" y="246"/>
                    </a:lnTo>
                    <a:cubicBezTo>
                      <a:pt x="1136" y="246"/>
                      <a:pt x="1153" y="263"/>
                      <a:pt x="1153" y="284"/>
                    </a:cubicBezTo>
                    <a:lnTo>
                      <a:pt x="1153" y="702"/>
                    </a:lnTo>
                    <a:lnTo>
                      <a:pt x="1153" y="70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2" name="Rectangle 7">
                <a:extLst>
                  <a:ext uri="{FF2B5EF4-FFF2-40B4-BE49-F238E27FC236}">
                    <a16:creationId xmlns:a16="http://schemas.microsoft.com/office/drawing/2014/main" id="{78FC00E2-29DA-4F35-B439-8AEFE233FEA5}"/>
                  </a:ext>
                </a:extLst>
              </p:cNvPr>
              <p:cNvSpPr>
                <a:spLocks noChangeArrowheads="1"/>
              </p:cNvSpPr>
              <p:nvPr/>
            </p:nvSpPr>
            <p:spPr bwMode="auto">
              <a:xfrm>
                <a:off x="2435224" y="2178050"/>
                <a:ext cx="0" cy="323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96386" rtl="0" eaLnBrk="0" fontAlgn="base" latinLnBrk="0" hangingPunct="0">
                  <a:lnSpc>
                    <a:spcPct val="100000"/>
                  </a:lnSpc>
                  <a:spcBef>
                    <a:spcPct val="0"/>
                  </a:spcBef>
                  <a:spcAft>
                    <a:spcPct val="0"/>
                  </a:spcAft>
                  <a:buClrTx/>
                  <a:buSzTx/>
                  <a:buFontTx/>
                  <a:buNone/>
                  <a:tabLst/>
                  <a:defRPr/>
                </a:pP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170" name="Rectangle 16">
            <a:extLst>
              <a:ext uri="{FF2B5EF4-FFF2-40B4-BE49-F238E27FC236}">
                <a16:creationId xmlns:a16="http://schemas.microsoft.com/office/drawing/2014/main" id="{69D40AD8-69C8-40CE-BD75-A7467AB2E21C}"/>
              </a:ext>
            </a:extLst>
          </p:cNvPr>
          <p:cNvSpPr>
            <a:spLocks noChangeArrowheads="1"/>
          </p:cNvSpPr>
          <p:nvPr/>
        </p:nvSpPr>
        <p:spPr bwMode="auto">
          <a:xfrm>
            <a:off x="3467663" y="3076070"/>
            <a:ext cx="788094" cy="27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96386"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78D7"/>
                </a:solidFill>
                <a:effectLst/>
                <a:uLnTx/>
                <a:uFillTx/>
                <a:latin typeface="Segoe UI" panose="020B0502040204020203" pitchFamily="34" charset="0"/>
                <a:ea typeface="+mn-ea"/>
                <a:cs typeface="+mn-cs"/>
              </a:rPr>
              <a:t>NFS </a:t>
            </a:r>
          </a:p>
          <a:p>
            <a:pPr marL="0" marR="0" lvl="0" indent="0" algn="ctr" defTabSz="896386"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78D7"/>
                </a:solidFill>
                <a:effectLst/>
                <a:uLnTx/>
                <a:uFillTx/>
                <a:latin typeface="Segoe UI" panose="020B0502040204020203" pitchFamily="34" charset="0"/>
                <a:ea typeface="+mn-ea"/>
                <a:cs typeface="+mn-cs"/>
              </a:rPr>
              <a:t>Mountpoint(s)</a:t>
            </a: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1" name="Rectangle 21">
            <a:extLst>
              <a:ext uri="{FF2B5EF4-FFF2-40B4-BE49-F238E27FC236}">
                <a16:creationId xmlns:a16="http://schemas.microsoft.com/office/drawing/2014/main" id="{6FF8D7A6-CE3D-4678-9CA2-51BF849C3ABB}"/>
              </a:ext>
            </a:extLst>
          </p:cNvPr>
          <p:cNvSpPr>
            <a:spLocks noChangeArrowheads="1"/>
          </p:cNvSpPr>
          <p:nvPr/>
        </p:nvSpPr>
        <p:spPr bwMode="auto">
          <a:xfrm>
            <a:off x="1403702" y="1965313"/>
            <a:ext cx="1168715" cy="14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96386" rtl="0" eaLnBrk="0" fontAlgn="base" latinLnBrk="0" hangingPunct="0">
              <a:lnSpc>
                <a:spcPct val="100000"/>
              </a:lnSpc>
              <a:spcBef>
                <a:spcPct val="0"/>
              </a:spcBef>
              <a:spcAft>
                <a:spcPct val="0"/>
              </a:spcAft>
              <a:buClrTx/>
              <a:buSzTx/>
              <a:buFontTx/>
              <a:buNone/>
              <a:tabLst/>
              <a:defRPr/>
            </a:pPr>
            <a:r>
              <a:rPr kumimoji="0" lang="en-US" altLang="en-US" sz="1078" b="0" i="0" u="none" strike="noStrike" kern="1200" cap="none" spc="0" normalizeH="0" baseline="0" noProof="0">
                <a:ln>
                  <a:noFill/>
                </a:ln>
                <a:solidFill>
                  <a:srgbClr val="0078D7"/>
                </a:solidFill>
                <a:effectLst/>
                <a:uLnTx/>
                <a:uFillTx/>
                <a:latin typeface="Segoe UI" panose="020B0502040204020203" pitchFamily="34" charset="0"/>
                <a:ea typeface="+mn-ea"/>
                <a:cs typeface="+mn-cs"/>
              </a:rPr>
              <a:t>Compute Cluster</a:t>
            </a:r>
            <a:endParaRPr kumimoji="0" lang="en-US" altLang="en-US" sz="107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190" name="Straight Arrow Connector 189">
            <a:extLst>
              <a:ext uri="{FF2B5EF4-FFF2-40B4-BE49-F238E27FC236}">
                <a16:creationId xmlns:a16="http://schemas.microsoft.com/office/drawing/2014/main" id="{6A1D62E5-F454-45D9-8CEE-BC255AF3341E}"/>
              </a:ext>
            </a:extLst>
          </p:cNvPr>
          <p:cNvCxnSpPr>
            <a:cxnSpLocks/>
            <a:stCxn id="151" idx="2"/>
            <a:endCxn id="194" idx="1"/>
          </p:cNvCxnSpPr>
          <p:nvPr/>
        </p:nvCxnSpPr>
        <p:spPr>
          <a:xfrm>
            <a:off x="2560256" y="3219795"/>
            <a:ext cx="1626984" cy="364765"/>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4" name="Right Brace 193">
            <a:extLst>
              <a:ext uri="{FF2B5EF4-FFF2-40B4-BE49-F238E27FC236}">
                <a16:creationId xmlns:a16="http://schemas.microsoft.com/office/drawing/2014/main" id="{41637716-5DDC-40AF-BED1-3FEF301A0CDA}"/>
              </a:ext>
            </a:extLst>
          </p:cNvPr>
          <p:cNvSpPr/>
          <p:nvPr/>
        </p:nvSpPr>
        <p:spPr>
          <a:xfrm rot="14202984">
            <a:off x="4140747" y="3122064"/>
            <a:ext cx="206076" cy="1097265"/>
          </a:xfrm>
          <a:prstGeom prst="rightBrace">
            <a:avLst/>
          </a:prstGeom>
          <a:ln w="2222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217" name="Straight Arrow Connector 216">
            <a:extLst>
              <a:ext uri="{FF2B5EF4-FFF2-40B4-BE49-F238E27FC236}">
                <a16:creationId xmlns:a16="http://schemas.microsoft.com/office/drawing/2014/main" id="{E1B619A5-3275-4CC5-9A44-AE32947C73C1}"/>
              </a:ext>
            </a:extLst>
          </p:cNvPr>
          <p:cNvCxnSpPr>
            <a:cxnSpLocks/>
            <a:stCxn id="188" idx="2"/>
          </p:cNvCxnSpPr>
          <p:nvPr/>
        </p:nvCxnSpPr>
        <p:spPr>
          <a:xfrm flipV="1">
            <a:off x="4478213" y="2987734"/>
            <a:ext cx="1325099" cy="849074"/>
          </a:xfrm>
          <a:prstGeom prst="straightConnector1">
            <a:avLst/>
          </a:prstGeom>
          <a:ln>
            <a:solidFill>
              <a:schemeClr val="tx2"/>
            </a:solidFill>
            <a:headEnd type="triangle" w="lg" len="sm"/>
            <a:tailEnd type="triangle"/>
          </a:ln>
        </p:spPr>
        <p:style>
          <a:lnRef idx="1">
            <a:schemeClr val="accent1"/>
          </a:lnRef>
          <a:fillRef idx="0">
            <a:schemeClr val="accent1"/>
          </a:fillRef>
          <a:effectRef idx="0">
            <a:schemeClr val="accent1"/>
          </a:effectRef>
          <a:fontRef idx="minor">
            <a:schemeClr val="tx1"/>
          </a:fontRef>
        </p:style>
      </p:cxnSp>
      <p:sp>
        <p:nvSpPr>
          <p:cNvPr id="224" name="Rectangle 223">
            <a:extLst>
              <a:ext uri="{FF2B5EF4-FFF2-40B4-BE49-F238E27FC236}">
                <a16:creationId xmlns:a16="http://schemas.microsoft.com/office/drawing/2014/main" id="{D5A12514-BB19-4A48-BB5E-74210882F674}"/>
              </a:ext>
            </a:extLst>
          </p:cNvPr>
          <p:cNvSpPr/>
          <p:nvPr/>
        </p:nvSpPr>
        <p:spPr bwMode="auto">
          <a:xfrm>
            <a:off x="482178" y="1431311"/>
            <a:ext cx="6359858" cy="2958334"/>
          </a:xfrm>
          <a:prstGeom prst="rect">
            <a:avLst/>
          </a:prstGeom>
          <a:no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7" name="Picture 36">
            <a:extLst>
              <a:ext uri="{FF2B5EF4-FFF2-40B4-BE49-F238E27FC236}">
                <a16:creationId xmlns:a16="http://schemas.microsoft.com/office/drawing/2014/main" id="{E5B99123-F98E-45BB-B694-5D9271594051}"/>
              </a:ext>
            </a:extLst>
          </p:cNvPr>
          <p:cNvPicPr>
            <a:picLocks noChangeAspect="1"/>
          </p:cNvPicPr>
          <p:nvPr/>
        </p:nvPicPr>
        <p:blipFill>
          <a:blip r:embed="rId4"/>
          <a:stretch>
            <a:fillRect/>
          </a:stretch>
        </p:blipFill>
        <p:spPr>
          <a:xfrm>
            <a:off x="7663317" y="1748970"/>
            <a:ext cx="3616277" cy="2645609"/>
          </a:xfrm>
          <a:prstGeom prst="rect">
            <a:avLst/>
          </a:prstGeom>
        </p:spPr>
      </p:pic>
      <p:pic>
        <p:nvPicPr>
          <p:cNvPr id="195" name="Picture 194">
            <a:extLst>
              <a:ext uri="{FF2B5EF4-FFF2-40B4-BE49-F238E27FC236}">
                <a16:creationId xmlns:a16="http://schemas.microsoft.com/office/drawing/2014/main" id="{D4DEBE9E-B31B-4E6A-97F0-C57B2CF97C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3440" y="3088335"/>
            <a:ext cx="488076" cy="499992"/>
          </a:xfrm>
          <a:prstGeom prst="rect">
            <a:avLst/>
          </a:prstGeom>
        </p:spPr>
      </p:pic>
      <p:pic>
        <p:nvPicPr>
          <p:cNvPr id="196" name="Picture 195">
            <a:extLst>
              <a:ext uri="{FF2B5EF4-FFF2-40B4-BE49-F238E27FC236}">
                <a16:creationId xmlns:a16="http://schemas.microsoft.com/office/drawing/2014/main" id="{AC619EA8-610C-4524-9ED6-59A86F2B59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3440" y="2650720"/>
            <a:ext cx="488076" cy="499992"/>
          </a:xfrm>
          <a:prstGeom prst="rect">
            <a:avLst/>
          </a:prstGeom>
        </p:spPr>
      </p:pic>
      <p:pic>
        <p:nvPicPr>
          <p:cNvPr id="245" name="Picture 244">
            <a:extLst>
              <a:ext uri="{FF2B5EF4-FFF2-40B4-BE49-F238E27FC236}">
                <a16:creationId xmlns:a16="http://schemas.microsoft.com/office/drawing/2014/main" id="{E9864B12-359E-48F9-91C5-A2C72DD8E2AB}"/>
              </a:ext>
            </a:extLst>
          </p:cNvPr>
          <p:cNvPicPr>
            <a:picLocks noChangeAspect="1"/>
          </p:cNvPicPr>
          <p:nvPr/>
        </p:nvPicPr>
        <p:blipFill>
          <a:blip r:embed="rId6"/>
          <a:stretch>
            <a:fillRect/>
          </a:stretch>
        </p:blipFill>
        <p:spPr>
          <a:xfrm>
            <a:off x="10182789" y="1965093"/>
            <a:ext cx="632009" cy="626916"/>
          </a:xfrm>
          <a:prstGeom prst="rect">
            <a:avLst/>
          </a:prstGeom>
        </p:spPr>
      </p:pic>
      <p:sp>
        <p:nvSpPr>
          <p:cNvPr id="247" name="Rectangle 29">
            <a:extLst>
              <a:ext uri="{FF2B5EF4-FFF2-40B4-BE49-F238E27FC236}">
                <a16:creationId xmlns:a16="http://schemas.microsoft.com/office/drawing/2014/main" id="{E7FB1686-F96B-4D3A-978C-C3F2A98F5B3C}"/>
              </a:ext>
            </a:extLst>
          </p:cNvPr>
          <p:cNvSpPr>
            <a:spLocks noChangeArrowheads="1"/>
          </p:cNvSpPr>
          <p:nvPr/>
        </p:nvSpPr>
        <p:spPr bwMode="auto">
          <a:xfrm>
            <a:off x="8070516" y="2062000"/>
            <a:ext cx="1754729" cy="18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96386" rtl="0" eaLnBrk="0" fontAlgn="base" latinLnBrk="0" hangingPunct="0">
              <a:lnSpc>
                <a:spcPct val="100000"/>
              </a:lnSpc>
              <a:spcBef>
                <a:spcPct val="0"/>
              </a:spcBef>
              <a:spcAft>
                <a:spcPct val="0"/>
              </a:spcAft>
              <a:buClrTx/>
              <a:buSzTx/>
              <a:buFontTx/>
              <a:buNone/>
              <a:tabLst/>
              <a:defRPr/>
            </a:pPr>
            <a:r>
              <a:rPr kumimoji="0" lang="en-US" altLang="en-US" sz="1372" b="0" i="0" u="none" strike="noStrike" kern="1200" cap="none" spc="0" normalizeH="0" baseline="0" noProof="0" dirty="0">
                <a:ln>
                  <a:noFill/>
                </a:ln>
                <a:solidFill>
                  <a:srgbClr val="0078D7"/>
                </a:solidFill>
                <a:effectLst/>
                <a:uLnTx/>
                <a:uFillTx/>
                <a:latin typeface="Segoe UI" panose="020B0502040204020203" pitchFamily="34" charset="0"/>
                <a:ea typeface="+mn-ea"/>
                <a:cs typeface="+mn-cs"/>
              </a:rPr>
              <a:t>Customer Datacenter</a:t>
            </a:r>
            <a:endParaRPr kumimoji="0" lang="en-US" altLang="en-US" sz="235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8" name="Rectangle 29">
            <a:extLst>
              <a:ext uri="{FF2B5EF4-FFF2-40B4-BE49-F238E27FC236}">
                <a16:creationId xmlns:a16="http://schemas.microsoft.com/office/drawing/2014/main" id="{0B9279BE-A83D-48B9-B68E-F89BE9EBD281}"/>
              </a:ext>
            </a:extLst>
          </p:cNvPr>
          <p:cNvSpPr>
            <a:spLocks noChangeArrowheads="1"/>
          </p:cNvSpPr>
          <p:nvPr/>
        </p:nvSpPr>
        <p:spPr bwMode="auto">
          <a:xfrm>
            <a:off x="8308462" y="2822665"/>
            <a:ext cx="639419" cy="14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96386" rtl="0" eaLnBrk="0" fontAlgn="base" latinLnBrk="0" hangingPunct="0">
              <a:lnSpc>
                <a:spcPct val="100000"/>
              </a:lnSpc>
              <a:spcBef>
                <a:spcPct val="0"/>
              </a:spcBef>
              <a:spcAft>
                <a:spcPct val="0"/>
              </a:spcAft>
              <a:buClrTx/>
              <a:buSzTx/>
              <a:buFontTx/>
              <a:buNone/>
              <a:tabLst/>
              <a:defRPr/>
            </a:pPr>
            <a:r>
              <a:rPr kumimoji="0" lang="en-US" altLang="en-US" sz="1029" b="0" i="0" u="none" strike="noStrike" kern="1200" cap="none" spc="0" normalizeH="0" baseline="0" noProof="0">
                <a:ln>
                  <a:noFill/>
                </a:ln>
                <a:solidFill>
                  <a:srgbClr val="0078D7"/>
                </a:solidFill>
                <a:effectLst/>
                <a:uLnTx/>
                <a:uFillTx/>
                <a:latin typeface="Segoe UI" panose="020B0502040204020203" pitchFamily="34" charset="0"/>
                <a:ea typeface="+mn-ea"/>
                <a:cs typeface="+mn-cs"/>
              </a:rPr>
              <a:t>/export1</a:t>
            </a:r>
            <a:endParaRPr kumimoji="0" lang="en-US" altLang="en-US" sz="156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9" name="Rectangle 29">
            <a:extLst>
              <a:ext uri="{FF2B5EF4-FFF2-40B4-BE49-F238E27FC236}">
                <a16:creationId xmlns:a16="http://schemas.microsoft.com/office/drawing/2014/main" id="{1EAF9E98-B8AD-44A1-ADE6-2BBEBE7A5422}"/>
              </a:ext>
            </a:extLst>
          </p:cNvPr>
          <p:cNvSpPr>
            <a:spLocks noChangeArrowheads="1"/>
          </p:cNvSpPr>
          <p:nvPr/>
        </p:nvSpPr>
        <p:spPr bwMode="auto">
          <a:xfrm>
            <a:off x="8827769" y="3595718"/>
            <a:ext cx="639419" cy="42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96386" rtl="0" eaLnBrk="0" fontAlgn="base" latinLnBrk="0" hangingPunct="0">
              <a:lnSpc>
                <a:spcPct val="100000"/>
              </a:lnSpc>
              <a:spcBef>
                <a:spcPct val="0"/>
              </a:spcBef>
              <a:spcAft>
                <a:spcPct val="0"/>
              </a:spcAft>
              <a:buClrTx/>
              <a:buSzTx/>
              <a:buFontTx/>
              <a:buNone/>
              <a:tabLst/>
              <a:defRPr/>
            </a:pPr>
            <a:r>
              <a:rPr kumimoji="0" lang="en-US" altLang="en-US" sz="1029" b="0" i="0" u="none" strike="noStrike" kern="1200" cap="none" spc="0" normalizeH="0" baseline="0" noProof="0">
                <a:ln>
                  <a:noFill/>
                </a:ln>
                <a:solidFill>
                  <a:srgbClr val="0078D7"/>
                </a:solidFill>
                <a:effectLst/>
                <a:uLnTx/>
                <a:uFillTx/>
                <a:latin typeface="Segoe UI" panose="020B0502040204020203" pitchFamily="34" charset="0"/>
                <a:ea typeface="+mn-ea"/>
                <a:cs typeface="+mn-cs"/>
              </a:rPr>
              <a:t>Network-Attached Storage</a:t>
            </a:r>
            <a:endParaRPr kumimoji="0" lang="en-US" altLang="en-US" sz="1568"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250" name="Straight Arrow Connector 249">
            <a:extLst>
              <a:ext uri="{FF2B5EF4-FFF2-40B4-BE49-F238E27FC236}">
                <a16:creationId xmlns:a16="http://schemas.microsoft.com/office/drawing/2014/main" id="{7AA0DE1B-B2A4-4388-85DC-62C673880B88}"/>
              </a:ext>
            </a:extLst>
          </p:cNvPr>
          <p:cNvCxnSpPr>
            <a:cxnSpLocks/>
            <a:stCxn id="188" idx="2"/>
          </p:cNvCxnSpPr>
          <p:nvPr/>
        </p:nvCxnSpPr>
        <p:spPr>
          <a:xfrm flipV="1">
            <a:off x="4478213" y="2953902"/>
            <a:ext cx="3707583" cy="882906"/>
          </a:xfrm>
          <a:prstGeom prst="straightConnector1">
            <a:avLst/>
          </a:prstGeom>
          <a:ln w="1905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3FC5E328-0F2A-499B-AF1C-B53A02DB772D}"/>
              </a:ext>
            </a:extLst>
          </p:cNvPr>
          <p:cNvGrpSpPr/>
          <p:nvPr/>
        </p:nvGrpSpPr>
        <p:grpSpPr>
          <a:xfrm>
            <a:off x="2978383" y="4051551"/>
            <a:ext cx="2257682" cy="1564759"/>
            <a:chOff x="5239152" y="1345137"/>
            <a:chExt cx="2571664" cy="1782375"/>
          </a:xfrm>
          <a:effectLst/>
        </p:grpSpPr>
        <p:sp>
          <p:nvSpPr>
            <p:cNvPr id="163" name="Rectangle: Rounded Corners 162">
              <a:extLst>
                <a:ext uri="{FF2B5EF4-FFF2-40B4-BE49-F238E27FC236}">
                  <a16:creationId xmlns:a16="http://schemas.microsoft.com/office/drawing/2014/main" id="{DBF32353-D71E-4097-B3CF-543E3A73E211}"/>
                </a:ext>
              </a:extLst>
            </p:cNvPr>
            <p:cNvSpPr/>
            <p:nvPr/>
          </p:nvSpPr>
          <p:spPr bwMode="auto">
            <a:xfrm>
              <a:off x="6253792" y="1345137"/>
              <a:ext cx="1557024" cy="1782375"/>
            </a:xfrm>
            <a:prstGeom prst="roundRect">
              <a:avLst/>
            </a:prstGeom>
            <a:noFill/>
            <a:ln w="1270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0" name="Rectangle 29">
              <a:extLst>
                <a:ext uri="{FF2B5EF4-FFF2-40B4-BE49-F238E27FC236}">
                  <a16:creationId xmlns:a16="http://schemas.microsoft.com/office/drawing/2014/main" id="{356A4687-2D76-41BC-AEB1-2FFD1547A0F6}"/>
                </a:ext>
              </a:extLst>
            </p:cNvPr>
            <p:cNvSpPr>
              <a:spLocks noChangeArrowheads="1"/>
            </p:cNvSpPr>
            <p:nvPr/>
          </p:nvSpPr>
          <p:spPr bwMode="auto">
            <a:xfrm>
              <a:off x="5239152" y="1817541"/>
              <a:ext cx="1036009" cy="33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96386" rtl="0" eaLnBrk="0" fontAlgn="base" latinLnBrk="0" hangingPunct="0">
                <a:lnSpc>
                  <a:spcPct val="100000"/>
                </a:lnSpc>
                <a:spcBef>
                  <a:spcPct val="0"/>
                </a:spcBef>
                <a:spcAft>
                  <a:spcPct val="0"/>
                </a:spcAft>
                <a:buClrTx/>
                <a:buSzTx/>
                <a:buFontTx/>
                <a:buNone/>
                <a:tabLst/>
                <a:defRPr/>
              </a:pPr>
              <a:r>
                <a:rPr kumimoji="0" lang="en-US" altLang="en-US" sz="1078" b="0" i="0" u="none" strike="noStrike" kern="1200" cap="none" spc="0" normalizeH="0" baseline="0" noProof="0">
                  <a:ln>
                    <a:noFill/>
                  </a:ln>
                  <a:solidFill>
                    <a:srgbClr val="0078D7"/>
                  </a:solidFill>
                  <a:effectLst/>
                  <a:uLnTx/>
                  <a:uFillTx/>
                  <a:latin typeface="Segoe UI" panose="020B0502040204020203" pitchFamily="34" charset="0"/>
                  <a:ea typeface="+mn-ea"/>
                  <a:cs typeface="+mn-cs"/>
                </a:rPr>
                <a:t>HPC Cache Instance</a:t>
              </a:r>
              <a:endParaRPr kumimoji="0" lang="en-US" altLang="en-US" sz="1765"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Flowchart: Magnetic Disk 19">
              <a:extLst>
                <a:ext uri="{FF2B5EF4-FFF2-40B4-BE49-F238E27FC236}">
                  <a16:creationId xmlns:a16="http://schemas.microsoft.com/office/drawing/2014/main" id="{E2DF7AB5-B3AB-4913-BEF0-787341E6232E}"/>
                </a:ext>
              </a:extLst>
            </p:cNvPr>
            <p:cNvSpPr/>
            <p:nvPr/>
          </p:nvSpPr>
          <p:spPr bwMode="auto">
            <a:xfrm>
              <a:off x="6698174" y="1729082"/>
              <a:ext cx="575129" cy="253093"/>
            </a:xfrm>
            <a:prstGeom prst="flowChartMagneticDisk">
              <a:avLst/>
            </a:prstGeom>
            <a:solidFill>
              <a:srgbClr val="0072C6"/>
            </a:solidFill>
            <a:ln>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7" name="Flowchart: Magnetic Disk 196">
              <a:extLst>
                <a:ext uri="{FF2B5EF4-FFF2-40B4-BE49-F238E27FC236}">
                  <a16:creationId xmlns:a16="http://schemas.microsoft.com/office/drawing/2014/main" id="{65B7F285-9928-4965-ABBE-386AB6510BB0}"/>
                </a:ext>
              </a:extLst>
            </p:cNvPr>
            <p:cNvSpPr/>
            <p:nvPr/>
          </p:nvSpPr>
          <p:spPr bwMode="auto">
            <a:xfrm>
              <a:off x="6698173" y="1463172"/>
              <a:ext cx="575129" cy="253093"/>
            </a:xfrm>
            <a:prstGeom prst="flowChartMagneticDisk">
              <a:avLst/>
            </a:prstGeom>
            <a:solidFill>
              <a:srgbClr val="0072C6"/>
            </a:solidFill>
            <a:ln>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9" name="Flowchart: Magnetic Disk 198">
              <a:extLst>
                <a:ext uri="{FF2B5EF4-FFF2-40B4-BE49-F238E27FC236}">
                  <a16:creationId xmlns:a16="http://schemas.microsoft.com/office/drawing/2014/main" id="{7D2FEF6B-6A29-4929-B0A4-2FC9EA65BF43}"/>
                </a:ext>
              </a:extLst>
            </p:cNvPr>
            <p:cNvSpPr/>
            <p:nvPr/>
          </p:nvSpPr>
          <p:spPr bwMode="auto">
            <a:xfrm>
              <a:off x="6696529" y="1994992"/>
              <a:ext cx="575129" cy="253093"/>
            </a:xfrm>
            <a:prstGeom prst="flowChartMagneticDisk">
              <a:avLst/>
            </a:prstGeom>
            <a:solidFill>
              <a:srgbClr val="0072C6"/>
            </a:solidFill>
            <a:ln>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cxnSp>
        <p:nvCxnSpPr>
          <p:cNvPr id="181" name="Straight Connector 180">
            <a:extLst>
              <a:ext uri="{FF2B5EF4-FFF2-40B4-BE49-F238E27FC236}">
                <a16:creationId xmlns:a16="http://schemas.microsoft.com/office/drawing/2014/main" id="{92DBE4CD-1784-4C30-83BC-B83D1189816E}"/>
              </a:ext>
            </a:extLst>
          </p:cNvPr>
          <p:cNvCxnSpPr>
            <a:cxnSpLocks/>
          </p:cNvCxnSpPr>
          <p:nvPr/>
        </p:nvCxnSpPr>
        <p:spPr>
          <a:xfrm flipV="1">
            <a:off x="6272235" y="5037233"/>
            <a:ext cx="1540192" cy="888824"/>
          </a:xfrm>
          <a:prstGeom prst="line">
            <a:avLst/>
          </a:prstGeom>
          <a:ln>
            <a:solidFill>
              <a:srgbClr val="0078D7"/>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AF49942-41AE-4E89-9B5C-CB206787E3A4}"/>
              </a:ext>
            </a:extLst>
          </p:cNvPr>
          <p:cNvCxnSpPr>
            <a:cxnSpLocks/>
            <a:stCxn id="21" idx="3"/>
          </p:cNvCxnSpPr>
          <p:nvPr/>
        </p:nvCxnSpPr>
        <p:spPr>
          <a:xfrm>
            <a:off x="6303457" y="6130852"/>
            <a:ext cx="1508970" cy="290777"/>
          </a:xfrm>
          <a:prstGeom prst="line">
            <a:avLst/>
          </a:prstGeom>
          <a:ln>
            <a:solidFill>
              <a:srgbClr val="0078D7"/>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705402DA-8072-44F1-AA23-B880A63FE73D}"/>
              </a:ext>
            </a:extLst>
          </p:cNvPr>
          <p:cNvSpPr/>
          <p:nvPr/>
        </p:nvSpPr>
        <p:spPr bwMode="auto">
          <a:xfrm>
            <a:off x="4375442" y="5762795"/>
            <a:ext cx="1928015" cy="73611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chemeClr val="bg1"/>
                </a:solidFill>
                <a:effectLst/>
                <a:uLnTx/>
                <a:uFillTx/>
                <a:latin typeface="Segoe UI"/>
                <a:cs typeface="Segoe UI"/>
              </a:rPr>
              <a:t>Azure Service Control</a:t>
            </a:r>
            <a:endParaRPr lang="en-US" sz="1350" b="0" i="0" u="none" strike="noStrike" kern="1200" cap="none" spc="0" normalizeH="0" baseline="0" noProof="0" dirty="0">
              <a:ln>
                <a:noFill/>
              </a:ln>
              <a:solidFill>
                <a:schemeClr val="bg1"/>
              </a:solidFill>
              <a:effectLst/>
              <a:uLnTx/>
              <a:uFillTx/>
              <a:latin typeface="Segoe UI"/>
              <a:cs typeface="Segoe UI"/>
            </a:endParaRPr>
          </a:p>
        </p:txBody>
      </p:sp>
      <p:sp>
        <p:nvSpPr>
          <p:cNvPr id="183" name="TextBox 182">
            <a:extLst>
              <a:ext uri="{FF2B5EF4-FFF2-40B4-BE49-F238E27FC236}">
                <a16:creationId xmlns:a16="http://schemas.microsoft.com/office/drawing/2014/main" id="{44E417E7-D821-4C80-A32B-686003E64062}"/>
              </a:ext>
            </a:extLst>
          </p:cNvPr>
          <p:cNvSpPr txBox="1"/>
          <p:nvPr/>
        </p:nvSpPr>
        <p:spPr>
          <a:xfrm>
            <a:off x="7653021" y="4358113"/>
            <a:ext cx="3616277" cy="669761"/>
          </a:xfrm>
          <a:prstGeom prst="rect">
            <a:avLst/>
          </a:prstGeom>
          <a:noFill/>
        </p:spPr>
        <p:txBody>
          <a:bodyPr wrap="square" lIns="179285" tIns="143428" rIns="179285" bIns="143428" rtlCol="0">
            <a:spAutoFit/>
          </a:bodyPr>
          <a:lstStyle/>
          <a:p>
            <a:pPr marL="0" marR="0" lvl="0" indent="0" algn="l" defTabSz="914314" rtl="0" eaLnBrk="1" fontAlgn="auto" latinLnBrk="0" hangingPunct="1">
              <a:lnSpc>
                <a:spcPct val="90000"/>
              </a:lnSpc>
              <a:spcBef>
                <a:spcPts val="0"/>
              </a:spcBef>
              <a:spcAft>
                <a:spcPts val="588"/>
              </a:spcAft>
              <a:buClrTx/>
              <a:buSzTx/>
              <a:buFontTx/>
              <a:buNone/>
              <a:tabLst/>
              <a:defRPr/>
            </a:pPr>
            <a:r>
              <a:rPr kumimoji="0" lang="en-US" sz="1372" b="0" i="0" u="none" strike="noStrike" kern="1200" cap="none" spc="0" normalizeH="0" baseline="0" noProof="0" dirty="0">
                <a:ln>
                  <a:noFill/>
                </a:ln>
                <a:solidFill>
                  <a:srgbClr val="0078D7"/>
                </a:solidFill>
                <a:effectLst/>
                <a:uLnTx/>
                <a:uFillTx/>
                <a:latin typeface="Segoe UI" panose="020B0502040204020203" pitchFamily="34" charset="0"/>
                <a:ea typeface="+mn-ea"/>
                <a:cs typeface="+mn-cs"/>
              </a:rPr>
              <a:t>Create and Manage service instances from the Azure portal/API/ ARM</a:t>
            </a:r>
          </a:p>
        </p:txBody>
      </p:sp>
      <p:cxnSp>
        <p:nvCxnSpPr>
          <p:cNvPr id="184" name="Straight Arrow Connector 183">
            <a:extLst>
              <a:ext uri="{FF2B5EF4-FFF2-40B4-BE49-F238E27FC236}">
                <a16:creationId xmlns:a16="http://schemas.microsoft.com/office/drawing/2014/main" id="{345C1EDC-1059-4B03-A190-077A35077EF4}"/>
              </a:ext>
            </a:extLst>
          </p:cNvPr>
          <p:cNvCxnSpPr>
            <a:cxnSpLocks/>
            <a:stCxn id="199" idx="3"/>
            <a:endCxn id="21" idx="0"/>
          </p:cNvCxnSpPr>
          <p:nvPr/>
        </p:nvCxnSpPr>
        <p:spPr>
          <a:xfrm>
            <a:off x="4510280" y="4844255"/>
            <a:ext cx="829170" cy="918540"/>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8927BD2C-27D0-45AC-96F9-329D31E4BCED}"/>
              </a:ext>
            </a:extLst>
          </p:cNvPr>
          <p:cNvGrpSpPr/>
          <p:nvPr/>
        </p:nvGrpSpPr>
        <p:grpSpPr>
          <a:xfrm rot="16200000">
            <a:off x="4359720" y="3706210"/>
            <a:ext cx="236985" cy="498182"/>
            <a:chOff x="5609691" y="3136590"/>
            <a:chExt cx="202642" cy="567465"/>
          </a:xfrm>
        </p:grpSpPr>
        <p:sp>
          <p:nvSpPr>
            <p:cNvPr id="188" name="Right Bracket 187">
              <a:extLst>
                <a:ext uri="{FF2B5EF4-FFF2-40B4-BE49-F238E27FC236}">
                  <a16:creationId xmlns:a16="http://schemas.microsoft.com/office/drawing/2014/main" id="{62C5E4F8-0857-464D-A580-1FC8A9CFC47A}"/>
                </a:ext>
              </a:extLst>
            </p:cNvPr>
            <p:cNvSpPr/>
            <p:nvPr/>
          </p:nvSpPr>
          <p:spPr>
            <a:xfrm>
              <a:off x="5749558" y="3136590"/>
              <a:ext cx="62775" cy="567465"/>
            </a:xfrm>
            <a:prstGeom prst="rightBracket">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189" name="Straight Connector 188">
              <a:extLst>
                <a:ext uri="{FF2B5EF4-FFF2-40B4-BE49-F238E27FC236}">
                  <a16:creationId xmlns:a16="http://schemas.microsoft.com/office/drawing/2014/main" id="{C0E33E3D-8012-4C42-8441-769B35126987}"/>
                </a:ext>
              </a:extLst>
            </p:cNvPr>
            <p:cNvCxnSpPr>
              <a:cxnSpLocks/>
              <a:endCxn id="188" idx="2"/>
            </p:cNvCxnSpPr>
            <p:nvPr/>
          </p:nvCxnSpPr>
          <p:spPr>
            <a:xfrm>
              <a:off x="5609692" y="3214483"/>
              <a:ext cx="202641" cy="20584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B52C0990-255F-4CA4-BA15-227A11180CE0}"/>
                </a:ext>
              </a:extLst>
            </p:cNvPr>
            <p:cNvCxnSpPr>
              <a:cxnSpLocks/>
              <a:endCxn id="188" idx="2"/>
            </p:cNvCxnSpPr>
            <p:nvPr/>
          </p:nvCxnSpPr>
          <p:spPr>
            <a:xfrm>
              <a:off x="5609692" y="3348288"/>
              <a:ext cx="202641" cy="7203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28854546-3648-4532-BFE9-04EACF98F047}"/>
                </a:ext>
              </a:extLst>
            </p:cNvPr>
            <p:cNvCxnSpPr>
              <a:cxnSpLocks/>
              <a:endCxn id="188" idx="2"/>
            </p:cNvCxnSpPr>
            <p:nvPr/>
          </p:nvCxnSpPr>
          <p:spPr>
            <a:xfrm flipV="1">
              <a:off x="5609691" y="3420323"/>
              <a:ext cx="202642" cy="7348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86B1E89-ABDB-4E0D-83A0-05699D5B7B16}"/>
                </a:ext>
              </a:extLst>
            </p:cNvPr>
            <p:cNvCxnSpPr>
              <a:cxnSpLocks/>
              <a:endCxn id="188" idx="2"/>
            </p:cNvCxnSpPr>
            <p:nvPr/>
          </p:nvCxnSpPr>
          <p:spPr>
            <a:xfrm flipV="1">
              <a:off x="5609691" y="3420323"/>
              <a:ext cx="202642" cy="20824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04" name="Rectangle 16">
            <a:extLst>
              <a:ext uri="{FF2B5EF4-FFF2-40B4-BE49-F238E27FC236}">
                <a16:creationId xmlns:a16="http://schemas.microsoft.com/office/drawing/2014/main" id="{54D7ACE2-8ECB-4000-89D8-35C4CB31C979}"/>
              </a:ext>
            </a:extLst>
          </p:cNvPr>
          <p:cNvSpPr>
            <a:spLocks noChangeArrowheads="1"/>
          </p:cNvSpPr>
          <p:nvPr/>
        </p:nvSpPr>
        <p:spPr bwMode="auto">
          <a:xfrm>
            <a:off x="5058293" y="1843389"/>
            <a:ext cx="7011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896386"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78D7"/>
                </a:solidFill>
                <a:effectLst/>
                <a:uLnTx/>
                <a:uFillTx/>
                <a:latin typeface="Segoe UI" panose="020B0502040204020203" pitchFamily="34" charset="0"/>
                <a:ea typeface="+mn-ea"/>
                <a:cs typeface="+mn-cs"/>
              </a:rPr>
              <a:t>Blob-as-POSIX</a:t>
            </a:r>
          </a:p>
        </p:txBody>
      </p:sp>
      <p:sp>
        <p:nvSpPr>
          <p:cNvPr id="165" name="AutoShape 18">
            <a:extLst>
              <a:ext uri="{FF2B5EF4-FFF2-40B4-BE49-F238E27FC236}">
                <a16:creationId xmlns:a16="http://schemas.microsoft.com/office/drawing/2014/main" id="{B48A41FB-8A13-4B21-A10D-4D2637917472}"/>
              </a:ext>
            </a:extLst>
          </p:cNvPr>
          <p:cNvSpPr>
            <a:spLocks noChangeAspect="1" noChangeArrowheads="1" noTextEdit="1"/>
          </p:cNvSpPr>
          <p:nvPr/>
        </p:nvSpPr>
        <p:spPr bwMode="auto">
          <a:xfrm>
            <a:off x="5171453" y="1835961"/>
            <a:ext cx="1197936" cy="73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67" name="Rectangle 21">
            <a:extLst>
              <a:ext uri="{FF2B5EF4-FFF2-40B4-BE49-F238E27FC236}">
                <a16:creationId xmlns:a16="http://schemas.microsoft.com/office/drawing/2014/main" id="{9B02DEA0-00F3-4BB3-96B5-634C4C659812}"/>
              </a:ext>
            </a:extLst>
          </p:cNvPr>
          <p:cNvSpPr>
            <a:spLocks noChangeArrowheads="1"/>
          </p:cNvSpPr>
          <p:nvPr/>
        </p:nvSpPr>
        <p:spPr bwMode="auto">
          <a:xfrm>
            <a:off x="5563099" y="1530198"/>
            <a:ext cx="11979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96386" rtl="0" eaLnBrk="0" fontAlgn="base" latinLnBrk="0" hangingPunct="0">
              <a:lnSpc>
                <a:spcPct val="100000"/>
              </a:lnSpc>
              <a:spcBef>
                <a:spcPct val="0"/>
              </a:spcBef>
              <a:spcAft>
                <a:spcPct val="0"/>
              </a:spcAft>
              <a:buClrTx/>
              <a:buSzTx/>
              <a:buFontTx/>
              <a:buNone/>
              <a:tabLst/>
              <a:defRPr/>
            </a:pPr>
            <a:r>
              <a:rPr lang="en-US" altLang="en-US" sz="1000" dirty="0">
                <a:solidFill>
                  <a:srgbClr val="0078D7"/>
                </a:solidFill>
                <a:latin typeface="Segoe UI" panose="020B0502040204020203" pitchFamily="34" charset="0"/>
              </a:rPr>
              <a:t>Customer Storage </a:t>
            </a:r>
          </a:p>
          <a:p>
            <a:pPr marL="0" marR="0" lvl="0" indent="0" algn="ctr" defTabSz="896386" rtl="0" eaLnBrk="0" fontAlgn="base" latinLnBrk="0" hangingPunct="0">
              <a:lnSpc>
                <a:spcPct val="100000"/>
              </a:lnSpc>
              <a:spcBef>
                <a:spcPct val="0"/>
              </a:spcBef>
              <a:spcAft>
                <a:spcPct val="0"/>
              </a:spcAft>
              <a:buClrTx/>
              <a:buSzTx/>
              <a:buFontTx/>
              <a:buNone/>
              <a:tabLst/>
              <a:defRPr/>
            </a:pPr>
            <a:r>
              <a:rPr lang="en-US" altLang="en-US" sz="1000" dirty="0">
                <a:solidFill>
                  <a:srgbClr val="0078D7"/>
                </a:solidFill>
                <a:latin typeface="Segoe UI" panose="020B0502040204020203" pitchFamily="34" charset="0"/>
              </a:rPr>
              <a:t>Account</a:t>
            </a:r>
          </a:p>
        </p:txBody>
      </p:sp>
      <p:grpSp>
        <p:nvGrpSpPr>
          <p:cNvPr id="6" name="Group 5">
            <a:extLst>
              <a:ext uri="{FF2B5EF4-FFF2-40B4-BE49-F238E27FC236}">
                <a16:creationId xmlns:a16="http://schemas.microsoft.com/office/drawing/2014/main" id="{3DAF3B47-365F-4B18-8C9A-B8E94CE02ACB}"/>
              </a:ext>
            </a:extLst>
          </p:cNvPr>
          <p:cNvGrpSpPr/>
          <p:nvPr/>
        </p:nvGrpSpPr>
        <p:grpSpPr>
          <a:xfrm>
            <a:off x="5803312" y="1894458"/>
            <a:ext cx="773259" cy="1419110"/>
            <a:chOff x="5803312" y="1894458"/>
            <a:chExt cx="773259" cy="1419110"/>
          </a:xfrm>
        </p:grpSpPr>
        <p:sp>
          <p:nvSpPr>
            <p:cNvPr id="83" name="Rectangle 82">
              <a:extLst>
                <a:ext uri="{FF2B5EF4-FFF2-40B4-BE49-F238E27FC236}">
                  <a16:creationId xmlns:a16="http://schemas.microsoft.com/office/drawing/2014/main" id="{4861C0D2-889F-472C-B3E2-FABC655B286A}"/>
                </a:ext>
              </a:extLst>
            </p:cNvPr>
            <p:cNvSpPr/>
            <p:nvPr/>
          </p:nvSpPr>
          <p:spPr bwMode="auto">
            <a:xfrm>
              <a:off x="5803312" y="1894458"/>
              <a:ext cx="773259" cy="1419110"/>
            </a:xfrm>
            <a:prstGeom prst="rect">
              <a:avLst/>
            </a:prstGeom>
            <a:no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6" name="Freeform 20">
              <a:extLst>
                <a:ext uri="{FF2B5EF4-FFF2-40B4-BE49-F238E27FC236}">
                  <a16:creationId xmlns:a16="http://schemas.microsoft.com/office/drawing/2014/main" id="{6079193A-E1FC-4568-A485-43F8F62BB987}"/>
                </a:ext>
              </a:extLst>
            </p:cNvPr>
            <p:cNvSpPr>
              <a:spLocks noEditPoints="1"/>
            </p:cNvSpPr>
            <p:nvPr/>
          </p:nvSpPr>
          <p:spPr bwMode="auto">
            <a:xfrm>
              <a:off x="5924560" y="1962451"/>
              <a:ext cx="530762" cy="456357"/>
            </a:xfrm>
            <a:custGeom>
              <a:avLst/>
              <a:gdLst>
                <a:gd name="T0" fmla="*/ 1209 w 1536"/>
                <a:gd name="T1" fmla="*/ 514 h 1319"/>
                <a:gd name="T2" fmla="*/ 1163 w 1536"/>
                <a:gd name="T3" fmla="*/ 0 h 1319"/>
                <a:gd name="T4" fmla="*/ 0 w 1536"/>
                <a:gd name="T5" fmla="*/ 46 h 1319"/>
                <a:gd name="T6" fmla="*/ 46 w 1536"/>
                <a:gd name="T7" fmla="*/ 1032 h 1319"/>
                <a:gd name="T8" fmla="*/ 844 w 1536"/>
                <a:gd name="T9" fmla="*/ 1319 h 1319"/>
                <a:gd name="T10" fmla="*/ 1536 w 1536"/>
                <a:gd name="T11" fmla="*/ 918 h 1319"/>
                <a:gd name="T12" fmla="*/ 896 w 1536"/>
                <a:gd name="T13" fmla="*/ 270 h 1319"/>
                <a:gd name="T14" fmla="*/ 1120 w 1536"/>
                <a:gd name="T15" fmla="*/ 404 h 1319"/>
                <a:gd name="T16" fmla="*/ 896 w 1536"/>
                <a:gd name="T17" fmla="*/ 270 h 1319"/>
                <a:gd name="T18" fmla="*/ 1120 w 1536"/>
                <a:gd name="T19" fmla="*/ 514 h 1319"/>
                <a:gd name="T20" fmla="*/ 896 w 1536"/>
                <a:gd name="T21" fmla="*/ 447 h 1319"/>
                <a:gd name="T22" fmla="*/ 627 w 1536"/>
                <a:gd name="T23" fmla="*/ 270 h 1319"/>
                <a:gd name="T24" fmla="*/ 851 w 1536"/>
                <a:gd name="T25" fmla="*/ 404 h 1319"/>
                <a:gd name="T26" fmla="*/ 627 w 1536"/>
                <a:gd name="T27" fmla="*/ 270 h 1319"/>
                <a:gd name="T28" fmla="*/ 851 w 1536"/>
                <a:gd name="T29" fmla="*/ 447 h 1319"/>
                <a:gd name="T30" fmla="*/ 847 w 1536"/>
                <a:gd name="T31" fmla="*/ 514 h 1319"/>
                <a:gd name="T32" fmla="*/ 627 w 1536"/>
                <a:gd name="T33" fmla="*/ 582 h 1319"/>
                <a:gd name="T34" fmla="*/ 627 w 1536"/>
                <a:gd name="T35" fmla="*/ 628 h 1319"/>
                <a:gd name="T36" fmla="*/ 704 w 1536"/>
                <a:gd name="T37" fmla="*/ 762 h 1319"/>
                <a:gd name="T38" fmla="*/ 627 w 1536"/>
                <a:gd name="T39" fmla="*/ 628 h 1319"/>
                <a:gd name="T40" fmla="*/ 627 w 1536"/>
                <a:gd name="T41" fmla="*/ 894 h 1319"/>
                <a:gd name="T42" fmla="*/ 679 w 1536"/>
                <a:gd name="T43" fmla="*/ 805 h 1319"/>
                <a:gd name="T44" fmla="*/ 92 w 1536"/>
                <a:gd name="T45" fmla="*/ 940 h 1319"/>
                <a:gd name="T46" fmla="*/ 315 w 1536"/>
                <a:gd name="T47" fmla="*/ 805 h 1319"/>
                <a:gd name="T48" fmla="*/ 315 w 1536"/>
                <a:gd name="T49" fmla="*/ 762 h 1319"/>
                <a:gd name="T50" fmla="*/ 92 w 1536"/>
                <a:gd name="T51" fmla="*/ 628 h 1319"/>
                <a:gd name="T52" fmla="*/ 315 w 1536"/>
                <a:gd name="T53" fmla="*/ 762 h 1319"/>
                <a:gd name="T54" fmla="*/ 92 w 1536"/>
                <a:gd name="T55" fmla="*/ 582 h 1319"/>
                <a:gd name="T56" fmla="*/ 315 w 1536"/>
                <a:gd name="T57" fmla="*/ 447 h 1319"/>
                <a:gd name="T58" fmla="*/ 315 w 1536"/>
                <a:gd name="T59" fmla="*/ 404 h 1319"/>
                <a:gd name="T60" fmla="*/ 92 w 1536"/>
                <a:gd name="T61" fmla="*/ 270 h 1319"/>
                <a:gd name="T62" fmla="*/ 315 w 1536"/>
                <a:gd name="T63" fmla="*/ 404 h 1319"/>
                <a:gd name="T64" fmla="*/ 361 w 1536"/>
                <a:gd name="T65" fmla="*/ 940 h 1319"/>
                <a:gd name="T66" fmla="*/ 584 w 1536"/>
                <a:gd name="T67" fmla="*/ 805 h 1319"/>
                <a:gd name="T68" fmla="*/ 584 w 1536"/>
                <a:gd name="T69" fmla="*/ 762 h 1319"/>
                <a:gd name="T70" fmla="*/ 361 w 1536"/>
                <a:gd name="T71" fmla="*/ 628 h 1319"/>
                <a:gd name="T72" fmla="*/ 584 w 1536"/>
                <a:gd name="T73" fmla="*/ 762 h 1319"/>
                <a:gd name="T74" fmla="*/ 361 w 1536"/>
                <a:gd name="T75" fmla="*/ 582 h 1319"/>
                <a:gd name="T76" fmla="*/ 584 w 1536"/>
                <a:gd name="T77" fmla="*/ 447 h 1319"/>
                <a:gd name="T78" fmla="*/ 584 w 1536"/>
                <a:gd name="T79" fmla="*/ 404 h 1319"/>
                <a:gd name="T80" fmla="*/ 361 w 1536"/>
                <a:gd name="T81" fmla="*/ 270 h 1319"/>
                <a:gd name="T82" fmla="*/ 584 w 1536"/>
                <a:gd name="T83" fmla="*/ 404 h 1319"/>
                <a:gd name="T84" fmla="*/ 627 w 1536"/>
                <a:gd name="T85" fmla="*/ 937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6" h="1319">
                  <a:moveTo>
                    <a:pt x="1310" y="514"/>
                  </a:moveTo>
                  <a:lnTo>
                    <a:pt x="1209" y="514"/>
                  </a:lnTo>
                  <a:lnTo>
                    <a:pt x="1209" y="46"/>
                  </a:lnTo>
                  <a:cubicBezTo>
                    <a:pt x="1209" y="22"/>
                    <a:pt x="1187" y="0"/>
                    <a:pt x="1163" y="0"/>
                  </a:cubicBezTo>
                  <a:lnTo>
                    <a:pt x="46" y="0"/>
                  </a:lnTo>
                  <a:cubicBezTo>
                    <a:pt x="21" y="0"/>
                    <a:pt x="0" y="22"/>
                    <a:pt x="0" y="46"/>
                  </a:cubicBezTo>
                  <a:lnTo>
                    <a:pt x="0" y="986"/>
                  </a:lnTo>
                  <a:cubicBezTo>
                    <a:pt x="0" y="1010"/>
                    <a:pt x="21" y="1032"/>
                    <a:pt x="46" y="1032"/>
                  </a:cubicBezTo>
                  <a:lnTo>
                    <a:pt x="679" y="1032"/>
                  </a:lnTo>
                  <a:lnTo>
                    <a:pt x="844" y="1319"/>
                  </a:lnTo>
                  <a:lnTo>
                    <a:pt x="1306" y="1319"/>
                  </a:lnTo>
                  <a:lnTo>
                    <a:pt x="1536" y="918"/>
                  </a:lnTo>
                  <a:lnTo>
                    <a:pt x="1310" y="514"/>
                  </a:lnTo>
                  <a:close/>
                  <a:moveTo>
                    <a:pt x="896" y="270"/>
                  </a:moveTo>
                  <a:lnTo>
                    <a:pt x="1120" y="270"/>
                  </a:lnTo>
                  <a:lnTo>
                    <a:pt x="1120" y="404"/>
                  </a:lnTo>
                  <a:lnTo>
                    <a:pt x="896" y="404"/>
                  </a:lnTo>
                  <a:lnTo>
                    <a:pt x="896" y="270"/>
                  </a:lnTo>
                  <a:close/>
                  <a:moveTo>
                    <a:pt x="1120" y="447"/>
                  </a:moveTo>
                  <a:lnTo>
                    <a:pt x="1120" y="514"/>
                  </a:lnTo>
                  <a:lnTo>
                    <a:pt x="896" y="514"/>
                  </a:lnTo>
                  <a:lnTo>
                    <a:pt x="896" y="447"/>
                  </a:lnTo>
                  <a:lnTo>
                    <a:pt x="1120" y="447"/>
                  </a:lnTo>
                  <a:close/>
                  <a:moveTo>
                    <a:pt x="627" y="270"/>
                  </a:moveTo>
                  <a:lnTo>
                    <a:pt x="851" y="270"/>
                  </a:lnTo>
                  <a:lnTo>
                    <a:pt x="851" y="404"/>
                  </a:lnTo>
                  <a:lnTo>
                    <a:pt x="627" y="404"/>
                  </a:lnTo>
                  <a:lnTo>
                    <a:pt x="627" y="270"/>
                  </a:lnTo>
                  <a:close/>
                  <a:moveTo>
                    <a:pt x="627" y="447"/>
                  </a:moveTo>
                  <a:lnTo>
                    <a:pt x="851" y="447"/>
                  </a:lnTo>
                  <a:lnTo>
                    <a:pt x="851" y="514"/>
                  </a:lnTo>
                  <a:lnTo>
                    <a:pt x="847" y="514"/>
                  </a:lnTo>
                  <a:lnTo>
                    <a:pt x="808" y="582"/>
                  </a:lnTo>
                  <a:lnTo>
                    <a:pt x="627" y="582"/>
                  </a:lnTo>
                  <a:lnTo>
                    <a:pt x="627" y="447"/>
                  </a:lnTo>
                  <a:close/>
                  <a:moveTo>
                    <a:pt x="627" y="628"/>
                  </a:moveTo>
                  <a:lnTo>
                    <a:pt x="780" y="628"/>
                  </a:lnTo>
                  <a:lnTo>
                    <a:pt x="704" y="762"/>
                  </a:lnTo>
                  <a:lnTo>
                    <a:pt x="627" y="762"/>
                  </a:lnTo>
                  <a:lnTo>
                    <a:pt x="627" y="628"/>
                  </a:lnTo>
                  <a:close/>
                  <a:moveTo>
                    <a:pt x="679" y="805"/>
                  </a:moveTo>
                  <a:lnTo>
                    <a:pt x="627" y="894"/>
                  </a:lnTo>
                  <a:lnTo>
                    <a:pt x="627" y="805"/>
                  </a:lnTo>
                  <a:lnTo>
                    <a:pt x="679" y="805"/>
                  </a:lnTo>
                  <a:close/>
                  <a:moveTo>
                    <a:pt x="315" y="940"/>
                  </a:moveTo>
                  <a:lnTo>
                    <a:pt x="92" y="940"/>
                  </a:lnTo>
                  <a:lnTo>
                    <a:pt x="92" y="805"/>
                  </a:lnTo>
                  <a:lnTo>
                    <a:pt x="315" y="805"/>
                  </a:lnTo>
                  <a:lnTo>
                    <a:pt x="315" y="940"/>
                  </a:lnTo>
                  <a:close/>
                  <a:moveTo>
                    <a:pt x="315" y="762"/>
                  </a:moveTo>
                  <a:lnTo>
                    <a:pt x="92" y="762"/>
                  </a:lnTo>
                  <a:lnTo>
                    <a:pt x="92" y="628"/>
                  </a:lnTo>
                  <a:lnTo>
                    <a:pt x="315" y="628"/>
                  </a:lnTo>
                  <a:lnTo>
                    <a:pt x="315" y="762"/>
                  </a:lnTo>
                  <a:close/>
                  <a:moveTo>
                    <a:pt x="315" y="582"/>
                  </a:moveTo>
                  <a:lnTo>
                    <a:pt x="92" y="582"/>
                  </a:lnTo>
                  <a:lnTo>
                    <a:pt x="92" y="447"/>
                  </a:lnTo>
                  <a:lnTo>
                    <a:pt x="315" y="447"/>
                  </a:lnTo>
                  <a:lnTo>
                    <a:pt x="315" y="582"/>
                  </a:lnTo>
                  <a:close/>
                  <a:moveTo>
                    <a:pt x="315" y="404"/>
                  </a:moveTo>
                  <a:lnTo>
                    <a:pt x="92" y="404"/>
                  </a:lnTo>
                  <a:lnTo>
                    <a:pt x="92" y="270"/>
                  </a:lnTo>
                  <a:lnTo>
                    <a:pt x="315" y="270"/>
                  </a:lnTo>
                  <a:lnTo>
                    <a:pt x="315" y="404"/>
                  </a:lnTo>
                  <a:close/>
                  <a:moveTo>
                    <a:pt x="584" y="940"/>
                  </a:moveTo>
                  <a:lnTo>
                    <a:pt x="361" y="940"/>
                  </a:lnTo>
                  <a:lnTo>
                    <a:pt x="361" y="805"/>
                  </a:lnTo>
                  <a:lnTo>
                    <a:pt x="584" y="805"/>
                  </a:lnTo>
                  <a:lnTo>
                    <a:pt x="584" y="940"/>
                  </a:lnTo>
                  <a:close/>
                  <a:moveTo>
                    <a:pt x="584" y="762"/>
                  </a:moveTo>
                  <a:lnTo>
                    <a:pt x="361" y="762"/>
                  </a:lnTo>
                  <a:lnTo>
                    <a:pt x="361" y="628"/>
                  </a:lnTo>
                  <a:lnTo>
                    <a:pt x="584" y="628"/>
                  </a:lnTo>
                  <a:lnTo>
                    <a:pt x="584" y="762"/>
                  </a:lnTo>
                  <a:close/>
                  <a:moveTo>
                    <a:pt x="584" y="582"/>
                  </a:moveTo>
                  <a:lnTo>
                    <a:pt x="361" y="582"/>
                  </a:lnTo>
                  <a:lnTo>
                    <a:pt x="361" y="447"/>
                  </a:lnTo>
                  <a:lnTo>
                    <a:pt x="584" y="447"/>
                  </a:lnTo>
                  <a:lnTo>
                    <a:pt x="584" y="582"/>
                  </a:lnTo>
                  <a:close/>
                  <a:moveTo>
                    <a:pt x="584" y="404"/>
                  </a:moveTo>
                  <a:lnTo>
                    <a:pt x="361" y="404"/>
                  </a:lnTo>
                  <a:lnTo>
                    <a:pt x="361" y="270"/>
                  </a:lnTo>
                  <a:lnTo>
                    <a:pt x="584" y="270"/>
                  </a:lnTo>
                  <a:lnTo>
                    <a:pt x="584" y="404"/>
                  </a:lnTo>
                  <a:close/>
                  <a:moveTo>
                    <a:pt x="627" y="940"/>
                  </a:moveTo>
                  <a:lnTo>
                    <a:pt x="627" y="937"/>
                  </a:lnTo>
                  <a:lnTo>
                    <a:pt x="627" y="940"/>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5" name="Group 4">
              <a:extLst>
                <a:ext uri="{FF2B5EF4-FFF2-40B4-BE49-F238E27FC236}">
                  <a16:creationId xmlns:a16="http://schemas.microsoft.com/office/drawing/2014/main" id="{E0C8E53E-7166-4406-9B36-F6D14A7F1508}"/>
                </a:ext>
              </a:extLst>
            </p:cNvPr>
            <p:cNvGrpSpPr/>
            <p:nvPr/>
          </p:nvGrpSpPr>
          <p:grpSpPr>
            <a:xfrm>
              <a:off x="5974618" y="2481894"/>
              <a:ext cx="430647" cy="372112"/>
              <a:chOff x="5952864" y="2481894"/>
              <a:chExt cx="430647" cy="372112"/>
            </a:xfrm>
          </p:grpSpPr>
          <p:sp>
            <p:nvSpPr>
              <p:cNvPr id="172" name="Freeform 25">
                <a:extLst>
                  <a:ext uri="{FF2B5EF4-FFF2-40B4-BE49-F238E27FC236}">
                    <a16:creationId xmlns:a16="http://schemas.microsoft.com/office/drawing/2014/main" id="{B2CBD43E-11A1-40A5-A623-13FFB30767B1}"/>
                  </a:ext>
                </a:extLst>
              </p:cNvPr>
              <p:cNvSpPr>
                <a:spLocks noEditPoints="1"/>
              </p:cNvSpPr>
              <p:nvPr/>
            </p:nvSpPr>
            <p:spPr bwMode="auto">
              <a:xfrm>
                <a:off x="5952864" y="2481894"/>
                <a:ext cx="430647" cy="372112"/>
              </a:xfrm>
              <a:custGeom>
                <a:avLst/>
                <a:gdLst>
                  <a:gd name="T0" fmla="*/ 1175 w 1567"/>
                  <a:gd name="T1" fmla="*/ 0 h 1358"/>
                  <a:gd name="T2" fmla="*/ 392 w 1567"/>
                  <a:gd name="T3" fmla="*/ 0 h 1358"/>
                  <a:gd name="T4" fmla="*/ 0 w 1567"/>
                  <a:gd name="T5" fmla="*/ 679 h 1358"/>
                  <a:gd name="T6" fmla="*/ 392 w 1567"/>
                  <a:gd name="T7" fmla="*/ 1358 h 1358"/>
                  <a:gd name="T8" fmla="*/ 1175 w 1567"/>
                  <a:gd name="T9" fmla="*/ 1358 h 1358"/>
                  <a:gd name="T10" fmla="*/ 1567 w 1567"/>
                  <a:gd name="T11" fmla="*/ 679 h 1358"/>
                  <a:gd name="T12" fmla="*/ 1175 w 1567"/>
                  <a:gd name="T13" fmla="*/ 0 h 1358"/>
                  <a:gd name="T14" fmla="*/ 1177 w 1567"/>
                  <a:gd name="T15" fmla="*/ 982 h 1358"/>
                  <a:gd name="T16" fmla="*/ 1071 w 1567"/>
                  <a:gd name="T17" fmla="*/ 1088 h 1358"/>
                  <a:gd name="T18" fmla="*/ 496 w 1567"/>
                  <a:gd name="T19" fmla="*/ 1088 h 1358"/>
                  <a:gd name="T20" fmla="*/ 390 w 1567"/>
                  <a:gd name="T21" fmla="*/ 982 h 1358"/>
                  <a:gd name="T22" fmla="*/ 390 w 1567"/>
                  <a:gd name="T23" fmla="*/ 375 h 1358"/>
                  <a:gd name="T24" fmla="*/ 496 w 1567"/>
                  <a:gd name="T25" fmla="*/ 270 h 1358"/>
                  <a:gd name="T26" fmla="*/ 923 w 1567"/>
                  <a:gd name="T27" fmla="*/ 270 h 1358"/>
                  <a:gd name="T28" fmla="*/ 1002 w 1567"/>
                  <a:gd name="T29" fmla="*/ 270 h 1358"/>
                  <a:gd name="T30" fmla="*/ 1014 w 1567"/>
                  <a:gd name="T31" fmla="*/ 270 h 1358"/>
                  <a:gd name="T32" fmla="*/ 1177 w 1567"/>
                  <a:gd name="T33" fmla="*/ 431 h 1358"/>
                  <a:gd name="T34" fmla="*/ 1177 w 1567"/>
                  <a:gd name="T35" fmla="*/ 982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7" h="1358">
                    <a:moveTo>
                      <a:pt x="1175" y="0"/>
                    </a:moveTo>
                    <a:lnTo>
                      <a:pt x="392" y="0"/>
                    </a:lnTo>
                    <a:lnTo>
                      <a:pt x="0" y="679"/>
                    </a:lnTo>
                    <a:lnTo>
                      <a:pt x="392" y="1358"/>
                    </a:lnTo>
                    <a:lnTo>
                      <a:pt x="1175" y="1358"/>
                    </a:lnTo>
                    <a:lnTo>
                      <a:pt x="1567" y="679"/>
                    </a:lnTo>
                    <a:lnTo>
                      <a:pt x="1175" y="0"/>
                    </a:lnTo>
                    <a:close/>
                    <a:moveTo>
                      <a:pt x="1177" y="982"/>
                    </a:moveTo>
                    <a:cubicBezTo>
                      <a:pt x="1177" y="1041"/>
                      <a:pt x="1130" y="1088"/>
                      <a:pt x="1071" y="1088"/>
                    </a:cubicBezTo>
                    <a:lnTo>
                      <a:pt x="496" y="1088"/>
                    </a:lnTo>
                    <a:cubicBezTo>
                      <a:pt x="437" y="1088"/>
                      <a:pt x="390" y="1041"/>
                      <a:pt x="390" y="982"/>
                    </a:cubicBezTo>
                    <a:lnTo>
                      <a:pt x="390" y="375"/>
                    </a:lnTo>
                    <a:cubicBezTo>
                      <a:pt x="390" y="317"/>
                      <a:pt x="437" y="270"/>
                      <a:pt x="496" y="270"/>
                    </a:cubicBezTo>
                    <a:lnTo>
                      <a:pt x="923" y="270"/>
                    </a:lnTo>
                    <a:cubicBezTo>
                      <a:pt x="965" y="270"/>
                      <a:pt x="1002" y="270"/>
                      <a:pt x="1002" y="270"/>
                    </a:cubicBezTo>
                    <a:lnTo>
                      <a:pt x="1014" y="270"/>
                    </a:lnTo>
                    <a:lnTo>
                      <a:pt x="1177" y="431"/>
                    </a:lnTo>
                    <a:lnTo>
                      <a:pt x="1177" y="982"/>
                    </a:ln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85" name="Freeform 26">
                <a:extLst>
                  <a:ext uri="{FF2B5EF4-FFF2-40B4-BE49-F238E27FC236}">
                    <a16:creationId xmlns:a16="http://schemas.microsoft.com/office/drawing/2014/main" id="{9DDFF238-C7F9-461F-A065-7AF4D13F4801}"/>
                  </a:ext>
                </a:extLst>
              </p:cNvPr>
              <p:cNvSpPr>
                <a:spLocks/>
              </p:cNvSpPr>
              <p:nvPr/>
            </p:nvSpPr>
            <p:spPr bwMode="auto">
              <a:xfrm>
                <a:off x="6132649" y="2688158"/>
                <a:ext cx="19512" cy="44598"/>
              </a:xfrm>
              <a:custGeom>
                <a:avLst/>
                <a:gdLst>
                  <a:gd name="T0" fmla="*/ 67 w 70"/>
                  <a:gd name="T1" fmla="*/ 33 h 164"/>
                  <a:gd name="T2" fmla="*/ 62 w 70"/>
                  <a:gd name="T3" fmla="*/ 17 h 164"/>
                  <a:gd name="T4" fmla="*/ 55 w 70"/>
                  <a:gd name="T5" fmla="*/ 7 h 164"/>
                  <a:gd name="T6" fmla="*/ 46 w 70"/>
                  <a:gd name="T7" fmla="*/ 1 h 164"/>
                  <a:gd name="T8" fmla="*/ 35 w 70"/>
                  <a:gd name="T9" fmla="*/ 0 h 164"/>
                  <a:gd name="T10" fmla="*/ 18 w 70"/>
                  <a:gd name="T11" fmla="*/ 5 h 164"/>
                  <a:gd name="T12" fmla="*/ 7 w 70"/>
                  <a:gd name="T13" fmla="*/ 20 h 164"/>
                  <a:gd name="T14" fmla="*/ 1 w 70"/>
                  <a:gd name="T15" fmla="*/ 46 h 164"/>
                  <a:gd name="T16" fmla="*/ 0 w 70"/>
                  <a:gd name="T17" fmla="*/ 81 h 164"/>
                  <a:gd name="T18" fmla="*/ 2 w 70"/>
                  <a:gd name="T19" fmla="*/ 122 h 164"/>
                  <a:gd name="T20" fmla="*/ 8 w 70"/>
                  <a:gd name="T21" fmla="*/ 147 h 164"/>
                  <a:gd name="T22" fmla="*/ 19 w 70"/>
                  <a:gd name="T23" fmla="*/ 161 h 164"/>
                  <a:gd name="T24" fmla="*/ 34 w 70"/>
                  <a:gd name="T25" fmla="*/ 164 h 164"/>
                  <a:gd name="T26" fmla="*/ 47 w 70"/>
                  <a:gd name="T27" fmla="*/ 162 h 164"/>
                  <a:gd name="T28" fmla="*/ 56 w 70"/>
                  <a:gd name="T29" fmla="*/ 156 h 164"/>
                  <a:gd name="T30" fmla="*/ 63 w 70"/>
                  <a:gd name="T31" fmla="*/ 144 h 164"/>
                  <a:gd name="T32" fmla="*/ 67 w 70"/>
                  <a:gd name="T33" fmla="*/ 129 h 164"/>
                  <a:gd name="T34" fmla="*/ 69 w 70"/>
                  <a:gd name="T35" fmla="*/ 108 h 164"/>
                  <a:gd name="T36" fmla="*/ 70 w 70"/>
                  <a:gd name="T37" fmla="*/ 84 h 164"/>
                  <a:gd name="T38" fmla="*/ 69 w 70"/>
                  <a:gd name="T39" fmla="*/ 55 h 164"/>
                  <a:gd name="T40" fmla="*/ 67 w 70"/>
                  <a:gd name="T41" fmla="*/ 3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4">
                    <a:moveTo>
                      <a:pt x="67" y="33"/>
                    </a:moveTo>
                    <a:cubicBezTo>
                      <a:pt x="65" y="27"/>
                      <a:pt x="64" y="21"/>
                      <a:pt x="62" y="17"/>
                    </a:cubicBezTo>
                    <a:cubicBezTo>
                      <a:pt x="60" y="13"/>
                      <a:pt x="58" y="9"/>
                      <a:pt x="55" y="7"/>
                    </a:cubicBezTo>
                    <a:cubicBezTo>
                      <a:pt x="53" y="4"/>
                      <a:pt x="50" y="3"/>
                      <a:pt x="46" y="1"/>
                    </a:cubicBezTo>
                    <a:cubicBezTo>
                      <a:pt x="43" y="0"/>
                      <a:pt x="39" y="0"/>
                      <a:pt x="35" y="0"/>
                    </a:cubicBezTo>
                    <a:cubicBezTo>
                      <a:pt x="28" y="0"/>
                      <a:pt x="23" y="2"/>
                      <a:pt x="18" y="5"/>
                    </a:cubicBezTo>
                    <a:cubicBezTo>
                      <a:pt x="13" y="8"/>
                      <a:pt x="10" y="13"/>
                      <a:pt x="7" y="20"/>
                    </a:cubicBezTo>
                    <a:cubicBezTo>
                      <a:pt x="4" y="27"/>
                      <a:pt x="2" y="35"/>
                      <a:pt x="1" y="46"/>
                    </a:cubicBezTo>
                    <a:cubicBezTo>
                      <a:pt x="0" y="56"/>
                      <a:pt x="0" y="67"/>
                      <a:pt x="0" y="81"/>
                    </a:cubicBezTo>
                    <a:cubicBezTo>
                      <a:pt x="0" y="97"/>
                      <a:pt x="0" y="111"/>
                      <a:pt x="2" y="122"/>
                    </a:cubicBezTo>
                    <a:cubicBezTo>
                      <a:pt x="3" y="132"/>
                      <a:pt x="5" y="141"/>
                      <a:pt x="8" y="147"/>
                    </a:cubicBezTo>
                    <a:cubicBezTo>
                      <a:pt x="11" y="154"/>
                      <a:pt x="14" y="158"/>
                      <a:pt x="19" y="161"/>
                    </a:cubicBezTo>
                    <a:cubicBezTo>
                      <a:pt x="23" y="163"/>
                      <a:pt x="28" y="164"/>
                      <a:pt x="34" y="164"/>
                    </a:cubicBezTo>
                    <a:cubicBezTo>
                      <a:pt x="39" y="164"/>
                      <a:pt x="43" y="164"/>
                      <a:pt x="47" y="162"/>
                    </a:cubicBezTo>
                    <a:cubicBezTo>
                      <a:pt x="50" y="161"/>
                      <a:pt x="54" y="158"/>
                      <a:pt x="56" y="156"/>
                    </a:cubicBezTo>
                    <a:cubicBezTo>
                      <a:pt x="59" y="153"/>
                      <a:pt x="61" y="149"/>
                      <a:pt x="63" y="144"/>
                    </a:cubicBezTo>
                    <a:cubicBezTo>
                      <a:pt x="65" y="140"/>
                      <a:pt x="66" y="135"/>
                      <a:pt x="67" y="129"/>
                    </a:cubicBezTo>
                    <a:cubicBezTo>
                      <a:pt x="68" y="123"/>
                      <a:pt x="69" y="116"/>
                      <a:pt x="69" y="108"/>
                    </a:cubicBezTo>
                    <a:cubicBezTo>
                      <a:pt x="70" y="101"/>
                      <a:pt x="70" y="93"/>
                      <a:pt x="70" y="84"/>
                    </a:cubicBezTo>
                    <a:cubicBezTo>
                      <a:pt x="70" y="73"/>
                      <a:pt x="70" y="63"/>
                      <a:pt x="69" y="55"/>
                    </a:cubicBezTo>
                    <a:cubicBezTo>
                      <a:pt x="69" y="46"/>
                      <a:pt x="68" y="39"/>
                      <a:pt x="67" y="33"/>
                    </a:cubicBezTo>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86" name="Freeform 27">
                <a:extLst>
                  <a:ext uri="{FF2B5EF4-FFF2-40B4-BE49-F238E27FC236}">
                    <a16:creationId xmlns:a16="http://schemas.microsoft.com/office/drawing/2014/main" id="{05A701B6-CCB7-48FC-96F9-59EA114D8825}"/>
                  </a:ext>
                </a:extLst>
              </p:cNvPr>
              <p:cNvSpPr>
                <a:spLocks/>
              </p:cNvSpPr>
              <p:nvPr/>
            </p:nvSpPr>
            <p:spPr bwMode="auto">
              <a:xfrm>
                <a:off x="6184215" y="2601750"/>
                <a:ext cx="19512" cy="44598"/>
              </a:xfrm>
              <a:custGeom>
                <a:avLst/>
                <a:gdLst>
                  <a:gd name="T0" fmla="*/ 67 w 70"/>
                  <a:gd name="T1" fmla="*/ 33 h 165"/>
                  <a:gd name="T2" fmla="*/ 62 w 70"/>
                  <a:gd name="T3" fmla="*/ 18 h 165"/>
                  <a:gd name="T4" fmla="*/ 55 w 70"/>
                  <a:gd name="T5" fmla="*/ 8 h 165"/>
                  <a:gd name="T6" fmla="*/ 46 w 70"/>
                  <a:gd name="T7" fmla="*/ 2 h 165"/>
                  <a:gd name="T8" fmla="*/ 35 w 70"/>
                  <a:gd name="T9" fmla="*/ 0 h 165"/>
                  <a:gd name="T10" fmla="*/ 18 w 70"/>
                  <a:gd name="T11" fmla="*/ 6 h 165"/>
                  <a:gd name="T12" fmla="*/ 7 w 70"/>
                  <a:gd name="T13" fmla="*/ 21 h 165"/>
                  <a:gd name="T14" fmla="*/ 1 w 70"/>
                  <a:gd name="T15" fmla="*/ 46 h 165"/>
                  <a:gd name="T16" fmla="*/ 0 w 70"/>
                  <a:gd name="T17" fmla="*/ 81 h 165"/>
                  <a:gd name="T18" fmla="*/ 2 w 70"/>
                  <a:gd name="T19" fmla="*/ 122 h 165"/>
                  <a:gd name="T20" fmla="*/ 8 w 70"/>
                  <a:gd name="T21" fmla="*/ 148 h 165"/>
                  <a:gd name="T22" fmla="*/ 19 w 70"/>
                  <a:gd name="T23" fmla="*/ 161 h 165"/>
                  <a:gd name="T24" fmla="*/ 35 w 70"/>
                  <a:gd name="T25" fmla="*/ 165 h 165"/>
                  <a:gd name="T26" fmla="*/ 47 w 70"/>
                  <a:gd name="T27" fmla="*/ 163 h 165"/>
                  <a:gd name="T28" fmla="*/ 56 w 70"/>
                  <a:gd name="T29" fmla="*/ 156 h 165"/>
                  <a:gd name="T30" fmla="*/ 63 w 70"/>
                  <a:gd name="T31" fmla="*/ 145 h 165"/>
                  <a:gd name="T32" fmla="*/ 67 w 70"/>
                  <a:gd name="T33" fmla="*/ 129 h 165"/>
                  <a:gd name="T34" fmla="*/ 70 w 70"/>
                  <a:gd name="T35" fmla="*/ 109 h 165"/>
                  <a:gd name="T36" fmla="*/ 70 w 70"/>
                  <a:gd name="T37" fmla="*/ 84 h 165"/>
                  <a:gd name="T38" fmla="*/ 69 w 70"/>
                  <a:gd name="T39" fmla="*/ 55 h 165"/>
                  <a:gd name="T40" fmla="*/ 67 w 70"/>
                  <a:gd name="T41" fmla="*/ 3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5">
                    <a:moveTo>
                      <a:pt x="67" y="33"/>
                    </a:moveTo>
                    <a:cubicBezTo>
                      <a:pt x="65" y="27"/>
                      <a:pt x="64" y="22"/>
                      <a:pt x="62" y="18"/>
                    </a:cubicBezTo>
                    <a:cubicBezTo>
                      <a:pt x="60" y="13"/>
                      <a:pt x="58" y="10"/>
                      <a:pt x="55" y="8"/>
                    </a:cubicBezTo>
                    <a:cubicBezTo>
                      <a:pt x="53" y="5"/>
                      <a:pt x="50" y="3"/>
                      <a:pt x="46" y="2"/>
                    </a:cubicBezTo>
                    <a:cubicBezTo>
                      <a:pt x="43" y="1"/>
                      <a:pt x="39" y="0"/>
                      <a:pt x="35" y="0"/>
                    </a:cubicBezTo>
                    <a:cubicBezTo>
                      <a:pt x="28" y="0"/>
                      <a:pt x="23" y="2"/>
                      <a:pt x="18" y="6"/>
                    </a:cubicBezTo>
                    <a:cubicBezTo>
                      <a:pt x="13" y="9"/>
                      <a:pt x="10" y="14"/>
                      <a:pt x="7" y="21"/>
                    </a:cubicBezTo>
                    <a:cubicBezTo>
                      <a:pt x="4" y="28"/>
                      <a:pt x="3" y="36"/>
                      <a:pt x="1" y="46"/>
                    </a:cubicBezTo>
                    <a:cubicBezTo>
                      <a:pt x="0" y="56"/>
                      <a:pt x="0" y="68"/>
                      <a:pt x="0" y="81"/>
                    </a:cubicBezTo>
                    <a:cubicBezTo>
                      <a:pt x="0" y="98"/>
                      <a:pt x="1" y="111"/>
                      <a:pt x="2" y="122"/>
                    </a:cubicBezTo>
                    <a:cubicBezTo>
                      <a:pt x="3" y="133"/>
                      <a:pt x="5" y="141"/>
                      <a:pt x="8" y="148"/>
                    </a:cubicBezTo>
                    <a:cubicBezTo>
                      <a:pt x="11" y="154"/>
                      <a:pt x="14" y="159"/>
                      <a:pt x="19" y="161"/>
                    </a:cubicBezTo>
                    <a:cubicBezTo>
                      <a:pt x="23" y="164"/>
                      <a:pt x="28" y="165"/>
                      <a:pt x="35" y="165"/>
                    </a:cubicBezTo>
                    <a:cubicBezTo>
                      <a:pt x="39" y="165"/>
                      <a:pt x="43" y="164"/>
                      <a:pt x="47" y="163"/>
                    </a:cubicBezTo>
                    <a:cubicBezTo>
                      <a:pt x="50" y="161"/>
                      <a:pt x="54" y="159"/>
                      <a:pt x="56" y="156"/>
                    </a:cubicBezTo>
                    <a:cubicBezTo>
                      <a:pt x="59" y="153"/>
                      <a:pt x="61" y="149"/>
                      <a:pt x="63" y="145"/>
                    </a:cubicBezTo>
                    <a:cubicBezTo>
                      <a:pt x="65" y="140"/>
                      <a:pt x="66" y="135"/>
                      <a:pt x="67" y="129"/>
                    </a:cubicBezTo>
                    <a:cubicBezTo>
                      <a:pt x="68" y="123"/>
                      <a:pt x="69" y="117"/>
                      <a:pt x="70" y="109"/>
                    </a:cubicBezTo>
                    <a:cubicBezTo>
                      <a:pt x="70" y="102"/>
                      <a:pt x="70" y="93"/>
                      <a:pt x="70" y="84"/>
                    </a:cubicBezTo>
                    <a:cubicBezTo>
                      <a:pt x="70" y="73"/>
                      <a:pt x="70" y="64"/>
                      <a:pt x="69" y="55"/>
                    </a:cubicBezTo>
                    <a:cubicBezTo>
                      <a:pt x="69" y="47"/>
                      <a:pt x="68" y="40"/>
                      <a:pt x="67" y="33"/>
                    </a:cubicBezTo>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87" name="Freeform 28">
                <a:extLst>
                  <a:ext uri="{FF2B5EF4-FFF2-40B4-BE49-F238E27FC236}">
                    <a16:creationId xmlns:a16="http://schemas.microsoft.com/office/drawing/2014/main" id="{67C17A03-B5B9-4108-98AA-7AE920987F23}"/>
                  </a:ext>
                </a:extLst>
              </p:cNvPr>
              <p:cNvSpPr>
                <a:spLocks noEditPoints="1"/>
              </p:cNvSpPr>
              <p:nvPr/>
            </p:nvSpPr>
            <p:spPr bwMode="auto">
              <a:xfrm>
                <a:off x="6076901" y="2571089"/>
                <a:ext cx="183966" cy="192328"/>
              </a:xfrm>
              <a:custGeom>
                <a:avLst/>
                <a:gdLst>
                  <a:gd name="T0" fmla="*/ 474 w 671"/>
                  <a:gd name="T1" fmla="*/ 0 h 702"/>
                  <a:gd name="T2" fmla="*/ 0 w 671"/>
                  <a:gd name="T3" fmla="*/ 48 h 702"/>
                  <a:gd name="T4" fmla="*/ 48 w 671"/>
                  <a:gd name="T5" fmla="*/ 702 h 702"/>
                  <a:gd name="T6" fmla="*/ 671 w 671"/>
                  <a:gd name="T7" fmla="*/ 654 h 702"/>
                  <a:gd name="T8" fmla="*/ 541 w 671"/>
                  <a:gd name="T9" fmla="*/ 133 h 702"/>
                  <a:gd name="T10" fmla="*/ 541 w 671"/>
                  <a:gd name="T11" fmla="*/ 0 h 702"/>
                  <a:gd name="T12" fmla="*/ 178 w 671"/>
                  <a:gd name="T13" fmla="*/ 116 h 702"/>
                  <a:gd name="T14" fmla="*/ 183 w 671"/>
                  <a:gd name="T15" fmla="*/ 110 h 702"/>
                  <a:gd name="T16" fmla="*/ 235 w 671"/>
                  <a:gd name="T17" fmla="*/ 77 h 702"/>
                  <a:gd name="T18" fmla="*/ 244 w 671"/>
                  <a:gd name="T19" fmla="*/ 76 h 702"/>
                  <a:gd name="T20" fmla="*/ 264 w 671"/>
                  <a:gd name="T21" fmla="*/ 76 h 702"/>
                  <a:gd name="T22" fmla="*/ 273 w 671"/>
                  <a:gd name="T23" fmla="*/ 79 h 702"/>
                  <a:gd name="T24" fmla="*/ 274 w 671"/>
                  <a:gd name="T25" fmla="*/ 272 h 702"/>
                  <a:gd name="T26" fmla="*/ 315 w 671"/>
                  <a:gd name="T27" fmla="*/ 273 h 702"/>
                  <a:gd name="T28" fmla="*/ 318 w 671"/>
                  <a:gd name="T29" fmla="*/ 282 h 702"/>
                  <a:gd name="T30" fmla="*/ 318 w 671"/>
                  <a:gd name="T31" fmla="*/ 299 h 702"/>
                  <a:gd name="T32" fmla="*/ 314 w 671"/>
                  <a:gd name="T33" fmla="*/ 307 h 702"/>
                  <a:gd name="T34" fmla="*/ 184 w 671"/>
                  <a:gd name="T35" fmla="*/ 308 h 702"/>
                  <a:gd name="T36" fmla="*/ 179 w 671"/>
                  <a:gd name="T37" fmla="*/ 304 h 702"/>
                  <a:gd name="T38" fmla="*/ 177 w 671"/>
                  <a:gd name="T39" fmla="*/ 290 h 702"/>
                  <a:gd name="T40" fmla="*/ 179 w 671"/>
                  <a:gd name="T41" fmla="*/ 276 h 702"/>
                  <a:gd name="T42" fmla="*/ 184 w 671"/>
                  <a:gd name="T43" fmla="*/ 272 h 702"/>
                  <a:gd name="T44" fmla="*/ 227 w 671"/>
                  <a:gd name="T45" fmla="*/ 122 h 702"/>
                  <a:gd name="T46" fmla="*/ 184 w 671"/>
                  <a:gd name="T47" fmla="*/ 145 h 702"/>
                  <a:gd name="T48" fmla="*/ 177 w 671"/>
                  <a:gd name="T49" fmla="*/ 138 h 702"/>
                  <a:gd name="T50" fmla="*/ 177 w 671"/>
                  <a:gd name="T51" fmla="*/ 121 h 702"/>
                  <a:gd name="T52" fmla="*/ 306 w 671"/>
                  <a:gd name="T53" fmla="*/ 596 h 702"/>
                  <a:gd name="T54" fmla="*/ 241 w 671"/>
                  <a:gd name="T55" fmla="*/ 629 h 702"/>
                  <a:gd name="T56" fmla="*/ 177 w 671"/>
                  <a:gd name="T57" fmla="*/ 597 h 702"/>
                  <a:gd name="T58" fmla="*/ 161 w 671"/>
                  <a:gd name="T59" fmla="*/ 510 h 702"/>
                  <a:gd name="T60" fmla="*/ 180 w 671"/>
                  <a:gd name="T61" fmla="*/ 422 h 702"/>
                  <a:gd name="T62" fmla="*/ 245 w 671"/>
                  <a:gd name="T63" fmla="*/ 390 h 702"/>
                  <a:gd name="T64" fmla="*/ 309 w 671"/>
                  <a:gd name="T65" fmla="*/ 421 h 702"/>
                  <a:gd name="T66" fmla="*/ 325 w 671"/>
                  <a:gd name="T67" fmla="*/ 508 h 702"/>
                  <a:gd name="T68" fmla="*/ 503 w 671"/>
                  <a:gd name="T69" fmla="*/ 615 h 702"/>
                  <a:gd name="T70" fmla="*/ 499 w 671"/>
                  <a:gd name="T71" fmla="*/ 624 h 702"/>
                  <a:gd name="T72" fmla="*/ 369 w 671"/>
                  <a:gd name="T73" fmla="*/ 625 h 702"/>
                  <a:gd name="T74" fmla="*/ 364 w 671"/>
                  <a:gd name="T75" fmla="*/ 621 h 702"/>
                  <a:gd name="T76" fmla="*/ 362 w 671"/>
                  <a:gd name="T77" fmla="*/ 607 h 702"/>
                  <a:gd name="T78" fmla="*/ 364 w 671"/>
                  <a:gd name="T79" fmla="*/ 592 h 702"/>
                  <a:gd name="T80" fmla="*/ 369 w 671"/>
                  <a:gd name="T81" fmla="*/ 588 h 702"/>
                  <a:gd name="T82" fmla="*/ 412 w 671"/>
                  <a:gd name="T83" fmla="*/ 438 h 702"/>
                  <a:gd name="T84" fmla="*/ 369 w 671"/>
                  <a:gd name="T85" fmla="*/ 461 h 702"/>
                  <a:gd name="T86" fmla="*/ 362 w 671"/>
                  <a:gd name="T87" fmla="*/ 455 h 702"/>
                  <a:gd name="T88" fmla="*/ 362 w 671"/>
                  <a:gd name="T89" fmla="*/ 437 h 702"/>
                  <a:gd name="T90" fmla="*/ 365 w 671"/>
                  <a:gd name="T91" fmla="*/ 429 h 702"/>
                  <a:gd name="T92" fmla="*/ 418 w 671"/>
                  <a:gd name="T93" fmla="*/ 395 h 702"/>
                  <a:gd name="T94" fmla="*/ 424 w 671"/>
                  <a:gd name="T95" fmla="*/ 393 h 702"/>
                  <a:gd name="T96" fmla="*/ 438 w 671"/>
                  <a:gd name="T97" fmla="*/ 392 h 702"/>
                  <a:gd name="T98" fmla="*/ 455 w 671"/>
                  <a:gd name="T99" fmla="*/ 393 h 702"/>
                  <a:gd name="T100" fmla="*/ 459 w 671"/>
                  <a:gd name="T101" fmla="*/ 398 h 702"/>
                  <a:gd name="T102" fmla="*/ 497 w 671"/>
                  <a:gd name="T103" fmla="*/ 588 h 702"/>
                  <a:gd name="T104" fmla="*/ 502 w 671"/>
                  <a:gd name="T105" fmla="*/ 593 h 702"/>
                  <a:gd name="T106" fmla="*/ 504 w 671"/>
                  <a:gd name="T107" fmla="*/ 607 h 702"/>
                  <a:gd name="T108" fmla="*/ 506 w 671"/>
                  <a:gd name="T109" fmla="*/ 242 h 702"/>
                  <a:gd name="T110" fmla="*/ 465 w 671"/>
                  <a:gd name="T111" fmla="*/ 304 h 702"/>
                  <a:gd name="T112" fmla="*/ 387 w 671"/>
                  <a:gd name="T113" fmla="*/ 304 h 702"/>
                  <a:gd name="T114" fmla="*/ 349 w 671"/>
                  <a:gd name="T115" fmla="*/ 243 h 702"/>
                  <a:gd name="T116" fmla="*/ 350 w 671"/>
                  <a:gd name="T117" fmla="*/ 144 h 702"/>
                  <a:gd name="T118" fmla="*/ 391 w 671"/>
                  <a:gd name="T119" fmla="*/ 82 h 702"/>
                  <a:gd name="T120" fmla="*/ 470 w 671"/>
                  <a:gd name="T121" fmla="*/ 81 h 702"/>
                  <a:gd name="T122" fmla="*/ 507 w 671"/>
                  <a:gd name="T123" fmla="*/ 142 h 702"/>
                  <a:gd name="T124" fmla="*/ 506 w 671"/>
                  <a:gd name="T125" fmla="*/ 24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1" h="702">
                    <a:moveTo>
                      <a:pt x="541" y="0"/>
                    </a:moveTo>
                    <a:cubicBezTo>
                      <a:pt x="526" y="0"/>
                      <a:pt x="501" y="0"/>
                      <a:pt x="474" y="0"/>
                    </a:cubicBezTo>
                    <a:lnTo>
                      <a:pt x="48" y="0"/>
                    </a:lnTo>
                    <a:cubicBezTo>
                      <a:pt x="21" y="0"/>
                      <a:pt x="0" y="22"/>
                      <a:pt x="0" y="48"/>
                    </a:cubicBezTo>
                    <a:lnTo>
                      <a:pt x="0" y="654"/>
                    </a:lnTo>
                    <a:cubicBezTo>
                      <a:pt x="0" y="681"/>
                      <a:pt x="21" y="702"/>
                      <a:pt x="48" y="702"/>
                    </a:cubicBezTo>
                    <a:lnTo>
                      <a:pt x="624" y="702"/>
                    </a:lnTo>
                    <a:cubicBezTo>
                      <a:pt x="650" y="702"/>
                      <a:pt x="671" y="681"/>
                      <a:pt x="671" y="654"/>
                    </a:cubicBezTo>
                    <a:lnTo>
                      <a:pt x="671" y="133"/>
                    </a:lnTo>
                    <a:lnTo>
                      <a:pt x="541" y="133"/>
                    </a:lnTo>
                    <a:lnTo>
                      <a:pt x="541" y="0"/>
                    </a:lnTo>
                    <a:lnTo>
                      <a:pt x="541" y="0"/>
                    </a:lnTo>
                    <a:close/>
                    <a:moveTo>
                      <a:pt x="177" y="121"/>
                    </a:moveTo>
                    <a:cubicBezTo>
                      <a:pt x="177" y="119"/>
                      <a:pt x="177" y="117"/>
                      <a:pt x="178" y="116"/>
                    </a:cubicBezTo>
                    <a:cubicBezTo>
                      <a:pt x="178" y="115"/>
                      <a:pt x="179" y="114"/>
                      <a:pt x="180" y="113"/>
                    </a:cubicBezTo>
                    <a:cubicBezTo>
                      <a:pt x="181" y="112"/>
                      <a:pt x="182" y="111"/>
                      <a:pt x="183" y="110"/>
                    </a:cubicBezTo>
                    <a:lnTo>
                      <a:pt x="233" y="78"/>
                    </a:lnTo>
                    <a:cubicBezTo>
                      <a:pt x="233" y="78"/>
                      <a:pt x="234" y="77"/>
                      <a:pt x="235" y="77"/>
                    </a:cubicBezTo>
                    <a:cubicBezTo>
                      <a:pt x="236" y="77"/>
                      <a:pt x="237" y="77"/>
                      <a:pt x="238" y="76"/>
                    </a:cubicBezTo>
                    <a:cubicBezTo>
                      <a:pt x="240" y="76"/>
                      <a:pt x="242" y="76"/>
                      <a:pt x="244" y="76"/>
                    </a:cubicBezTo>
                    <a:cubicBezTo>
                      <a:pt x="246" y="76"/>
                      <a:pt x="249" y="76"/>
                      <a:pt x="253" y="76"/>
                    </a:cubicBezTo>
                    <a:cubicBezTo>
                      <a:pt x="258" y="76"/>
                      <a:pt x="261" y="76"/>
                      <a:pt x="264" y="76"/>
                    </a:cubicBezTo>
                    <a:cubicBezTo>
                      <a:pt x="267" y="76"/>
                      <a:pt x="269" y="77"/>
                      <a:pt x="270" y="77"/>
                    </a:cubicBezTo>
                    <a:cubicBezTo>
                      <a:pt x="272" y="77"/>
                      <a:pt x="273" y="78"/>
                      <a:pt x="273" y="79"/>
                    </a:cubicBezTo>
                    <a:cubicBezTo>
                      <a:pt x="274" y="79"/>
                      <a:pt x="274" y="80"/>
                      <a:pt x="274" y="81"/>
                    </a:cubicBezTo>
                    <a:lnTo>
                      <a:pt x="274" y="272"/>
                    </a:lnTo>
                    <a:lnTo>
                      <a:pt x="312" y="272"/>
                    </a:lnTo>
                    <a:cubicBezTo>
                      <a:pt x="313" y="272"/>
                      <a:pt x="314" y="272"/>
                      <a:pt x="315" y="273"/>
                    </a:cubicBezTo>
                    <a:cubicBezTo>
                      <a:pt x="315" y="274"/>
                      <a:pt x="316" y="275"/>
                      <a:pt x="317" y="276"/>
                    </a:cubicBezTo>
                    <a:cubicBezTo>
                      <a:pt x="317" y="278"/>
                      <a:pt x="318" y="279"/>
                      <a:pt x="318" y="282"/>
                    </a:cubicBezTo>
                    <a:cubicBezTo>
                      <a:pt x="319" y="284"/>
                      <a:pt x="319" y="287"/>
                      <a:pt x="319" y="290"/>
                    </a:cubicBezTo>
                    <a:cubicBezTo>
                      <a:pt x="319" y="294"/>
                      <a:pt x="319" y="296"/>
                      <a:pt x="318" y="299"/>
                    </a:cubicBezTo>
                    <a:cubicBezTo>
                      <a:pt x="318" y="301"/>
                      <a:pt x="317" y="303"/>
                      <a:pt x="317" y="304"/>
                    </a:cubicBezTo>
                    <a:cubicBezTo>
                      <a:pt x="316" y="306"/>
                      <a:pt x="315" y="307"/>
                      <a:pt x="314" y="307"/>
                    </a:cubicBezTo>
                    <a:cubicBezTo>
                      <a:pt x="314" y="308"/>
                      <a:pt x="313" y="308"/>
                      <a:pt x="312" y="308"/>
                    </a:cubicBezTo>
                    <a:lnTo>
                      <a:pt x="184" y="308"/>
                    </a:lnTo>
                    <a:cubicBezTo>
                      <a:pt x="183" y="308"/>
                      <a:pt x="182" y="308"/>
                      <a:pt x="182" y="307"/>
                    </a:cubicBezTo>
                    <a:cubicBezTo>
                      <a:pt x="181" y="307"/>
                      <a:pt x="180" y="306"/>
                      <a:pt x="179" y="304"/>
                    </a:cubicBezTo>
                    <a:cubicBezTo>
                      <a:pt x="179" y="303"/>
                      <a:pt x="178" y="301"/>
                      <a:pt x="178" y="299"/>
                    </a:cubicBezTo>
                    <a:cubicBezTo>
                      <a:pt x="178" y="296"/>
                      <a:pt x="177" y="294"/>
                      <a:pt x="177" y="290"/>
                    </a:cubicBezTo>
                    <a:cubicBezTo>
                      <a:pt x="177" y="287"/>
                      <a:pt x="178" y="284"/>
                      <a:pt x="178" y="282"/>
                    </a:cubicBezTo>
                    <a:cubicBezTo>
                      <a:pt x="178" y="279"/>
                      <a:pt x="179" y="278"/>
                      <a:pt x="179" y="276"/>
                    </a:cubicBezTo>
                    <a:cubicBezTo>
                      <a:pt x="180" y="275"/>
                      <a:pt x="181" y="274"/>
                      <a:pt x="181" y="273"/>
                    </a:cubicBezTo>
                    <a:cubicBezTo>
                      <a:pt x="182" y="272"/>
                      <a:pt x="183" y="272"/>
                      <a:pt x="184" y="272"/>
                    </a:cubicBezTo>
                    <a:lnTo>
                      <a:pt x="227" y="272"/>
                    </a:lnTo>
                    <a:lnTo>
                      <a:pt x="227" y="122"/>
                    </a:lnTo>
                    <a:lnTo>
                      <a:pt x="190" y="142"/>
                    </a:lnTo>
                    <a:cubicBezTo>
                      <a:pt x="187" y="144"/>
                      <a:pt x="185" y="145"/>
                      <a:pt x="184" y="145"/>
                    </a:cubicBezTo>
                    <a:cubicBezTo>
                      <a:pt x="182" y="145"/>
                      <a:pt x="180" y="145"/>
                      <a:pt x="179" y="144"/>
                    </a:cubicBezTo>
                    <a:cubicBezTo>
                      <a:pt x="178" y="143"/>
                      <a:pt x="178" y="141"/>
                      <a:pt x="177" y="138"/>
                    </a:cubicBezTo>
                    <a:cubicBezTo>
                      <a:pt x="177" y="136"/>
                      <a:pt x="177" y="132"/>
                      <a:pt x="177" y="128"/>
                    </a:cubicBezTo>
                    <a:cubicBezTo>
                      <a:pt x="177" y="125"/>
                      <a:pt x="177" y="123"/>
                      <a:pt x="177" y="121"/>
                    </a:cubicBezTo>
                    <a:close/>
                    <a:moveTo>
                      <a:pt x="321" y="558"/>
                    </a:moveTo>
                    <a:cubicBezTo>
                      <a:pt x="318" y="573"/>
                      <a:pt x="313" y="586"/>
                      <a:pt x="306" y="596"/>
                    </a:cubicBezTo>
                    <a:cubicBezTo>
                      <a:pt x="300" y="607"/>
                      <a:pt x="291" y="615"/>
                      <a:pt x="280" y="620"/>
                    </a:cubicBezTo>
                    <a:cubicBezTo>
                      <a:pt x="270" y="626"/>
                      <a:pt x="256" y="629"/>
                      <a:pt x="241" y="629"/>
                    </a:cubicBezTo>
                    <a:cubicBezTo>
                      <a:pt x="225" y="629"/>
                      <a:pt x="212" y="626"/>
                      <a:pt x="202" y="621"/>
                    </a:cubicBezTo>
                    <a:cubicBezTo>
                      <a:pt x="191" y="615"/>
                      <a:pt x="183" y="607"/>
                      <a:pt x="177" y="597"/>
                    </a:cubicBezTo>
                    <a:cubicBezTo>
                      <a:pt x="171" y="587"/>
                      <a:pt x="167" y="575"/>
                      <a:pt x="164" y="560"/>
                    </a:cubicBezTo>
                    <a:cubicBezTo>
                      <a:pt x="162" y="545"/>
                      <a:pt x="161" y="529"/>
                      <a:pt x="161" y="510"/>
                    </a:cubicBezTo>
                    <a:cubicBezTo>
                      <a:pt x="161" y="492"/>
                      <a:pt x="162" y="475"/>
                      <a:pt x="165" y="460"/>
                    </a:cubicBezTo>
                    <a:cubicBezTo>
                      <a:pt x="168" y="445"/>
                      <a:pt x="173" y="433"/>
                      <a:pt x="180" y="422"/>
                    </a:cubicBezTo>
                    <a:cubicBezTo>
                      <a:pt x="187" y="412"/>
                      <a:pt x="195" y="404"/>
                      <a:pt x="206" y="398"/>
                    </a:cubicBezTo>
                    <a:cubicBezTo>
                      <a:pt x="217" y="393"/>
                      <a:pt x="230" y="390"/>
                      <a:pt x="245" y="390"/>
                    </a:cubicBezTo>
                    <a:cubicBezTo>
                      <a:pt x="261" y="390"/>
                      <a:pt x="274" y="392"/>
                      <a:pt x="285" y="398"/>
                    </a:cubicBezTo>
                    <a:cubicBezTo>
                      <a:pt x="295" y="403"/>
                      <a:pt x="303" y="411"/>
                      <a:pt x="309" y="421"/>
                    </a:cubicBezTo>
                    <a:cubicBezTo>
                      <a:pt x="315" y="431"/>
                      <a:pt x="320" y="444"/>
                      <a:pt x="322" y="459"/>
                    </a:cubicBezTo>
                    <a:cubicBezTo>
                      <a:pt x="324" y="473"/>
                      <a:pt x="325" y="490"/>
                      <a:pt x="325" y="508"/>
                    </a:cubicBezTo>
                    <a:cubicBezTo>
                      <a:pt x="325" y="527"/>
                      <a:pt x="324" y="543"/>
                      <a:pt x="321" y="558"/>
                    </a:cubicBezTo>
                    <a:close/>
                    <a:moveTo>
                      <a:pt x="503" y="615"/>
                    </a:moveTo>
                    <a:cubicBezTo>
                      <a:pt x="503" y="618"/>
                      <a:pt x="502" y="619"/>
                      <a:pt x="502" y="621"/>
                    </a:cubicBezTo>
                    <a:cubicBezTo>
                      <a:pt x="501" y="622"/>
                      <a:pt x="500" y="623"/>
                      <a:pt x="499" y="624"/>
                    </a:cubicBezTo>
                    <a:cubicBezTo>
                      <a:pt x="499" y="624"/>
                      <a:pt x="498" y="625"/>
                      <a:pt x="497" y="625"/>
                    </a:cubicBezTo>
                    <a:lnTo>
                      <a:pt x="369" y="625"/>
                    </a:lnTo>
                    <a:cubicBezTo>
                      <a:pt x="368" y="625"/>
                      <a:pt x="367" y="624"/>
                      <a:pt x="367" y="624"/>
                    </a:cubicBezTo>
                    <a:cubicBezTo>
                      <a:pt x="366" y="623"/>
                      <a:pt x="365" y="622"/>
                      <a:pt x="364" y="621"/>
                    </a:cubicBezTo>
                    <a:cubicBezTo>
                      <a:pt x="364" y="619"/>
                      <a:pt x="363" y="618"/>
                      <a:pt x="363" y="615"/>
                    </a:cubicBezTo>
                    <a:cubicBezTo>
                      <a:pt x="363" y="613"/>
                      <a:pt x="362" y="610"/>
                      <a:pt x="362" y="607"/>
                    </a:cubicBezTo>
                    <a:cubicBezTo>
                      <a:pt x="362" y="603"/>
                      <a:pt x="363" y="600"/>
                      <a:pt x="363" y="598"/>
                    </a:cubicBezTo>
                    <a:cubicBezTo>
                      <a:pt x="363" y="596"/>
                      <a:pt x="364" y="594"/>
                      <a:pt x="364" y="592"/>
                    </a:cubicBezTo>
                    <a:cubicBezTo>
                      <a:pt x="365" y="591"/>
                      <a:pt x="366" y="590"/>
                      <a:pt x="366" y="589"/>
                    </a:cubicBezTo>
                    <a:cubicBezTo>
                      <a:pt x="367" y="589"/>
                      <a:pt x="368" y="588"/>
                      <a:pt x="369" y="588"/>
                    </a:cubicBezTo>
                    <a:lnTo>
                      <a:pt x="412" y="588"/>
                    </a:lnTo>
                    <a:lnTo>
                      <a:pt x="412" y="438"/>
                    </a:lnTo>
                    <a:lnTo>
                      <a:pt x="375" y="459"/>
                    </a:lnTo>
                    <a:cubicBezTo>
                      <a:pt x="372" y="460"/>
                      <a:pt x="370" y="461"/>
                      <a:pt x="369" y="461"/>
                    </a:cubicBezTo>
                    <a:cubicBezTo>
                      <a:pt x="367" y="461"/>
                      <a:pt x="365" y="461"/>
                      <a:pt x="364" y="460"/>
                    </a:cubicBezTo>
                    <a:cubicBezTo>
                      <a:pt x="363" y="459"/>
                      <a:pt x="363" y="457"/>
                      <a:pt x="362" y="455"/>
                    </a:cubicBezTo>
                    <a:cubicBezTo>
                      <a:pt x="362" y="452"/>
                      <a:pt x="362" y="449"/>
                      <a:pt x="362" y="444"/>
                    </a:cubicBezTo>
                    <a:cubicBezTo>
                      <a:pt x="362" y="442"/>
                      <a:pt x="362" y="439"/>
                      <a:pt x="362" y="437"/>
                    </a:cubicBezTo>
                    <a:cubicBezTo>
                      <a:pt x="362" y="435"/>
                      <a:pt x="362" y="434"/>
                      <a:pt x="363" y="433"/>
                    </a:cubicBezTo>
                    <a:cubicBezTo>
                      <a:pt x="363" y="431"/>
                      <a:pt x="364" y="430"/>
                      <a:pt x="365" y="429"/>
                    </a:cubicBezTo>
                    <a:cubicBezTo>
                      <a:pt x="366" y="429"/>
                      <a:pt x="367" y="428"/>
                      <a:pt x="368" y="427"/>
                    </a:cubicBezTo>
                    <a:lnTo>
                      <a:pt x="418" y="395"/>
                    </a:lnTo>
                    <a:cubicBezTo>
                      <a:pt x="418" y="394"/>
                      <a:pt x="419" y="394"/>
                      <a:pt x="420" y="393"/>
                    </a:cubicBezTo>
                    <a:cubicBezTo>
                      <a:pt x="421" y="393"/>
                      <a:pt x="422" y="393"/>
                      <a:pt x="424" y="393"/>
                    </a:cubicBezTo>
                    <a:cubicBezTo>
                      <a:pt x="425" y="393"/>
                      <a:pt x="427" y="392"/>
                      <a:pt x="429" y="392"/>
                    </a:cubicBezTo>
                    <a:cubicBezTo>
                      <a:pt x="431" y="392"/>
                      <a:pt x="434" y="392"/>
                      <a:pt x="438" y="392"/>
                    </a:cubicBezTo>
                    <a:cubicBezTo>
                      <a:pt x="443" y="392"/>
                      <a:pt x="446" y="392"/>
                      <a:pt x="449" y="393"/>
                    </a:cubicBezTo>
                    <a:cubicBezTo>
                      <a:pt x="452" y="393"/>
                      <a:pt x="454" y="393"/>
                      <a:pt x="455" y="393"/>
                    </a:cubicBezTo>
                    <a:cubicBezTo>
                      <a:pt x="457" y="394"/>
                      <a:pt x="458" y="394"/>
                      <a:pt x="458" y="395"/>
                    </a:cubicBezTo>
                    <a:cubicBezTo>
                      <a:pt x="459" y="396"/>
                      <a:pt x="459" y="397"/>
                      <a:pt x="459" y="398"/>
                    </a:cubicBezTo>
                    <a:lnTo>
                      <a:pt x="459" y="588"/>
                    </a:lnTo>
                    <a:lnTo>
                      <a:pt x="497" y="588"/>
                    </a:lnTo>
                    <a:cubicBezTo>
                      <a:pt x="498" y="588"/>
                      <a:pt x="499" y="589"/>
                      <a:pt x="500" y="589"/>
                    </a:cubicBezTo>
                    <a:cubicBezTo>
                      <a:pt x="501" y="590"/>
                      <a:pt x="501" y="591"/>
                      <a:pt x="502" y="593"/>
                    </a:cubicBezTo>
                    <a:cubicBezTo>
                      <a:pt x="503" y="594"/>
                      <a:pt x="503" y="596"/>
                      <a:pt x="503" y="598"/>
                    </a:cubicBezTo>
                    <a:cubicBezTo>
                      <a:pt x="504" y="600"/>
                      <a:pt x="504" y="603"/>
                      <a:pt x="504" y="607"/>
                    </a:cubicBezTo>
                    <a:cubicBezTo>
                      <a:pt x="504" y="610"/>
                      <a:pt x="504" y="613"/>
                      <a:pt x="503" y="615"/>
                    </a:cubicBezTo>
                    <a:close/>
                    <a:moveTo>
                      <a:pt x="506" y="242"/>
                    </a:moveTo>
                    <a:cubicBezTo>
                      <a:pt x="503" y="257"/>
                      <a:pt x="498" y="269"/>
                      <a:pt x="492" y="280"/>
                    </a:cubicBezTo>
                    <a:cubicBezTo>
                      <a:pt x="485" y="290"/>
                      <a:pt x="476" y="298"/>
                      <a:pt x="465" y="304"/>
                    </a:cubicBezTo>
                    <a:cubicBezTo>
                      <a:pt x="455" y="309"/>
                      <a:pt x="441" y="312"/>
                      <a:pt x="426" y="312"/>
                    </a:cubicBezTo>
                    <a:cubicBezTo>
                      <a:pt x="410" y="312"/>
                      <a:pt x="397" y="310"/>
                      <a:pt x="387" y="304"/>
                    </a:cubicBezTo>
                    <a:cubicBezTo>
                      <a:pt x="376" y="299"/>
                      <a:pt x="368" y="291"/>
                      <a:pt x="362" y="281"/>
                    </a:cubicBezTo>
                    <a:cubicBezTo>
                      <a:pt x="356" y="271"/>
                      <a:pt x="352" y="258"/>
                      <a:pt x="349" y="243"/>
                    </a:cubicBezTo>
                    <a:cubicBezTo>
                      <a:pt x="347" y="229"/>
                      <a:pt x="346" y="212"/>
                      <a:pt x="346" y="194"/>
                    </a:cubicBezTo>
                    <a:cubicBezTo>
                      <a:pt x="346" y="175"/>
                      <a:pt x="347" y="159"/>
                      <a:pt x="350" y="144"/>
                    </a:cubicBezTo>
                    <a:cubicBezTo>
                      <a:pt x="353" y="129"/>
                      <a:pt x="358" y="116"/>
                      <a:pt x="365" y="106"/>
                    </a:cubicBezTo>
                    <a:cubicBezTo>
                      <a:pt x="372" y="95"/>
                      <a:pt x="380" y="87"/>
                      <a:pt x="391" y="82"/>
                    </a:cubicBezTo>
                    <a:cubicBezTo>
                      <a:pt x="402" y="76"/>
                      <a:pt x="415" y="73"/>
                      <a:pt x="430" y="73"/>
                    </a:cubicBezTo>
                    <a:cubicBezTo>
                      <a:pt x="446" y="73"/>
                      <a:pt x="459" y="76"/>
                      <a:pt x="470" y="81"/>
                    </a:cubicBezTo>
                    <a:cubicBezTo>
                      <a:pt x="480" y="87"/>
                      <a:pt x="488" y="95"/>
                      <a:pt x="494" y="105"/>
                    </a:cubicBezTo>
                    <a:cubicBezTo>
                      <a:pt x="500" y="115"/>
                      <a:pt x="505" y="127"/>
                      <a:pt x="507" y="142"/>
                    </a:cubicBezTo>
                    <a:cubicBezTo>
                      <a:pt x="509" y="157"/>
                      <a:pt x="511" y="173"/>
                      <a:pt x="511" y="192"/>
                    </a:cubicBezTo>
                    <a:cubicBezTo>
                      <a:pt x="511" y="210"/>
                      <a:pt x="509" y="227"/>
                      <a:pt x="506" y="242"/>
                    </a:cubicBezTo>
                    <a:close/>
                  </a:path>
                </a:pathLst>
              </a:custGeom>
              <a:solidFill>
                <a:srgbClr val="0078D7"/>
              </a:solidFill>
              <a:ln w="0">
                <a:noFill/>
                <a:prstDash val="solid"/>
                <a:round/>
                <a:headEnd/>
                <a:tailEnd/>
              </a:ln>
            </p:spPr>
            <p:txBody>
              <a:bodyPr vert="horz" wrap="square" lIns="89642" tIns="44821" rIns="89642" bIns="44821"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198" name="Rectangle 29">
              <a:extLst>
                <a:ext uri="{FF2B5EF4-FFF2-40B4-BE49-F238E27FC236}">
                  <a16:creationId xmlns:a16="http://schemas.microsoft.com/office/drawing/2014/main" id="{1A3A6455-5F02-4AA7-B9BA-0049A97ABDEF}"/>
                </a:ext>
              </a:extLst>
            </p:cNvPr>
            <p:cNvSpPr>
              <a:spLocks noChangeArrowheads="1"/>
            </p:cNvSpPr>
            <p:nvPr/>
          </p:nvSpPr>
          <p:spPr bwMode="auto">
            <a:xfrm>
              <a:off x="5862427" y="2866549"/>
              <a:ext cx="655029" cy="308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96386" rtl="0" eaLnBrk="0" fontAlgn="base" latinLnBrk="0" hangingPunct="0">
                <a:lnSpc>
                  <a:spcPct val="100000"/>
                </a:lnSpc>
                <a:spcBef>
                  <a:spcPct val="0"/>
                </a:spcBef>
                <a:spcAft>
                  <a:spcPct val="0"/>
                </a:spcAft>
                <a:buClrTx/>
                <a:buSzTx/>
                <a:buFontTx/>
                <a:buNone/>
                <a:tabLst/>
                <a:defRPr/>
              </a:pPr>
              <a:r>
                <a:rPr lang="en-US" altLang="en-US" sz="1000" dirty="0">
                  <a:solidFill>
                    <a:srgbClr val="0078D7"/>
                  </a:solidFill>
                  <a:latin typeface="Segoe UI" panose="020B0502040204020203" pitchFamily="34" charset="0"/>
                </a:rPr>
                <a:t>Azure Blob Container</a:t>
              </a:r>
            </a:p>
          </p:txBody>
        </p:sp>
      </p:grpSp>
      <p:pic>
        <p:nvPicPr>
          <p:cNvPr id="7" name="Picture 6">
            <a:extLst>
              <a:ext uri="{FF2B5EF4-FFF2-40B4-BE49-F238E27FC236}">
                <a16:creationId xmlns:a16="http://schemas.microsoft.com/office/drawing/2014/main" id="{D4EA750E-44D3-4DA0-97B1-01B77DF00E9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81951" y="5014108"/>
            <a:ext cx="2975840" cy="1471024"/>
          </a:xfrm>
          <a:prstGeom prst="rect">
            <a:avLst/>
          </a:prstGeom>
          <a:ln>
            <a:noFill/>
          </a:ln>
          <a:effectLst>
            <a:outerShdw blurRad="63500" sx="102000" sy="102000" algn="ctr" rotWithShape="0">
              <a:prstClr val="black">
                <a:alpha val="40000"/>
              </a:prstClr>
            </a:outerShdw>
          </a:effectLst>
        </p:spPr>
      </p:pic>
      <p:grpSp>
        <p:nvGrpSpPr>
          <p:cNvPr id="45" name="Group 44">
            <a:extLst>
              <a:ext uri="{FF2B5EF4-FFF2-40B4-BE49-F238E27FC236}">
                <a16:creationId xmlns:a16="http://schemas.microsoft.com/office/drawing/2014/main" id="{62C95CEE-815A-4DEC-B29E-C9AE91BA4112}"/>
              </a:ext>
            </a:extLst>
          </p:cNvPr>
          <p:cNvGrpSpPr/>
          <p:nvPr/>
        </p:nvGrpSpPr>
        <p:grpSpPr>
          <a:xfrm>
            <a:off x="451664" y="1049528"/>
            <a:ext cx="925470" cy="925470"/>
            <a:chOff x="451664" y="1049528"/>
            <a:chExt cx="925470" cy="925470"/>
          </a:xfrm>
        </p:grpSpPr>
        <p:sp>
          <p:nvSpPr>
            <p:cNvPr id="201" name="Oval 200">
              <a:extLst>
                <a:ext uri="{FF2B5EF4-FFF2-40B4-BE49-F238E27FC236}">
                  <a16:creationId xmlns:a16="http://schemas.microsoft.com/office/drawing/2014/main" id="{872BAA01-59F7-4959-A91F-F1D6D77FA1D0}"/>
                </a:ext>
              </a:extLst>
            </p:cNvPr>
            <p:cNvSpPr/>
            <p:nvPr/>
          </p:nvSpPr>
          <p:spPr bwMode="auto">
            <a:xfrm>
              <a:off x="451664" y="1049528"/>
              <a:ext cx="925470" cy="925470"/>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4" name="Freeform 5">
              <a:extLst>
                <a:ext uri="{FF2B5EF4-FFF2-40B4-BE49-F238E27FC236}">
                  <a16:creationId xmlns:a16="http://schemas.microsoft.com/office/drawing/2014/main" id="{66529C70-DAFA-498C-9153-700A2843E0FF}"/>
                </a:ext>
              </a:extLst>
            </p:cNvPr>
            <p:cNvSpPr>
              <a:spLocks/>
            </p:cNvSpPr>
            <p:nvPr/>
          </p:nvSpPr>
          <p:spPr bwMode="auto">
            <a:xfrm>
              <a:off x="886762" y="1392394"/>
              <a:ext cx="30162" cy="30163"/>
            </a:xfrm>
            <a:custGeom>
              <a:avLst/>
              <a:gdLst>
                <a:gd name="T0" fmla="*/ 25 w 125"/>
                <a:gd name="T1" fmla="*/ 17 h 125"/>
                <a:gd name="T2" fmla="*/ 4 w 125"/>
                <a:gd name="T3" fmla="*/ 101 h 125"/>
                <a:gd name="T4" fmla="*/ 23 w 125"/>
                <a:gd name="T5" fmla="*/ 121 h 125"/>
                <a:gd name="T6" fmla="*/ 108 w 125"/>
                <a:gd name="T7" fmla="*/ 100 h 125"/>
                <a:gd name="T8" fmla="*/ 115 w 125"/>
                <a:gd name="T9" fmla="*/ 75 h 125"/>
                <a:gd name="T10" fmla="*/ 50 w 125"/>
                <a:gd name="T11" fmla="*/ 10 h 125"/>
                <a:gd name="T12" fmla="*/ 25 w 125"/>
                <a:gd name="T13" fmla="*/ 17 h 125"/>
              </a:gdLst>
              <a:ahLst/>
              <a:cxnLst>
                <a:cxn ang="0">
                  <a:pos x="T0" y="T1"/>
                </a:cxn>
                <a:cxn ang="0">
                  <a:pos x="T2" y="T3"/>
                </a:cxn>
                <a:cxn ang="0">
                  <a:pos x="T4" y="T5"/>
                </a:cxn>
                <a:cxn ang="0">
                  <a:pos x="T6" y="T7"/>
                </a:cxn>
                <a:cxn ang="0">
                  <a:pos x="T8" y="T9"/>
                </a:cxn>
                <a:cxn ang="0">
                  <a:pos x="T10" y="T11"/>
                </a:cxn>
                <a:cxn ang="0">
                  <a:pos x="T12" y="T13"/>
                </a:cxn>
              </a:cxnLst>
              <a:rect l="0" t="0" r="r" b="b"/>
              <a:pathLst>
                <a:path w="125" h="125">
                  <a:moveTo>
                    <a:pt x="25" y="17"/>
                  </a:moveTo>
                  <a:lnTo>
                    <a:pt x="4" y="101"/>
                  </a:lnTo>
                  <a:cubicBezTo>
                    <a:pt x="0" y="116"/>
                    <a:pt x="9" y="125"/>
                    <a:pt x="23" y="121"/>
                  </a:cubicBezTo>
                  <a:lnTo>
                    <a:pt x="108" y="100"/>
                  </a:lnTo>
                  <a:cubicBezTo>
                    <a:pt x="123" y="96"/>
                    <a:pt x="125" y="85"/>
                    <a:pt x="115" y="75"/>
                  </a:cubicBezTo>
                  <a:lnTo>
                    <a:pt x="50" y="10"/>
                  </a:lnTo>
                  <a:cubicBezTo>
                    <a:pt x="40" y="0"/>
                    <a:pt x="28" y="3"/>
                    <a:pt x="25" y="17"/>
                  </a:cubicBezTo>
                  <a:close/>
                </a:path>
              </a:pathLst>
            </a:custGeom>
            <a:solidFill>
              <a:srgbClr val="0078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6">
              <a:extLst>
                <a:ext uri="{FF2B5EF4-FFF2-40B4-BE49-F238E27FC236}">
                  <a16:creationId xmlns:a16="http://schemas.microsoft.com/office/drawing/2014/main" id="{7D419CBF-E0C8-48EC-9FD6-16AC1F560E75}"/>
                </a:ext>
              </a:extLst>
            </p:cNvPr>
            <p:cNvSpPr>
              <a:spLocks/>
            </p:cNvSpPr>
            <p:nvPr/>
          </p:nvSpPr>
          <p:spPr bwMode="auto">
            <a:xfrm>
              <a:off x="905812" y="1213006"/>
              <a:ext cx="188912" cy="188913"/>
            </a:xfrm>
            <a:custGeom>
              <a:avLst/>
              <a:gdLst>
                <a:gd name="T0" fmla="*/ 9 w 770"/>
                <a:gd name="T1" fmla="*/ 634 h 771"/>
                <a:gd name="T2" fmla="*/ 136 w 770"/>
                <a:gd name="T3" fmla="*/ 760 h 771"/>
                <a:gd name="T4" fmla="*/ 174 w 770"/>
                <a:gd name="T5" fmla="*/ 760 h 771"/>
                <a:gd name="T6" fmla="*/ 759 w 770"/>
                <a:gd name="T7" fmla="*/ 175 h 771"/>
                <a:gd name="T8" fmla="*/ 759 w 770"/>
                <a:gd name="T9" fmla="*/ 136 h 771"/>
                <a:gd name="T10" fmla="*/ 634 w 770"/>
                <a:gd name="T11" fmla="*/ 11 h 771"/>
                <a:gd name="T12" fmla="*/ 595 w 770"/>
                <a:gd name="T13" fmla="*/ 11 h 771"/>
                <a:gd name="T14" fmla="*/ 9 w 770"/>
                <a:gd name="T15" fmla="*/ 597 h 771"/>
                <a:gd name="T16" fmla="*/ 9 w 770"/>
                <a:gd name="T17" fmla="*/ 634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771">
                  <a:moveTo>
                    <a:pt x="9" y="634"/>
                  </a:moveTo>
                  <a:lnTo>
                    <a:pt x="136" y="760"/>
                  </a:lnTo>
                  <a:cubicBezTo>
                    <a:pt x="146" y="771"/>
                    <a:pt x="163" y="771"/>
                    <a:pt x="174" y="760"/>
                  </a:cubicBezTo>
                  <a:lnTo>
                    <a:pt x="759" y="175"/>
                  </a:lnTo>
                  <a:cubicBezTo>
                    <a:pt x="770" y="165"/>
                    <a:pt x="770" y="147"/>
                    <a:pt x="759" y="136"/>
                  </a:cubicBezTo>
                  <a:lnTo>
                    <a:pt x="634" y="11"/>
                  </a:lnTo>
                  <a:cubicBezTo>
                    <a:pt x="623" y="0"/>
                    <a:pt x="606" y="0"/>
                    <a:pt x="595" y="11"/>
                  </a:cubicBezTo>
                  <a:lnTo>
                    <a:pt x="9" y="597"/>
                  </a:lnTo>
                  <a:cubicBezTo>
                    <a:pt x="0" y="606"/>
                    <a:pt x="0" y="624"/>
                    <a:pt x="9" y="634"/>
                  </a:cubicBezTo>
                  <a:close/>
                </a:path>
              </a:pathLst>
            </a:custGeom>
            <a:solidFill>
              <a:srgbClr val="0078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7">
              <a:extLst>
                <a:ext uri="{FF2B5EF4-FFF2-40B4-BE49-F238E27FC236}">
                  <a16:creationId xmlns:a16="http://schemas.microsoft.com/office/drawing/2014/main" id="{2E970270-C1CF-446A-B40D-E4894C5A7BAF}"/>
                </a:ext>
              </a:extLst>
            </p:cNvPr>
            <p:cNvSpPr>
              <a:spLocks/>
            </p:cNvSpPr>
            <p:nvPr/>
          </p:nvSpPr>
          <p:spPr bwMode="auto">
            <a:xfrm>
              <a:off x="1069325" y="1174906"/>
              <a:ext cx="65087" cy="65088"/>
            </a:xfrm>
            <a:custGeom>
              <a:avLst/>
              <a:gdLst>
                <a:gd name="T0" fmla="*/ 194 w 266"/>
                <a:gd name="T1" fmla="*/ 72 h 265"/>
                <a:gd name="T2" fmla="*/ 51 w 266"/>
                <a:gd name="T3" fmla="*/ 56 h 265"/>
                <a:gd name="T4" fmla="*/ 11 w 266"/>
                <a:gd name="T5" fmla="*/ 91 h 265"/>
                <a:gd name="T6" fmla="*/ 11 w 266"/>
                <a:gd name="T7" fmla="*/ 129 h 265"/>
                <a:gd name="T8" fmla="*/ 137 w 266"/>
                <a:gd name="T9" fmla="*/ 255 h 265"/>
                <a:gd name="T10" fmla="*/ 175 w 266"/>
                <a:gd name="T11" fmla="*/ 255 h 265"/>
                <a:gd name="T12" fmla="*/ 211 w 266"/>
                <a:gd name="T13" fmla="*/ 215 h 265"/>
                <a:gd name="T14" fmla="*/ 194 w 266"/>
                <a:gd name="T15" fmla="*/ 72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265">
                  <a:moveTo>
                    <a:pt x="194" y="72"/>
                  </a:moveTo>
                  <a:cubicBezTo>
                    <a:pt x="122" y="0"/>
                    <a:pt x="51" y="56"/>
                    <a:pt x="51" y="56"/>
                  </a:cubicBezTo>
                  <a:cubicBezTo>
                    <a:pt x="40" y="65"/>
                    <a:pt x="22" y="80"/>
                    <a:pt x="11" y="91"/>
                  </a:cubicBezTo>
                  <a:cubicBezTo>
                    <a:pt x="0" y="102"/>
                    <a:pt x="1" y="118"/>
                    <a:pt x="11" y="129"/>
                  </a:cubicBezTo>
                  <a:lnTo>
                    <a:pt x="137" y="255"/>
                  </a:lnTo>
                  <a:cubicBezTo>
                    <a:pt x="147" y="265"/>
                    <a:pt x="165" y="265"/>
                    <a:pt x="175" y="255"/>
                  </a:cubicBezTo>
                  <a:cubicBezTo>
                    <a:pt x="185" y="245"/>
                    <a:pt x="201" y="226"/>
                    <a:pt x="211" y="215"/>
                  </a:cubicBezTo>
                  <a:cubicBezTo>
                    <a:pt x="211" y="215"/>
                    <a:pt x="266" y="144"/>
                    <a:pt x="194" y="72"/>
                  </a:cubicBezTo>
                  <a:close/>
                </a:path>
              </a:pathLst>
            </a:custGeom>
            <a:solidFill>
              <a:srgbClr val="0078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
              <a:extLst>
                <a:ext uri="{FF2B5EF4-FFF2-40B4-BE49-F238E27FC236}">
                  <a16:creationId xmlns:a16="http://schemas.microsoft.com/office/drawing/2014/main" id="{6423249E-7DF9-462E-A4AE-1C6EBF49AC96}"/>
                </a:ext>
              </a:extLst>
            </p:cNvPr>
            <p:cNvSpPr>
              <a:spLocks/>
            </p:cNvSpPr>
            <p:nvPr/>
          </p:nvSpPr>
          <p:spPr bwMode="auto">
            <a:xfrm>
              <a:off x="797862" y="1455894"/>
              <a:ext cx="15875" cy="26988"/>
            </a:xfrm>
            <a:custGeom>
              <a:avLst/>
              <a:gdLst>
                <a:gd name="T0" fmla="*/ 33 w 64"/>
                <a:gd name="T1" fmla="*/ 0 h 108"/>
                <a:gd name="T2" fmla="*/ 31 w 64"/>
                <a:gd name="T3" fmla="*/ 0 h 108"/>
                <a:gd name="T4" fmla="*/ 27 w 64"/>
                <a:gd name="T5" fmla="*/ 22 h 108"/>
                <a:gd name="T6" fmla="*/ 0 w 64"/>
                <a:gd name="T7" fmla="*/ 108 h 108"/>
                <a:gd name="T8" fmla="*/ 64 w 64"/>
                <a:gd name="T9" fmla="*/ 108 h 108"/>
                <a:gd name="T10" fmla="*/ 37 w 64"/>
                <a:gd name="T11" fmla="*/ 23 h 108"/>
                <a:gd name="T12" fmla="*/ 33 w 64"/>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64" h="108">
                  <a:moveTo>
                    <a:pt x="33" y="0"/>
                  </a:moveTo>
                  <a:lnTo>
                    <a:pt x="31" y="0"/>
                  </a:lnTo>
                  <a:cubicBezTo>
                    <a:pt x="31" y="8"/>
                    <a:pt x="29" y="15"/>
                    <a:pt x="27" y="22"/>
                  </a:cubicBezTo>
                  <a:lnTo>
                    <a:pt x="0" y="108"/>
                  </a:lnTo>
                  <a:lnTo>
                    <a:pt x="64" y="108"/>
                  </a:lnTo>
                  <a:lnTo>
                    <a:pt x="37" y="23"/>
                  </a:lnTo>
                  <a:cubicBezTo>
                    <a:pt x="35" y="16"/>
                    <a:pt x="33" y="9"/>
                    <a:pt x="33" y="0"/>
                  </a:cubicBezTo>
                  <a:close/>
                </a:path>
              </a:pathLst>
            </a:custGeom>
            <a:solidFill>
              <a:srgbClr val="0078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9">
              <a:extLst>
                <a:ext uri="{FF2B5EF4-FFF2-40B4-BE49-F238E27FC236}">
                  <a16:creationId xmlns:a16="http://schemas.microsoft.com/office/drawing/2014/main" id="{5E219F96-4E0B-4131-ADE4-57EB98B453A2}"/>
                </a:ext>
              </a:extLst>
            </p:cNvPr>
            <p:cNvSpPr>
              <a:spLocks/>
            </p:cNvSpPr>
            <p:nvPr/>
          </p:nvSpPr>
          <p:spPr bwMode="auto">
            <a:xfrm>
              <a:off x="983600" y="1470181"/>
              <a:ext cx="15875" cy="9525"/>
            </a:xfrm>
            <a:custGeom>
              <a:avLst/>
              <a:gdLst>
                <a:gd name="T0" fmla="*/ 35 w 66"/>
                <a:gd name="T1" fmla="*/ 0 h 39"/>
                <a:gd name="T2" fmla="*/ 11 w 66"/>
                <a:gd name="T3" fmla="*/ 12 h 39"/>
                <a:gd name="T4" fmla="*/ 0 w 66"/>
                <a:gd name="T5" fmla="*/ 39 h 39"/>
                <a:gd name="T6" fmla="*/ 66 w 66"/>
                <a:gd name="T7" fmla="*/ 39 h 39"/>
                <a:gd name="T8" fmla="*/ 35 w 66"/>
                <a:gd name="T9" fmla="*/ 0 h 39"/>
              </a:gdLst>
              <a:ahLst/>
              <a:cxnLst>
                <a:cxn ang="0">
                  <a:pos x="T0" y="T1"/>
                </a:cxn>
                <a:cxn ang="0">
                  <a:pos x="T2" y="T3"/>
                </a:cxn>
                <a:cxn ang="0">
                  <a:pos x="T4" y="T5"/>
                </a:cxn>
                <a:cxn ang="0">
                  <a:pos x="T6" y="T7"/>
                </a:cxn>
                <a:cxn ang="0">
                  <a:pos x="T8" y="T9"/>
                </a:cxn>
              </a:cxnLst>
              <a:rect l="0" t="0" r="r" b="b"/>
              <a:pathLst>
                <a:path w="66" h="39">
                  <a:moveTo>
                    <a:pt x="35" y="0"/>
                  </a:moveTo>
                  <a:cubicBezTo>
                    <a:pt x="26" y="0"/>
                    <a:pt x="18" y="4"/>
                    <a:pt x="11" y="12"/>
                  </a:cubicBezTo>
                  <a:cubicBezTo>
                    <a:pt x="5" y="20"/>
                    <a:pt x="1" y="29"/>
                    <a:pt x="0" y="39"/>
                  </a:cubicBezTo>
                  <a:lnTo>
                    <a:pt x="66" y="39"/>
                  </a:lnTo>
                  <a:cubicBezTo>
                    <a:pt x="66" y="13"/>
                    <a:pt x="56" y="0"/>
                    <a:pt x="35" y="0"/>
                  </a:cubicBezTo>
                  <a:close/>
                </a:path>
              </a:pathLst>
            </a:custGeom>
            <a:solidFill>
              <a:srgbClr val="0078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0">
              <a:extLst>
                <a:ext uri="{FF2B5EF4-FFF2-40B4-BE49-F238E27FC236}">
                  <a16:creationId xmlns:a16="http://schemas.microsoft.com/office/drawing/2014/main" id="{535A6383-ED5F-4F18-B1E6-7C24C87B1C3D}"/>
                </a:ext>
              </a:extLst>
            </p:cNvPr>
            <p:cNvSpPr>
              <a:spLocks noEditPoints="1"/>
            </p:cNvSpPr>
            <p:nvPr/>
          </p:nvSpPr>
          <p:spPr bwMode="auto">
            <a:xfrm>
              <a:off x="666100" y="1247931"/>
              <a:ext cx="441325" cy="274638"/>
            </a:xfrm>
            <a:custGeom>
              <a:avLst/>
              <a:gdLst>
                <a:gd name="T0" fmla="*/ 1565 w 1798"/>
                <a:gd name="T1" fmla="*/ 702 h 1116"/>
                <a:gd name="T2" fmla="*/ 1538 w 1798"/>
                <a:gd name="T3" fmla="*/ 334 h 1116"/>
                <a:gd name="T4" fmla="*/ 1023 w 1798"/>
                <a:gd name="T5" fmla="*/ 753 h 1116"/>
                <a:gd name="T6" fmla="*/ 1021 w 1798"/>
                <a:gd name="T7" fmla="*/ 754 h 1116"/>
                <a:gd name="T8" fmla="*/ 914 w 1798"/>
                <a:gd name="T9" fmla="*/ 778 h 1116"/>
                <a:gd name="T10" fmla="*/ 829 w 1798"/>
                <a:gd name="T11" fmla="*/ 669 h 1116"/>
                <a:gd name="T12" fmla="*/ 851 w 1798"/>
                <a:gd name="T13" fmla="*/ 584 h 1116"/>
                <a:gd name="T14" fmla="*/ 1280 w 1798"/>
                <a:gd name="T15" fmla="*/ 60 h 1116"/>
                <a:gd name="T16" fmla="*/ 503 w 1798"/>
                <a:gd name="T17" fmla="*/ 379 h 1116"/>
                <a:gd name="T18" fmla="*/ 0 w 1798"/>
                <a:gd name="T19" fmla="*/ 737 h 1116"/>
                <a:gd name="T20" fmla="*/ 380 w 1798"/>
                <a:gd name="T21" fmla="*/ 1116 h 1116"/>
                <a:gd name="T22" fmla="*/ 1607 w 1798"/>
                <a:gd name="T23" fmla="*/ 1115 h 1116"/>
                <a:gd name="T24" fmla="*/ 1590 w 1798"/>
                <a:gd name="T25" fmla="*/ 700 h 1116"/>
                <a:gd name="T26" fmla="*/ 611 w 1798"/>
                <a:gd name="T27" fmla="*/ 999 h 1116"/>
                <a:gd name="T28" fmla="*/ 504 w 1798"/>
                <a:gd name="T29" fmla="*/ 1055 h 1116"/>
                <a:gd name="T30" fmla="*/ 534 w 1798"/>
                <a:gd name="T31" fmla="*/ 803 h 1116"/>
                <a:gd name="T32" fmla="*/ 691 w 1798"/>
                <a:gd name="T33" fmla="*/ 1055 h 1116"/>
                <a:gd name="T34" fmla="*/ 859 w 1798"/>
                <a:gd name="T35" fmla="*/ 1055 h 1116"/>
                <a:gd name="T36" fmla="*/ 698 w 1798"/>
                <a:gd name="T37" fmla="*/ 1032 h 1116"/>
                <a:gd name="T38" fmla="*/ 707 w 1798"/>
                <a:gd name="T39" fmla="*/ 916 h 1116"/>
                <a:gd name="T40" fmla="*/ 859 w 1798"/>
                <a:gd name="T41" fmla="*/ 875 h 1116"/>
                <a:gd name="T42" fmla="*/ 773 w 1798"/>
                <a:gd name="T43" fmla="*/ 1014 h 1116"/>
                <a:gd name="T44" fmla="*/ 859 w 1798"/>
                <a:gd name="T45" fmla="*/ 1055 h 1116"/>
                <a:gd name="T46" fmla="*/ 1005 w 1798"/>
                <a:gd name="T47" fmla="*/ 1055 h 1116"/>
                <a:gd name="T48" fmla="*/ 1004 w 1798"/>
                <a:gd name="T49" fmla="*/ 1028 h 1116"/>
                <a:gd name="T50" fmla="*/ 887 w 1798"/>
                <a:gd name="T51" fmla="*/ 984 h 1116"/>
                <a:gd name="T52" fmla="*/ 942 w 1798"/>
                <a:gd name="T53" fmla="*/ 875 h 1116"/>
                <a:gd name="T54" fmla="*/ 972 w 1798"/>
                <a:gd name="T55" fmla="*/ 1017 h 1116"/>
                <a:gd name="T56" fmla="*/ 1005 w 1798"/>
                <a:gd name="T57" fmla="*/ 978 h 1116"/>
                <a:gd name="T58" fmla="*/ 1060 w 1798"/>
                <a:gd name="T59" fmla="*/ 875 h 1116"/>
                <a:gd name="T60" fmla="*/ 1060 w 1798"/>
                <a:gd name="T61" fmla="*/ 1055 h 1116"/>
                <a:gd name="T62" fmla="*/ 1201 w 1798"/>
                <a:gd name="T63" fmla="*/ 920 h 1116"/>
                <a:gd name="T64" fmla="*/ 1163 w 1798"/>
                <a:gd name="T65" fmla="*/ 969 h 1116"/>
                <a:gd name="T66" fmla="*/ 1107 w 1798"/>
                <a:gd name="T67" fmla="*/ 1055 h 1116"/>
                <a:gd name="T68" fmla="*/ 1163 w 1798"/>
                <a:gd name="T69" fmla="*/ 875 h 1116"/>
                <a:gd name="T70" fmla="*/ 1163 w 1798"/>
                <a:gd name="T71" fmla="*/ 909 h 1116"/>
                <a:gd name="T72" fmla="*/ 1225 w 1798"/>
                <a:gd name="T73" fmla="*/ 874 h 1116"/>
                <a:gd name="T74" fmla="*/ 1411 w 1798"/>
                <a:gd name="T75" fmla="*/ 981 h 1116"/>
                <a:gd name="T76" fmla="*/ 1343 w 1798"/>
                <a:gd name="T77" fmla="*/ 1020 h 1116"/>
                <a:gd name="T78" fmla="*/ 1395 w 1798"/>
                <a:gd name="T79" fmla="*/ 1046 h 1116"/>
                <a:gd name="T80" fmla="*/ 1262 w 1798"/>
                <a:gd name="T81" fmla="*/ 1035 h 1116"/>
                <a:gd name="T82" fmla="*/ 1267 w 1798"/>
                <a:gd name="T83" fmla="*/ 894 h 1116"/>
                <a:gd name="T84" fmla="*/ 1391 w 1798"/>
                <a:gd name="T85" fmla="*/ 896 h 1116"/>
                <a:gd name="T86" fmla="*/ 1411 w 1798"/>
                <a:gd name="T87" fmla="*/ 981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98" h="1116">
                  <a:moveTo>
                    <a:pt x="1590" y="700"/>
                  </a:moveTo>
                  <a:cubicBezTo>
                    <a:pt x="1581" y="700"/>
                    <a:pt x="1573" y="701"/>
                    <a:pt x="1565" y="702"/>
                  </a:cubicBezTo>
                  <a:cubicBezTo>
                    <a:pt x="1577" y="655"/>
                    <a:pt x="1584" y="606"/>
                    <a:pt x="1584" y="555"/>
                  </a:cubicBezTo>
                  <a:cubicBezTo>
                    <a:pt x="1584" y="476"/>
                    <a:pt x="1568" y="401"/>
                    <a:pt x="1538" y="334"/>
                  </a:cubicBezTo>
                  <a:lnTo>
                    <a:pt x="1204" y="668"/>
                  </a:lnTo>
                  <a:cubicBezTo>
                    <a:pt x="1185" y="687"/>
                    <a:pt x="1055" y="745"/>
                    <a:pt x="1023" y="753"/>
                  </a:cubicBezTo>
                  <a:lnTo>
                    <a:pt x="1022" y="754"/>
                  </a:lnTo>
                  <a:lnTo>
                    <a:pt x="1021" y="754"/>
                  </a:lnTo>
                  <a:lnTo>
                    <a:pt x="936" y="775"/>
                  </a:lnTo>
                  <a:cubicBezTo>
                    <a:pt x="928" y="777"/>
                    <a:pt x="921" y="778"/>
                    <a:pt x="914" y="778"/>
                  </a:cubicBezTo>
                  <a:cubicBezTo>
                    <a:pt x="887" y="778"/>
                    <a:pt x="862" y="766"/>
                    <a:pt x="846" y="746"/>
                  </a:cubicBezTo>
                  <a:cubicBezTo>
                    <a:pt x="829" y="725"/>
                    <a:pt x="823" y="697"/>
                    <a:pt x="829" y="669"/>
                  </a:cubicBezTo>
                  <a:lnTo>
                    <a:pt x="830" y="667"/>
                  </a:lnTo>
                  <a:lnTo>
                    <a:pt x="851" y="584"/>
                  </a:lnTo>
                  <a:cubicBezTo>
                    <a:pt x="859" y="548"/>
                    <a:pt x="919" y="421"/>
                    <a:pt x="938" y="403"/>
                  </a:cubicBezTo>
                  <a:lnTo>
                    <a:pt x="1280" y="60"/>
                  </a:lnTo>
                  <a:cubicBezTo>
                    <a:pt x="1205" y="22"/>
                    <a:pt x="1120" y="0"/>
                    <a:pt x="1029" y="0"/>
                  </a:cubicBezTo>
                  <a:cubicBezTo>
                    <a:pt x="785" y="0"/>
                    <a:pt x="577" y="159"/>
                    <a:pt x="503" y="379"/>
                  </a:cubicBezTo>
                  <a:cubicBezTo>
                    <a:pt x="464" y="365"/>
                    <a:pt x="423" y="358"/>
                    <a:pt x="379" y="358"/>
                  </a:cubicBezTo>
                  <a:cubicBezTo>
                    <a:pt x="170" y="358"/>
                    <a:pt x="0" y="527"/>
                    <a:pt x="0" y="737"/>
                  </a:cubicBezTo>
                  <a:cubicBezTo>
                    <a:pt x="0" y="946"/>
                    <a:pt x="170" y="1116"/>
                    <a:pt x="379" y="1116"/>
                  </a:cubicBezTo>
                  <a:cubicBezTo>
                    <a:pt x="379" y="1116"/>
                    <a:pt x="380" y="1116"/>
                    <a:pt x="380" y="1116"/>
                  </a:cubicBezTo>
                  <a:lnTo>
                    <a:pt x="1607" y="1116"/>
                  </a:lnTo>
                  <a:lnTo>
                    <a:pt x="1607" y="1115"/>
                  </a:lnTo>
                  <a:cubicBezTo>
                    <a:pt x="1714" y="1107"/>
                    <a:pt x="1798" y="1018"/>
                    <a:pt x="1798" y="908"/>
                  </a:cubicBezTo>
                  <a:cubicBezTo>
                    <a:pt x="1798" y="793"/>
                    <a:pt x="1705" y="700"/>
                    <a:pt x="1590" y="700"/>
                  </a:cubicBezTo>
                  <a:close/>
                  <a:moveTo>
                    <a:pt x="629" y="1055"/>
                  </a:moveTo>
                  <a:lnTo>
                    <a:pt x="611" y="999"/>
                  </a:lnTo>
                  <a:lnTo>
                    <a:pt x="521" y="999"/>
                  </a:lnTo>
                  <a:lnTo>
                    <a:pt x="504" y="1055"/>
                  </a:lnTo>
                  <a:lnTo>
                    <a:pt x="442" y="1055"/>
                  </a:lnTo>
                  <a:lnTo>
                    <a:pt x="534" y="803"/>
                  </a:lnTo>
                  <a:lnTo>
                    <a:pt x="601" y="803"/>
                  </a:lnTo>
                  <a:lnTo>
                    <a:pt x="691" y="1055"/>
                  </a:lnTo>
                  <a:lnTo>
                    <a:pt x="629" y="1055"/>
                  </a:lnTo>
                  <a:close/>
                  <a:moveTo>
                    <a:pt x="859" y="1055"/>
                  </a:moveTo>
                  <a:lnTo>
                    <a:pt x="698" y="1055"/>
                  </a:lnTo>
                  <a:lnTo>
                    <a:pt x="698" y="1032"/>
                  </a:lnTo>
                  <a:lnTo>
                    <a:pt x="788" y="916"/>
                  </a:lnTo>
                  <a:lnTo>
                    <a:pt x="707" y="916"/>
                  </a:lnTo>
                  <a:lnTo>
                    <a:pt x="707" y="875"/>
                  </a:lnTo>
                  <a:lnTo>
                    <a:pt x="859" y="875"/>
                  </a:lnTo>
                  <a:lnTo>
                    <a:pt x="859" y="903"/>
                  </a:lnTo>
                  <a:lnTo>
                    <a:pt x="773" y="1014"/>
                  </a:lnTo>
                  <a:lnTo>
                    <a:pt x="859" y="1014"/>
                  </a:lnTo>
                  <a:lnTo>
                    <a:pt x="859" y="1055"/>
                  </a:lnTo>
                  <a:close/>
                  <a:moveTo>
                    <a:pt x="1060" y="1055"/>
                  </a:moveTo>
                  <a:lnTo>
                    <a:pt x="1005" y="1055"/>
                  </a:lnTo>
                  <a:lnTo>
                    <a:pt x="1005" y="1028"/>
                  </a:lnTo>
                  <a:lnTo>
                    <a:pt x="1004" y="1028"/>
                  </a:lnTo>
                  <a:cubicBezTo>
                    <a:pt x="991" y="1049"/>
                    <a:pt x="972" y="1060"/>
                    <a:pt x="949" y="1060"/>
                  </a:cubicBezTo>
                  <a:cubicBezTo>
                    <a:pt x="907" y="1060"/>
                    <a:pt x="887" y="1035"/>
                    <a:pt x="887" y="984"/>
                  </a:cubicBezTo>
                  <a:lnTo>
                    <a:pt x="887" y="875"/>
                  </a:lnTo>
                  <a:lnTo>
                    <a:pt x="942" y="875"/>
                  </a:lnTo>
                  <a:lnTo>
                    <a:pt x="942" y="979"/>
                  </a:lnTo>
                  <a:cubicBezTo>
                    <a:pt x="942" y="1005"/>
                    <a:pt x="952" y="1017"/>
                    <a:pt x="972" y="1017"/>
                  </a:cubicBezTo>
                  <a:cubicBezTo>
                    <a:pt x="982" y="1017"/>
                    <a:pt x="990" y="1014"/>
                    <a:pt x="996" y="1007"/>
                  </a:cubicBezTo>
                  <a:cubicBezTo>
                    <a:pt x="1002" y="1000"/>
                    <a:pt x="1005" y="990"/>
                    <a:pt x="1005" y="978"/>
                  </a:cubicBezTo>
                  <a:lnTo>
                    <a:pt x="1005" y="875"/>
                  </a:lnTo>
                  <a:lnTo>
                    <a:pt x="1060" y="875"/>
                  </a:lnTo>
                  <a:lnTo>
                    <a:pt x="1060" y="1055"/>
                  </a:lnTo>
                  <a:lnTo>
                    <a:pt x="1060" y="1055"/>
                  </a:lnTo>
                  <a:close/>
                  <a:moveTo>
                    <a:pt x="1225" y="925"/>
                  </a:moveTo>
                  <a:cubicBezTo>
                    <a:pt x="1218" y="922"/>
                    <a:pt x="1210" y="920"/>
                    <a:pt x="1201" y="920"/>
                  </a:cubicBezTo>
                  <a:cubicBezTo>
                    <a:pt x="1189" y="920"/>
                    <a:pt x="1180" y="924"/>
                    <a:pt x="1173" y="933"/>
                  </a:cubicBezTo>
                  <a:cubicBezTo>
                    <a:pt x="1166" y="942"/>
                    <a:pt x="1163" y="954"/>
                    <a:pt x="1163" y="969"/>
                  </a:cubicBezTo>
                  <a:lnTo>
                    <a:pt x="1163" y="1055"/>
                  </a:lnTo>
                  <a:lnTo>
                    <a:pt x="1107" y="1055"/>
                  </a:lnTo>
                  <a:lnTo>
                    <a:pt x="1107" y="875"/>
                  </a:lnTo>
                  <a:lnTo>
                    <a:pt x="1163" y="875"/>
                  </a:lnTo>
                  <a:lnTo>
                    <a:pt x="1163" y="909"/>
                  </a:lnTo>
                  <a:lnTo>
                    <a:pt x="1163" y="909"/>
                  </a:lnTo>
                  <a:cubicBezTo>
                    <a:pt x="1172" y="884"/>
                    <a:pt x="1188" y="872"/>
                    <a:pt x="1211" y="872"/>
                  </a:cubicBezTo>
                  <a:cubicBezTo>
                    <a:pt x="1217" y="872"/>
                    <a:pt x="1221" y="873"/>
                    <a:pt x="1225" y="874"/>
                  </a:cubicBezTo>
                  <a:lnTo>
                    <a:pt x="1225" y="925"/>
                  </a:lnTo>
                  <a:close/>
                  <a:moveTo>
                    <a:pt x="1411" y="981"/>
                  </a:moveTo>
                  <a:lnTo>
                    <a:pt x="1293" y="981"/>
                  </a:lnTo>
                  <a:cubicBezTo>
                    <a:pt x="1295" y="1007"/>
                    <a:pt x="1312" y="1020"/>
                    <a:pt x="1343" y="1020"/>
                  </a:cubicBezTo>
                  <a:cubicBezTo>
                    <a:pt x="1362" y="1020"/>
                    <a:pt x="1380" y="1016"/>
                    <a:pt x="1395" y="1006"/>
                  </a:cubicBezTo>
                  <a:lnTo>
                    <a:pt x="1395" y="1046"/>
                  </a:lnTo>
                  <a:cubicBezTo>
                    <a:pt x="1378" y="1055"/>
                    <a:pt x="1357" y="1060"/>
                    <a:pt x="1330" y="1060"/>
                  </a:cubicBezTo>
                  <a:cubicBezTo>
                    <a:pt x="1301" y="1060"/>
                    <a:pt x="1278" y="1052"/>
                    <a:pt x="1262" y="1035"/>
                  </a:cubicBezTo>
                  <a:cubicBezTo>
                    <a:pt x="1246" y="1019"/>
                    <a:pt x="1238" y="997"/>
                    <a:pt x="1238" y="968"/>
                  </a:cubicBezTo>
                  <a:cubicBezTo>
                    <a:pt x="1238" y="937"/>
                    <a:pt x="1248" y="912"/>
                    <a:pt x="1267" y="894"/>
                  </a:cubicBezTo>
                  <a:cubicBezTo>
                    <a:pt x="1284" y="879"/>
                    <a:pt x="1304" y="871"/>
                    <a:pt x="1328" y="871"/>
                  </a:cubicBezTo>
                  <a:cubicBezTo>
                    <a:pt x="1356" y="871"/>
                    <a:pt x="1376" y="879"/>
                    <a:pt x="1391" y="896"/>
                  </a:cubicBezTo>
                  <a:cubicBezTo>
                    <a:pt x="1404" y="912"/>
                    <a:pt x="1411" y="932"/>
                    <a:pt x="1411" y="958"/>
                  </a:cubicBezTo>
                  <a:lnTo>
                    <a:pt x="1411" y="981"/>
                  </a:lnTo>
                  <a:close/>
                </a:path>
              </a:pathLst>
            </a:custGeom>
            <a:solidFill>
              <a:srgbClr val="0078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Rectangle 11">
              <a:extLst>
                <a:ext uri="{FF2B5EF4-FFF2-40B4-BE49-F238E27FC236}">
                  <a16:creationId xmlns:a16="http://schemas.microsoft.com/office/drawing/2014/main" id="{6B963EF6-BD2F-4B4D-956C-A7DD10C2527C}"/>
                </a:ext>
              </a:extLst>
            </p:cNvPr>
            <p:cNvSpPr>
              <a:spLocks noChangeArrowheads="1"/>
            </p:cNvSpPr>
            <p:nvPr/>
          </p:nvSpPr>
          <p:spPr bwMode="auto">
            <a:xfrm>
              <a:off x="606374" y="1535439"/>
              <a:ext cx="619124" cy="276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en-US" altLang="en-US" sz="900" b="0" i="0" u="none" strike="noStrike" cap="none" normalizeH="0" baseline="0" dirty="0">
                  <a:ln>
                    <a:noFill/>
                  </a:ln>
                  <a:solidFill>
                    <a:srgbClr val="0078D7"/>
                  </a:solidFill>
                  <a:effectLst/>
                  <a:latin typeface="Segoe UI" panose="020B0502040204020203" pitchFamily="34" charset="0"/>
                </a:rPr>
                <a:t>Azure </a:t>
              </a:r>
            </a:p>
            <a:p>
              <a:pPr lvl="0" algn="ctr" defTabSz="914400"/>
              <a:r>
                <a:rPr lang="en-US" altLang="en-US" sz="900" dirty="0">
                  <a:solidFill>
                    <a:srgbClr val="0078D7"/>
                  </a:solidFill>
                  <a:latin typeface="Segoe UI" panose="020B0502040204020203" pitchFamily="34" charset="0"/>
                </a:rPr>
                <a:t>subscription</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grpSp>
      <p:sp>
        <p:nvSpPr>
          <p:cNvPr id="200" name="Rectangle 12">
            <a:extLst>
              <a:ext uri="{FF2B5EF4-FFF2-40B4-BE49-F238E27FC236}">
                <a16:creationId xmlns:a16="http://schemas.microsoft.com/office/drawing/2014/main" id="{188ABE5D-92DA-4B01-AF5A-99F38397FBD0}"/>
              </a:ext>
            </a:extLst>
          </p:cNvPr>
          <p:cNvSpPr>
            <a:spLocks noChangeArrowheads="1"/>
          </p:cNvSpPr>
          <p:nvPr/>
        </p:nvSpPr>
        <p:spPr bwMode="auto">
          <a:xfrm>
            <a:off x="618475" y="1633694"/>
            <a:ext cx="1063624" cy="276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6384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12">
            <a:extLst>
              <a:ext uri="{FF2B5EF4-FFF2-40B4-BE49-F238E27FC236}">
                <a16:creationId xmlns:a16="http://schemas.microsoft.com/office/drawing/2014/main" id="{88B839C9-335A-1248-A2D7-BAD033CD6556}"/>
              </a:ext>
            </a:extLst>
          </p:cNvPr>
          <p:cNvSpPr txBox="1"/>
          <p:nvPr/>
        </p:nvSpPr>
        <p:spPr>
          <a:xfrm>
            <a:off x="4820800" y="1929629"/>
            <a:ext cx="2004912" cy="507831"/>
          </a:xfrm>
          <a:prstGeom prst="rect">
            <a:avLst/>
          </a:prstGeom>
          <a:noFill/>
        </p:spPr>
        <p:txBody>
          <a:bodyPr wrap="square" rtlCol="0" anchor="b">
            <a:spAutoFit/>
          </a:bodyPr>
          <a:lstStyle/>
          <a:p>
            <a:pPr>
              <a:lnSpc>
                <a:spcPct val="90000"/>
              </a:lnSpc>
            </a:pPr>
            <a:r>
              <a:rPr lang="en-US" sz="1500" b="1" dirty="0" err="1">
                <a:solidFill>
                  <a:schemeClr val="accent1">
                    <a:lumMod val="60000"/>
                    <a:lumOff val="40000"/>
                  </a:schemeClr>
                </a:solidFill>
              </a:rPr>
              <a:t>Cray+ClusterStor</a:t>
            </a:r>
            <a:r>
              <a:rPr lang="en-US" sz="1500" b="1" dirty="0">
                <a:solidFill>
                  <a:schemeClr val="accent1">
                    <a:lumMod val="60000"/>
                    <a:lumOff val="40000"/>
                  </a:schemeClr>
                </a:solidFill>
              </a:rPr>
              <a:t> FS</a:t>
            </a:r>
            <a:br>
              <a:rPr lang="en-US" sz="1500" b="1" dirty="0">
                <a:solidFill>
                  <a:schemeClr val="accent1">
                    <a:lumMod val="60000"/>
                    <a:lumOff val="40000"/>
                  </a:schemeClr>
                </a:solidFill>
              </a:rPr>
            </a:br>
            <a:r>
              <a:rPr lang="en-US" sz="1500" b="1" dirty="0">
                <a:solidFill>
                  <a:schemeClr val="accent1">
                    <a:lumMod val="60000"/>
                    <a:lumOff val="40000"/>
                  </a:schemeClr>
                </a:solidFill>
              </a:rPr>
              <a:t>Linux Bare-metal</a:t>
            </a:r>
          </a:p>
        </p:txBody>
      </p:sp>
      <p:grpSp>
        <p:nvGrpSpPr>
          <p:cNvPr id="238" name="Group 333">
            <a:extLst>
              <a:ext uri="{FF2B5EF4-FFF2-40B4-BE49-F238E27FC236}">
                <a16:creationId xmlns:a16="http://schemas.microsoft.com/office/drawing/2014/main" id="{5D8DB83F-4D51-7F48-BBEA-666921FCA060}"/>
              </a:ext>
            </a:extLst>
          </p:cNvPr>
          <p:cNvGrpSpPr/>
          <p:nvPr/>
        </p:nvGrpSpPr>
        <p:grpSpPr>
          <a:xfrm>
            <a:off x="3676410" y="1897296"/>
            <a:ext cx="465332" cy="577758"/>
            <a:chOff x="11312671" y="4385379"/>
            <a:chExt cx="428467" cy="643192"/>
          </a:xfrm>
        </p:grpSpPr>
        <p:sp>
          <p:nvSpPr>
            <p:cNvPr id="239" name="Rectangle 48">
              <a:extLst>
                <a:ext uri="{FF2B5EF4-FFF2-40B4-BE49-F238E27FC236}">
                  <a16:creationId xmlns:a16="http://schemas.microsoft.com/office/drawing/2014/main" id="{D314F343-A725-8149-93D7-2FAD098C0FEB}"/>
                </a:ext>
              </a:extLst>
            </p:cNvPr>
            <p:cNvSpPr>
              <a:spLocks noChangeArrowheads="1"/>
            </p:cNvSpPr>
            <p:nvPr/>
          </p:nvSpPr>
          <p:spPr bwMode="auto">
            <a:xfrm>
              <a:off x="11312671" y="4385379"/>
              <a:ext cx="428467" cy="643192"/>
            </a:xfrm>
            <a:prstGeom prst="rect">
              <a:avLst/>
            </a:prstGeom>
            <a:solidFill>
              <a:schemeClr val="tx1">
                <a:lumMod val="25000"/>
                <a:lumOff val="75000"/>
              </a:schemeClr>
            </a:solidFill>
            <a:ln w="12700">
              <a:solidFill>
                <a:schemeClr val="bg1"/>
              </a:solidFill>
              <a:miter lim="800000"/>
              <a:headEnd/>
              <a:tailEnd/>
            </a:ln>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40" name="Freeform 49">
              <a:extLst>
                <a:ext uri="{FF2B5EF4-FFF2-40B4-BE49-F238E27FC236}">
                  <a16:creationId xmlns:a16="http://schemas.microsoft.com/office/drawing/2014/main" id="{C9D6603D-833D-E246-A3C1-1559ADC8A78B}"/>
                </a:ext>
              </a:extLst>
            </p:cNvPr>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41" name="Freeform 50">
              <a:extLst>
                <a:ext uri="{FF2B5EF4-FFF2-40B4-BE49-F238E27FC236}">
                  <a16:creationId xmlns:a16="http://schemas.microsoft.com/office/drawing/2014/main" id="{A9A31873-8ABB-6045-8A98-4EC491817777}"/>
                </a:ext>
              </a:extLst>
            </p:cNvPr>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42" name="Freeform 51">
              <a:extLst>
                <a:ext uri="{FF2B5EF4-FFF2-40B4-BE49-F238E27FC236}">
                  <a16:creationId xmlns:a16="http://schemas.microsoft.com/office/drawing/2014/main" id="{B5C3CFAA-3E3B-3241-A584-80D8D9DA7075}"/>
                </a:ext>
              </a:extLst>
            </p:cNvPr>
            <p:cNvSpPr>
              <a:spLocks/>
            </p:cNvSpPr>
            <p:nvPr/>
          </p:nvSpPr>
          <p:spPr bwMode="auto">
            <a:xfrm>
              <a:off x="11355001"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43" name="Freeform 52">
              <a:extLst>
                <a:ext uri="{FF2B5EF4-FFF2-40B4-BE49-F238E27FC236}">
                  <a16:creationId xmlns:a16="http://schemas.microsoft.com/office/drawing/2014/main" id="{6C259EC7-DD24-E046-960D-19D95D65FA1C}"/>
                </a:ext>
              </a:extLst>
            </p:cNvPr>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44" name="Freeform 53">
              <a:extLst>
                <a:ext uri="{FF2B5EF4-FFF2-40B4-BE49-F238E27FC236}">
                  <a16:creationId xmlns:a16="http://schemas.microsoft.com/office/drawing/2014/main" id="{DB08EA06-52ED-1441-A5DF-698CAA6D7DE8}"/>
                </a:ext>
              </a:extLst>
            </p:cNvPr>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45" name="Oval 54">
              <a:extLst>
                <a:ext uri="{FF2B5EF4-FFF2-40B4-BE49-F238E27FC236}">
                  <a16:creationId xmlns:a16="http://schemas.microsoft.com/office/drawing/2014/main" id="{B13CCF48-BB48-A241-B2DB-9CFF40AC3C8E}"/>
                </a:ext>
              </a:extLst>
            </p:cNvPr>
            <p:cNvSpPr>
              <a:spLocks noChangeArrowheads="1"/>
            </p:cNvSpPr>
            <p:nvPr/>
          </p:nvSpPr>
          <p:spPr bwMode="auto">
            <a:xfrm>
              <a:off x="11625810" y="4466383"/>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46" name="Oval 55">
              <a:extLst>
                <a:ext uri="{FF2B5EF4-FFF2-40B4-BE49-F238E27FC236}">
                  <a16:creationId xmlns:a16="http://schemas.microsoft.com/office/drawing/2014/main" id="{7CBFBE6A-3BC1-0647-9CE3-9E25CFC51280}"/>
                </a:ext>
              </a:extLst>
            </p:cNvPr>
            <p:cNvSpPr>
              <a:spLocks noChangeArrowheads="1"/>
            </p:cNvSpPr>
            <p:nvPr/>
          </p:nvSpPr>
          <p:spPr bwMode="auto">
            <a:xfrm>
              <a:off x="11625810" y="4571566"/>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47" name="Oval 56">
              <a:extLst>
                <a:ext uri="{FF2B5EF4-FFF2-40B4-BE49-F238E27FC236}">
                  <a16:creationId xmlns:a16="http://schemas.microsoft.com/office/drawing/2014/main" id="{F6333432-E4C3-0E47-A8A8-895F1AAF4A79}"/>
                </a:ext>
              </a:extLst>
            </p:cNvPr>
            <p:cNvSpPr>
              <a:spLocks noChangeArrowheads="1"/>
            </p:cNvSpPr>
            <p:nvPr/>
          </p:nvSpPr>
          <p:spPr bwMode="auto">
            <a:xfrm>
              <a:off x="11625810" y="4671914"/>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48" name="Oval 57">
              <a:extLst>
                <a:ext uri="{FF2B5EF4-FFF2-40B4-BE49-F238E27FC236}">
                  <a16:creationId xmlns:a16="http://schemas.microsoft.com/office/drawing/2014/main" id="{687691C3-2712-2444-BDA3-E643FB9D5388}"/>
                </a:ext>
              </a:extLst>
            </p:cNvPr>
            <p:cNvSpPr>
              <a:spLocks noChangeArrowheads="1"/>
            </p:cNvSpPr>
            <p:nvPr/>
          </p:nvSpPr>
          <p:spPr bwMode="auto">
            <a:xfrm>
              <a:off x="11625810" y="4777097"/>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49" name="Oval 58">
              <a:extLst>
                <a:ext uri="{FF2B5EF4-FFF2-40B4-BE49-F238E27FC236}">
                  <a16:creationId xmlns:a16="http://schemas.microsoft.com/office/drawing/2014/main" id="{6B4D79AC-52C7-A242-AA2F-7AFC22704A2A}"/>
                </a:ext>
              </a:extLst>
            </p:cNvPr>
            <p:cNvSpPr>
              <a:spLocks noChangeArrowheads="1"/>
            </p:cNvSpPr>
            <p:nvPr/>
          </p:nvSpPr>
          <p:spPr bwMode="auto">
            <a:xfrm>
              <a:off x="11625810" y="4881072"/>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grpSp>
      <p:grpSp>
        <p:nvGrpSpPr>
          <p:cNvPr id="286" name="Group 333">
            <a:extLst>
              <a:ext uri="{FF2B5EF4-FFF2-40B4-BE49-F238E27FC236}">
                <a16:creationId xmlns:a16="http://schemas.microsoft.com/office/drawing/2014/main" id="{686446FA-7E43-704D-A879-B0E5784FAA3A}"/>
              </a:ext>
            </a:extLst>
          </p:cNvPr>
          <p:cNvGrpSpPr/>
          <p:nvPr/>
        </p:nvGrpSpPr>
        <p:grpSpPr>
          <a:xfrm>
            <a:off x="4145270" y="1897295"/>
            <a:ext cx="471188" cy="577758"/>
            <a:chOff x="11312677" y="4385379"/>
            <a:chExt cx="433859" cy="643192"/>
          </a:xfrm>
        </p:grpSpPr>
        <p:sp>
          <p:nvSpPr>
            <p:cNvPr id="287" name="Rectangle 48">
              <a:extLst>
                <a:ext uri="{FF2B5EF4-FFF2-40B4-BE49-F238E27FC236}">
                  <a16:creationId xmlns:a16="http://schemas.microsoft.com/office/drawing/2014/main" id="{545A3F37-F7BE-5A4A-B009-56B5C45D3E52}"/>
                </a:ext>
              </a:extLst>
            </p:cNvPr>
            <p:cNvSpPr>
              <a:spLocks noChangeArrowheads="1"/>
            </p:cNvSpPr>
            <p:nvPr/>
          </p:nvSpPr>
          <p:spPr bwMode="auto">
            <a:xfrm>
              <a:off x="11312677" y="4385379"/>
              <a:ext cx="433859" cy="643192"/>
            </a:xfrm>
            <a:prstGeom prst="rect">
              <a:avLst/>
            </a:prstGeom>
            <a:solidFill>
              <a:schemeClr val="tx1">
                <a:lumMod val="25000"/>
                <a:lumOff val="75000"/>
              </a:schemeClr>
            </a:solidFill>
            <a:ln w="12700">
              <a:solidFill>
                <a:schemeClr val="bg1"/>
              </a:solidFill>
              <a:prstDash val="dash"/>
              <a:miter lim="800000"/>
              <a:headEnd/>
              <a:tailEnd/>
            </a:ln>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88" name="Freeform 49">
              <a:extLst>
                <a:ext uri="{FF2B5EF4-FFF2-40B4-BE49-F238E27FC236}">
                  <a16:creationId xmlns:a16="http://schemas.microsoft.com/office/drawing/2014/main" id="{31EA0556-7EFF-C348-8FE9-F35CB51A6532}"/>
                </a:ext>
              </a:extLst>
            </p:cNvPr>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89" name="Freeform 50">
              <a:extLst>
                <a:ext uri="{FF2B5EF4-FFF2-40B4-BE49-F238E27FC236}">
                  <a16:creationId xmlns:a16="http://schemas.microsoft.com/office/drawing/2014/main" id="{D0F0263A-D851-C140-B527-C5E09C74CC41}"/>
                </a:ext>
              </a:extLst>
            </p:cNvPr>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90" name="Freeform 51">
              <a:extLst>
                <a:ext uri="{FF2B5EF4-FFF2-40B4-BE49-F238E27FC236}">
                  <a16:creationId xmlns:a16="http://schemas.microsoft.com/office/drawing/2014/main" id="{43D6F2EA-5C24-6848-8E74-10F5A9F05104}"/>
                </a:ext>
              </a:extLst>
            </p:cNvPr>
            <p:cNvSpPr>
              <a:spLocks/>
            </p:cNvSpPr>
            <p:nvPr/>
          </p:nvSpPr>
          <p:spPr bwMode="auto">
            <a:xfrm>
              <a:off x="11355001"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91" name="Freeform 52">
              <a:extLst>
                <a:ext uri="{FF2B5EF4-FFF2-40B4-BE49-F238E27FC236}">
                  <a16:creationId xmlns:a16="http://schemas.microsoft.com/office/drawing/2014/main" id="{7D47C6DE-47A7-2445-BCB1-C38977A8EB41}"/>
                </a:ext>
              </a:extLst>
            </p:cNvPr>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92" name="Freeform 53">
              <a:extLst>
                <a:ext uri="{FF2B5EF4-FFF2-40B4-BE49-F238E27FC236}">
                  <a16:creationId xmlns:a16="http://schemas.microsoft.com/office/drawing/2014/main" id="{B0F4A223-2D9F-DC40-8F9C-10D3AA38B73C}"/>
                </a:ext>
              </a:extLst>
            </p:cNvPr>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93" name="Oval 54">
              <a:extLst>
                <a:ext uri="{FF2B5EF4-FFF2-40B4-BE49-F238E27FC236}">
                  <a16:creationId xmlns:a16="http://schemas.microsoft.com/office/drawing/2014/main" id="{0713107D-3FE7-2D4A-967C-E89BA466DCBC}"/>
                </a:ext>
              </a:extLst>
            </p:cNvPr>
            <p:cNvSpPr>
              <a:spLocks noChangeArrowheads="1"/>
            </p:cNvSpPr>
            <p:nvPr/>
          </p:nvSpPr>
          <p:spPr bwMode="auto">
            <a:xfrm>
              <a:off x="11625810" y="4466383"/>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94" name="Oval 55">
              <a:extLst>
                <a:ext uri="{FF2B5EF4-FFF2-40B4-BE49-F238E27FC236}">
                  <a16:creationId xmlns:a16="http://schemas.microsoft.com/office/drawing/2014/main" id="{8AFACEC4-DB28-FA4B-9246-698C788CF776}"/>
                </a:ext>
              </a:extLst>
            </p:cNvPr>
            <p:cNvSpPr>
              <a:spLocks noChangeArrowheads="1"/>
            </p:cNvSpPr>
            <p:nvPr/>
          </p:nvSpPr>
          <p:spPr bwMode="auto">
            <a:xfrm>
              <a:off x="11625810" y="4571566"/>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95" name="Oval 56">
              <a:extLst>
                <a:ext uri="{FF2B5EF4-FFF2-40B4-BE49-F238E27FC236}">
                  <a16:creationId xmlns:a16="http://schemas.microsoft.com/office/drawing/2014/main" id="{4E3C1132-C4AE-1349-9AFD-ADF393A10FB9}"/>
                </a:ext>
              </a:extLst>
            </p:cNvPr>
            <p:cNvSpPr>
              <a:spLocks noChangeArrowheads="1"/>
            </p:cNvSpPr>
            <p:nvPr/>
          </p:nvSpPr>
          <p:spPr bwMode="auto">
            <a:xfrm>
              <a:off x="11625810" y="4671914"/>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96" name="Oval 57">
              <a:extLst>
                <a:ext uri="{FF2B5EF4-FFF2-40B4-BE49-F238E27FC236}">
                  <a16:creationId xmlns:a16="http://schemas.microsoft.com/office/drawing/2014/main" id="{23416A0D-9125-8848-B9F2-3A26DBA996DC}"/>
                </a:ext>
              </a:extLst>
            </p:cNvPr>
            <p:cNvSpPr>
              <a:spLocks noChangeArrowheads="1"/>
            </p:cNvSpPr>
            <p:nvPr/>
          </p:nvSpPr>
          <p:spPr bwMode="auto">
            <a:xfrm>
              <a:off x="11625810" y="4777097"/>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297" name="Oval 58">
              <a:extLst>
                <a:ext uri="{FF2B5EF4-FFF2-40B4-BE49-F238E27FC236}">
                  <a16:creationId xmlns:a16="http://schemas.microsoft.com/office/drawing/2014/main" id="{20CA0BC9-1C99-5946-AB1D-940DAA54E26F}"/>
                </a:ext>
              </a:extLst>
            </p:cNvPr>
            <p:cNvSpPr>
              <a:spLocks noChangeArrowheads="1"/>
            </p:cNvSpPr>
            <p:nvPr/>
          </p:nvSpPr>
          <p:spPr bwMode="auto">
            <a:xfrm>
              <a:off x="11625810" y="4881072"/>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grpSp>
      <p:grpSp>
        <p:nvGrpSpPr>
          <p:cNvPr id="233" name="Group 232">
            <a:extLst>
              <a:ext uri="{FF2B5EF4-FFF2-40B4-BE49-F238E27FC236}">
                <a16:creationId xmlns:a16="http://schemas.microsoft.com/office/drawing/2014/main" id="{396A3FA7-C0E0-7740-9B8F-400DE86A332B}"/>
              </a:ext>
            </a:extLst>
          </p:cNvPr>
          <p:cNvGrpSpPr/>
          <p:nvPr/>
        </p:nvGrpSpPr>
        <p:grpSpPr>
          <a:xfrm>
            <a:off x="3681323" y="2467978"/>
            <a:ext cx="467740" cy="583070"/>
            <a:chOff x="584200" y="3048252"/>
            <a:chExt cx="770021" cy="448172"/>
          </a:xfrm>
          <a:solidFill>
            <a:schemeClr val="accent1">
              <a:lumMod val="20000"/>
              <a:lumOff val="80000"/>
            </a:schemeClr>
          </a:solidFill>
        </p:grpSpPr>
        <p:sp>
          <p:nvSpPr>
            <p:cNvPr id="234" name="Rectangle 233">
              <a:extLst>
                <a:ext uri="{FF2B5EF4-FFF2-40B4-BE49-F238E27FC236}">
                  <a16:creationId xmlns:a16="http://schemas.microsoft.com/office/drawing/2014/main" id="{8C053915-29CA-EC4D-88EE-567510DA3CCC}"/>
                </a:ext>
              </a:extLst>
            </p:cNvPr>
            <p:cNvSpPr/>
            <p:nvPr/>
          </p:nvSpPr>
          <p:spPr bwMode="auto">
            <a:xfrm>
              <a:off x="584200" y="3048252"/>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35" name="Rectangle 234">
              <a:extLst>
                <a:ext uri="{FF2B5EF4-FFF2-40B4-BE49-F238E27FC236}">
                  <a16:creationId xmlns:a16="http://schemas.microsoft.com/office/drawing/2014/main" id="{0015FCB9-4779-014B-9C42-B156A8DBE2AB}"/>
                </a:ext>
              </a:extLst>
            </p:cNvPr>
            <p:cNvSpPr/>
            <p:nvPr/>
          </p:nvSpPr>
          <p:spPr bwMode="auto">
            <a:xfrm>
              <a:off x="584200" y="3160295"/>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36" name="Rectangle 235">
              <a:extLst>
                <a:ext uri="{FF2B5EF4-FFF2-40B4-BE49-F238E27FC236}">
                  <a16:creationId xmlns:a16="http://schemas.microsoft.com/office/drawing/2014/main" id="{B0B3D325-2B11-BD4D-8052-3C550A63000F}"/>
                </a:ext>
              </a:extLst>
            </p:cNvPr>
            <p:cNvSpPr/>
            <p:nvPr/>
          </p:nvSpPr>
          <p:spPr bwMode="auto">
            <a:xfrm>
              <a:off x="584200" y="3272338"/>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37" name="Rectangle 236">
              <a:extLst>
                <a:ext uri="{FF2B5EF4-FFF2-40B4-BE49-F238E27FC236}">
                  <a16:creationId xmlns:a16="http://schemas.microsoft.com/office/drawing/2014/main" id="{6E056DCA-B9E0-D947-90B0-9F8226395FD0}"/>
                </a:ext>
              </a:extLst>
            </p:cNvPr>
            <p:cNvSpPr/>
            <p:nvPr/>
          </p:nvSpPr>
          <p:spPr bwMode="auto">
            <a:xfrm>
              <a:off x="584200" y="3384381"/>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grpSp>
        <p:nvGrpSpPr>
          <p:cNvPr id="298" name="Group 297">
            <a:extLst>
              <a:ext uri="{FF2B5EF4-FFF2-40B4-BE49-F238E27FC236}">
                <a16:creationId xmlns:a16="http://schemas.microsoft.com/office/drawing/2014/main" id="{EC448508-2510-B943-8812-A40CE32617AA}"/>
              </a:ext>
            </a:extLst>
          </p:cNvPr>
          <p:cNvGrpSpPr/>
          <p:nvPr/>
        </p:nvGrpSpPr>
        <p:grpSpPr>
          <a:xfrm>
            <a:off x="4149062" y="2463959"/>
            <a:ext cx="470965" cy="587090"/>
            <a:chOff x="584200" y="3048252"/>
            <a:chExt cx="770021" cy="448172"/>
          </a:xfrm>
          <a:solidFill>
            <a:schemeClr val="accent1">
              <a:lumMod val="60000"/>
              <a:lumOff val="40000"/>
            </a:schemeClr>
          </a:solidFill>
        </p:grpSpPr>
        <p:sp>
          <p:nvSpPr>
            <p:cNvPr id="299" name="Rectangle 298">
              <a:extLst>
                <a:ext uri="{FF2B5EF4-FFF2-40B4-BE49-F238E27FC236}">
                  <a16:creationId xmlns:a16="http://schemas.microsoft.com/office/drawing/2014/main" id="{9A0F2D3A-DA8E-4A4F-9069-3A0B76C80DF0}"/>
                </a:ext>
              </a:extLst>
            </p:cNvPr>
            <p:cNvSpPr/>
            <p:nvPr/>
          </p:nvSpPr>
          <p:spPr bwMode="auto">
            <a:xfrm>
              <a:off x="584200" y="3048252"/>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300" name="Rectangle 299">
              <a:extLst>
                <a:ext uri="{FF2B5EF4-FFF2-40B4-BE49-F238E27FC236}">
                  <a16:creationId xmlns:a16="http://schemas.microsoft.com/office/drawing/2014/main" id="{7E4F6BA0-B88F-0240-807A-73348F1459BD}"/>
                </a:ext>
              </a:extLst>
            </p:cNvPr>
            <p:cNvSpPr/>
            <p:nvPr/>
          </p:nvSpPr>
          <p:spPr bwMode="auto">
            <a:xfrm>
              <a:off x="584200" y="3160295"/>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301" name="Rectangle 300">
              <a:extLst>
                <a:ext uri="{FF2B5EF4-FFF2-40B4-BE49-F238E27FC236}">
                  <a16:creationId xmlns:a16="http://schemas.microsoft.com/office/drawing/2014/main" id="{D15A0794-6F87-9641-8453-CA898B81BD50}"/>
                </a:ext>
              </a:extLst>
            </p:cNvPr>
            <p:cNvSpPr/>
            <p:nvPr/>
          </p:nvSpPr>
          <p:spPr bwMode="auto">
            <a:xfrm>
              <a:off x="584200" y="3272338"/>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302" name="Rectangle 301">
              <a:extLst>
                <a:ext uri="{FF2B5EF4-FFF2-40B4-BE49-F238E27FC236}">
                  <a16:creationId xmlns:a16="http://schemas.microsoft.com/office/drawing/2014/main" id="{F46C2F26-70BF-E048-9DF0-5F6693FBF67F}"/>
                </a:ext>
              </a:extLst>
            </p:cNvPr>
            <p:cNvSpPr/>
            <p:nvPr/>
          </p:nvSpPr>
          <p:spPr bwMode="auto">
            <a:xfrm>
              <a:off x="584200" y="3384381"/>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sp>
        <p:nvSpPr>
          <p:cNvPr id="2" name="Title 1">
            <a:extLst>
              <a:ext uri="{FF2B5EF4-FFF2-40B4-BE49-F238E27FC236}">
                <a16:creationId xmlns:a16="http://schemas.microsoft.com/office/drawing/2014/main" id="{58BFD35C-274E-7E4C-A534-A8F57D9B1ED8}"/>
              </a:ext>
            </a:extLst>
          </p:cNvPr>
          <p:cNvSpPr>
            <a:spLocks noGrp="1"/>
          </p:cNvSpPr>
          <p:nvPr>
            <p:ph type="title"/>
          </p:nvPr>
        </p:nvSpPr>
        <p:spPr/>
        <p:txBody>
          <a:bodyPr>
            <a:normAutofit fontScale="90000"/>
          </a:bodyPr>
          <a:lstStyle/>
          <a:p>
            <a:r>
              <a:rPr lang="en-US" dirty="0"/>
              <a:t>HPC Modernization Made Simple: A Reference Architecture</a:t>
            </a:r>
          </a:p>
        </p:txBody>
      </p:sp>
      <p:grpSp>
        <p:nvGrpSpPr>
          <p:cNvPr id="72" name="Group 71">
            <a:extLst>
              <a:ext uri="{FF2B5EF4-FFF2-40B4-BE49-F238E27FC236}">
                <a16:creationId xmlns:a16="http://schemas.microsoft.com/office/drawing/2014/main" id="{A2AB87C1-5E98-E145-A26B-6B2681BE6C2B}"/>
              </a:ext>
            </a:extLst>
          </p:cNvPr>
          <p:cNvGrpSpPr/>
          <p:nvPr/>
        </p:nvGrpSpPr>
        <p:grpSpPr>
          <a:xfrm>
            <a:off x="1545186" y="1882649"/>
            <a:ext cx="940179" cy="583070"/>
            <a:chOff x="584200" y="3048252"/>
            <a:chExt cx="770021" cy="448172"/>
          </a:xfrm>
          <a:solidFill>
            <a:schemeClr val="accent1">
              <a:lumMod val="20000"/>
              <a:lumOff val="80000"/>
            </a:schemeClr>
          </a:solidFill>
        </p:grpSpPr>
        <p:sp>
          <p:nvSpPr>
            <p:cNvPr id="68" name="Rectangle 67">
              <a:extLst>
                <a:ext uri="{FF2B5EF4-FFF2-40B4-BE49-F238E27FC236}">
                  <a16:creationId xmlns:a16="http://schemas.microsoft.com/office/drawing/2014/main" id="{3516DA87-8721-B84C-AE0D-F3A426E1D9C7}"/>
                </a:ext>
              </a:extLst>
            </p:cNvPr>
            <p:cNvSpPr/>
            <p:nvPr/>
          </p:nvSpPr>
          <p:spPr bwMode="auto">
            <a:xfrm>
              <a:off x="584200" y="3048252"/>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69" name="Rectangle 68">
              <a:extLst>
                <a:ext uri="{FF2B5EF4-FFF2-40B4-BE49-F238E27FC236}">
                  <a16:creationId xmlns:a16="http://schemas.microsoft.com/office/drawing/2014/main" id="{3AD31EC9-B44A-5649-AE15-264927EB2ECA}"/>
                </a:ext>
              </a:extLst>
            </p:cNvPr>
            <p:cNvSpPr/>
            <p:nvPr/>
          </p:nvSpPr>
          <p:spPr bwMode="auto">
            <a:xfrm>
              <a:off x="584200" y="3160295"/>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70" name="Rectangle 69">
              <a:extLst>
                <a:ext uri="{FF2B5EF4-FFF2-40B4-BE49-F238E27FC236}">
                  <a16:creationId xmlns:a16="http://schemas.microsoft.com/office/drawing/2014/main" id="{893CA48C-5007-1645-8F0C-82491413DDA5}"/>
                </a:ext>
              </a:extLst>
            </p:cNvPr>
            <p:cNvSpPr/>
            <p:nvPr/>
          </p:nvSpPr>
          <p:spPr bwMode="auto">
            <a:xfrm>
              <a:off x="584200" y="3272338"/>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71" name="Rectangle 70">
              <a:extLst>
                <a:ext uri="{FF2B5EF4-FFF2-40B4-BE49-F238E27FC236}">
                  <a16:creationId xmlns:a16="http://schemas.microsoft.com/office/drawing/2014/main" id="{AB948F01-BFB7-ED41-A34D-B677FEEC4BEE}"/>
                </a:ext>
              </a:extLst>
            </p:cNvPr>
            <p:cNvSpPr/>
            <p:nvPr/>
          </p:nvSpPr>
          <p:spPr bwMode="auto">
            <a:xfrm>
              <a:off x="584200" y="3384381"/>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grpSp>
        <p:nvGrpSpPr>
          <p:cNvPr id="73" name="Group 72">
            <a:extLst>
              <a:ext uri="{FF2B5EF4-FFF2-40B4-BE49-F238E27FC236}">
                <a16:creationId xmlns:a16="http://schemas.microsoft.com/office/drawing/2014/main" id="{29C21A6E-7AE8-414F-9A6D-06C5426C4954}"/>
              </a:ext>
            </a:extLst>
          </p:cNvPr>
          <p:cNvGrpSpPr/>
          <p:nvPr/>
        </p:nvGrpSpPr>
        <p:grpSpPr>
          <a:xfrm>
            <a:off x="1545185" y="2465719"/>
            <a:ext cx="940179" cy="583070"/>
            <a:chOff x="584200" y="3048252"/>
            <a:chExt cx="770021" cy="448172"/>
          </a:xfrm>
          <a:solidFill>
            <a:schemeClr val="accent1">
              <a:lumMod val="60000"/>
              <a:lumOff val="40000"/>
            </a:schemeClr>
          </a:solidFill>
        </p:grpSpPr>
        <p:sp>
          <p:nvSpPr>
            <p:cNvPr id="74" name="Rectangle 73">
              <a:extLst>
                <a:ext uri="{FF2B5EF4-FFF2-40B4-BE49-F238E27FC236}">
                  <a16:creationId xmlns:a16="http://schemas.microsoft.com/office/drawing/2014/main" id="{3300407B-AC50-B140-A3D3-43495FC09DD5}"/>
                </a:ext>
              </a:extLst>
            </p:cNvPr>
            <p:cNvSpPr/>
            <p:nvPr/>
          </p:nvSpPr>
          <p:spPr bwMode="auto">
            <a:xfrm>
              <a:off x="584200" y="3048252"/>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75" name="Rectangle 74">
              <a:extLst>
                <a:ext uri="{FF2B5EF4-FFF2-40B4-BE49-F238E27FC236}">
                  <a16:creationId xmlns:a16="http://schemas.microsoft.com/office/drawing/2014/main" id="{861FBF54-FD80-FA40-A02C-5F45FBD12CE2}"/>
                </a:ext>
              </a:extLst>
            </p:cNvPr>
            <p:cNvSpPr/>
            <p:nvPr/>
          </p:nvSpPr>
          <p:spPr bwMode="auto">
            <a:xfrm>
              <a:off x="584200" y="3160295"/>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76" name="Rectangle 75">
              <a:extLst>
                <a:ext uri="{FF2B5EF4-FFF2-40B4-BE49-F238E27FC236}">
                  <a16:creationId xmlns:a16="http://schemas.microsoft.com/office/drawing/2014/main" id="{28C50BCC-D34E-D741-A95F-543DF7839D67}"/>
                </a:ext>
              </a:extLst>
            </p:cNvPr>
            <p:cNvSpPr/>
            <p:nvPr/>
          </p:nvSpPr>
          <p:spPr bwMode="auto">
            <a:xfrm>
              <a:off x="584200" y="3272338"/>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77" name="Rectangle 76">
              <a:extLst>
                <a:ext uri="{FF2B5EF4-FFF2-40B4-BE49-F238E27FC236}">
                  <a16:creationId xmlns:a16="http://schemas.microsoft.com/office/drawing/2014/main" id="{93C1D854-F50A-C74F-8FC7-B7D3C82FEC09}"/>
                </a:ext>
              </a:extLst>
            </p:cNvPr>
            <p:cNvSpPr/>
            <p:nvPr/>
          </p:nvSpPr>
          <p:spPr bwMode="auto">
            <a:xfrm>
              <a:off x="584200" y="3384381"/>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grpSp>
        <p:nvGrpSpPr>
          <p:cNvPr id="78" name="Group 77">
            <a:extLst>
              <a:ext uri="{FF2B5EF4-FFF2-40B4-BE49-F238E27FC236}">
                <a16:creationId xmlns:a16="http://schemas.microsoft.com/office/drawing/2014/main" id="{6D38FFFE-8318-C540-87EB-B07C764E6830}"/>
              </a:ext>
            </a:extLst>
          </p:cNvPr>
          <p:cNvGrpSpPr/>
          <p:nvPr/>
        </p:nvGrpSpPr>
        <p:grpSpPr>
          <a:xfrm>
            <a:off x="1545185" y="3048789"/>
            <a:ext cx="940179" cy="583070"/>
            <a:chOff x="584200" y="3048252"/>
            <a:chExt cx="770021" cy="448172"/>
          </a:xfrm>
          <a:solidFill>
            <a:schemeClr val="accent1"/>
          </a:solidFill>
        </p:grpSpPr>
        <p:sp>
          <p:nvSpPr>
            <p:cNvPr id="79" name="Rectangle 78">
              <a:extLst>
                <a:ext uri="{FF2B5EF4-FFF2-40B4-BE49-F238E27FC236}">
                  <a16:creationId xmlns:a16="http://schemas.microsoft.com/office/drawing/2014/main" id="{6F766CC2-504B-9C45-961A-57D85ED2A4D5}"/>
                </a:ext>
              </a:extLst>
            </p:cNvPr>
            <p:cNvSpPr/>
            <p:nvPr/>
          </p:nvSpPr>
          <p:spPr bwMode="auto">
            <a:xfrm>
              <a:off x="584200" y="3048252"/>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80" name="Rectangle 79">
              <a:extLst>
                <a:ext uri="{FF2B5EF4-FFF2-40B4-BE49-F238E27FC236}">
                  <a16:creationId xmlns:a16="http://schemas.microsoft.com/office/drawing/2014/main" id="{AD133014-34B0-AA4F-8E8E-3859A3D62E15}"/>
                </a:ext>
              </a:extLst>
            </p:cNvPr>
            <p:cNvSpPr/>
            <p:nvPr/>
          </p:nvSpPr>
          <p:spPr bwMode="auto">
            <a:xfrm>
              <a:off x="584200" y="3160295"/>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81" name="Rectangle 80">
              <a:extLst>
                <a:ext uri="{FF2B5EF4-FFF2-40B4-BE49-F238E27FC236}">
                  <a16:creationId xmlns:a16="http://schemas.microsoft.com/office/drawing/2014/main" id="{E238A35F-D6F3-AE4A-BB61-28223D279C08}"/>
                </a:ext>
              </a:extLst>
            </p:cNvPr>
            <p:cNvSpPr/>
            <p:nvPr/>
          </p:nvSpPr>
          <p:spPr bwMode="auto">
            <a:xfrm>
              <a:off x="584200" y="3272338"/>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82" name="Rectangle 81">
              <a:extLst>
                <a:ext uri="{FF2B5EF4-FFF2-40B4-BE49-F238E27FC236}">
                  <a16:creationId xmlns:a16="http://schemas.microsoft.com/office/drawing/2014/main" id="{A122074B-6F44-4742-A966-B79E8285EAF6}"/>
                </a:ext>
              </a:extLst>
            </p:cNvPr>
            <p:cNvSpPr/>
            <p:nvPr/>
          </p:nvSpPr>
          <p:spPr bwMode="auto">
            <a:xfrm>
              <a:off x="584200" y="3384381"/>
              <a:ext cx="770021" cy="112043"/>
            </a:xfrm>
            <a:prstGeom prst="rect">
              <a:avLst/>
            </a:prstGeom>
            <a:grp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sp>
        <p:nvSpPr>
          <p:cNvPr id="88" name="TextBox 87">
            <a:extLst>
              <a:ext uri="{FF2B5EF4-FFF2-40B4-BE49-F238E27FC236}">
                <a16:creationId xmlns:a16="http://schemas.microsoft.com/office/drawing/2014/main" id="{8B137ABF-AA64-F842-A8C7-08E7D24E40EB}"/>
              </a:ext>
            </a:extLst>
          </p:cNvPr>
          <p:cNvSpPr txBox="1"/>
          <p:nvPr/>
        </p:nvSpPr>
        <p:spPr>
          <a:xfrm>
            <a:off x="0" y="1435503"/>
            <a:ext cx="2533110" cy="424732"/>
          </a:xfrm>
          <a:prstGeom prst="rect">
            <a:avLst/>
          </a:prstGeom>
          <a:noFill/>
        </p:spPr>
        <p:txBody>
          <a:bodyPr wrap="square" rtlCol="0">
            <a:spAutoFit/>
          </a:bodyPr>
          <a:lstStyle/>
          <a:p>
            <a:pPr algn="r">
              <a:lnSpc>
                <a:spcPct val="90000"/>
              </a:lnSpc>
            </a:pPr>
            <a:r>
              <a:rPr lang="en-US" sz="2400" b="1" dirty="0">
                <a:solidFill>
                  <a:schemeClr val="accent1"/>
                </a:solidFill>
              </a:rPr>
              <a:t>HPC Cluster</a:t>
            </a:r>
          </a:p>
        </p:txBody>
      </p:sp>
      <p:sp>
        <p:nvSpPr>
          <p:cNvPr id="91" name="TextBox 90">
            <a:extLst>
              <a:ext uri="{FF2B5EF4-FFF2-40B4-BE49-F238E27FC236}">
                <a16:creationId xmlns:a16="http://schemas.microsoft.com/office/drawing/2014/main" id="{6906B505-C61E-1E4C-B02F-81F9DBCF4A0A}"/>
              </a:ext>
            </a:extLst>
          </p:cNvPr>
          <p:cNvSpPr txBox="1"/>
          <p:nvPr/>
        </p:nvSpPr>
        <p:spPr>
          <a:xfrm>
            <a:off x="368765" y="3095589"/>
            <a:ext cx="1176419" cy="507831"/>
          </a:xfrm>
          <a:prstGeom prst="rect">
            <a:avLst/>
          </a:prstGeom>
          <a:noFill/>
        </p:spPr>
        <p:txBody>
          <a:bodyPr wrap="square" rtlCol="0">
            <a:spAutoFit/>
          </a:bodyPr>
          <a:lstStyle/>
          <a:p>
            <a:pPr algn="r">
              <a:lnSpc>
                <a:spcPct val="90000"/>
              </a:lnSpc>
            </a:pPr>
            <a:r>
              <a:rPr lang="en-US" sz="1500" b="1" dirty="0">
                <a:solidFill>
                  <a:schemeClr val="accent1"/>
                </a:solidFill>
              </a:rPr>
              <a:t>Compute</a:t>
            </a:r>
          </a:p>
          <a:p>
            <a:pPr algn="r">
              <a:lnSpc>
                <a:spcPct val="90000"/>
              </a:lnSpc>
            </a:pPr>
            <a:r>
              <a:rPr lang="en-US" sz="1500" b="1" dirty="0">
                <a:solidFill>
                  <a:schemeClr val="accent1"/>
                </a:solidFill>
              </a:rPr>
              <a:t>Nodes</a:t>
            </a:r>
          </a:p>
        </p:txBody>
      </p:sp>
      <p:sp>
        <p:nvSpPr>
          <p:cNvPr id="92" name="Can 91">
            <a:extLst>
              <a:ext uri="{FF2B5EF4-FFF2-40B4-BE49-F238E27FC236}">
                <a16:creationId xmlns:a16="http://schemas.microsoft.com/office/drawing/2014/main" id="{015C9938-F57A-3241-8F24-46021391BA17}"/>
              </a:ext>
            </a:extLst>
          </p:cNvPr>
          <p:cNvSpPr/>
          <p:nvPr/>
        </p:nvSpPr>
        <p:spPr bwMode="auto">
          <a:xfrm>
            <a:off x="1545184" y="3743902"/>
            <a:ext cx="940180" cy="448172"/>
          </a:xfrm>
          <a:prstGeom prst="can">
            <a:avLst>
              <a:gd name="adj" fmla="val 28052"/>
            </a:avLst>
          </a:prstGeom>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1400" b="1" dirty="0">
                <a:gradFill>
                  <a:gsLst>
                    <a:gs pos="40075">
                      <a:srgbClr val="FFFFFF"/>
                    </a:gs>
                    <a:gs pos="30000">
                      <a:srgbClr val="FFFFFF"/>
                    </a:gs>
                  </a:gsLst>
                  <a:lin ang="5400000" scaled="0"/>
                </a:gradFill>
              </a:rPr>
              <a:t>Parallel FS</a:t>
            </a:r>
          </a:p>
        </p:txBody>
      </p:sp>
      <p:sp>
        <p:nvSpPr>
          <p:cNvPr id="93" name="Rectangle 92">
            <a:extLst>
              <a:ext uri="{FF2B5EF4-FFF2-40B4-BE49-F238E27FC236}">
                <a16:creationId xmlns:a16="http://schemas.microsoft.com/office/drawing/2014/main" id="{2E583FFE-520F-624C-9C72-A63430CB433B}"/>
              </a:ext>
            </a:extLst>
          </p:cNvPr>
          <p:cNvSpPr/>
          <p:nvPr/>
        </p:nvSpPr>
        <p:spPr bwMode="auto">
          <a:xfrm>
            <a:off x="1545184" y="4437810"/>
            <a:ext cx="940180" cy="388706"/>
          </a:xfrm>
          <a:prstGeom prst="rect">
            <a:avLst/>
          </a:prstGeom>
          <a:solidFill>
            <a:schemeClr val="accent1">
              <a:lumMod val="20000"/>
              <a:lumOff val="80000"/>
            </a:schemeClr>
          </a:solid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b="1" dirty="0">
                <a:gradFill>
                  <a:gsLst>
                    <a:gs pos="40075">
                      <a:srgbClr val="FFFFFF"/>
                    </a:gs>
                    <a:gs pos="30000">
                      <a:srgbClr val="FFFFFF"/>
                    </a:gs>
                  </a:gsLst>
                  <a:lin ang="5400000" scaled="0"/>
                </a:gradFill>
              </a:rPr>
              <a:t>Scheduler</a:t>
            </a:r>
          </a:p>
        </p:txBody>
      </p:sp>
      <p:grpSp>
        <p:nvGrpSpPr>
          <p:cNvPr id="95" name="Group 94">
            <a:extLst>
              <a:ext uri="{FF2B5EF4-FFF2-40B4-BE49-F238E27FC236}">
                <a16:creationId xmlns:a16="http://schemas.microsoft.com/office/drawing/2014/main" id="{B639BFD7-9217-9447-8B23-72960817C34D}"/>
              </a:ext>
            </a:extLst>
          </p:cNvPr>
          <p:cNvGrpSpPr/>
          <p:nvPr/>
        </p:nvGrpSpPr>
        <p:grpSpPr>
          <a:xfrm>
            <a:off x="3676764" y="3767397"/>
            <a:ext cx="941832" cy="437302"/>
            <a:chOff x="584200" y="3160295"/>
            <a:chExt cx="770021" cy="336128"/>
          </a:xfrm>
          <a:solidFill>
            <a:schemeClr val="accent1"/>
          </a:solidFill>
        </p:grpSpPr>
        <p:sp>
          <p:nvSpPr>
            <p:cNvPr id="97" name="Rectangle 96">
              <a:extLst>
                <a:ext uri="{FF2B5EF4-FFF2-40B4-BE49-F238E27FC236}">
                  <a16:creationId xmlns:a16="http://schemas.microsoft.com/office/drawing/2014/main" id="{D0D24E53-C44A-FD4B-B78E-CAA215782C7E}"/>
                </a:ext>
              </a:extLst>
            </p:cNvPr>
            <p:cNvSpPr/>
            <p:nvPr/>
          </p:nvSpPr>
          <p:spPr bwMode="auto">
            <a:xfrm>
              <a:off x="584200" y="3160295"/>
              <a:ext cx="770021" cy="112043"/>
            </a:xfrm>
            <a:prstGeom prst="rect">
              <a:avLst/>
            </a:prstGeom>
            <a:solidFill>
              <a:schemeClr val="accent4"/>
            </a:solid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100" dirty="0">
                <a:gradFill>
                  <a:gsLst>
                    <a:gs pos="40075">
                      <a:srgbClr val="FFFFFF"/>
                    </a:gs>
                    <a:gs pos="30000">
                      <a:srgbClr val="FFFFFF"/>
                    </a:gs>
                  </a:gsLst>
                  <a:lin ang="5400000" scaled="0"/>
                </a:gradFill>
              </a:endParaRPr>
            </a:p>
          </p:txBody>
        </p:sp>
        <p:sp>
          <p:nvSpPr>
            <p:cNvPr id="98" name="Rectangle 97">
              <a:extLst>
                <a:ext uri="{FF2B5EF4-FFF2-40B4-BE49-F238E27FC236}">
                  <a16:creationId xmlns:a16="http://schemas.microsoft.com/office/drawing/2014/main" id="{2EF3856A-0651-0D43-B5FA-DAC0E3934725}"/>
                </a:ext>
              </a:extLst>
            </p:cNvPr>
            <p:cNvSpPr/>
            <p:nvPr/>
          </p:nvSpPr>
          <p:spPr bwMode="auto">
            <a:xfrm>
              <a:off x="584200" y="3272339"/>
              <a:ext cx="770021" cy="112043"/>
            </a:xfrm>
            <a:prstGeom prst="rect">
              <a:avLst/>
            </a:prstGeom>
            <a:solidFill>
              <a:schemeClr val="accent4"/>
            </a:solid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37" rIns="0" bIns="46637"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100" dirty="0" err="1">
                  <a:gradFill>
                    <a:gsLst>
                      <a:gs pos="40075">
                        <a:srgbClr val="FFFFFF"/>
                      </a:gs>
                      <a:gs pos="30000">
                        <a:srgbClr val="FFFFFF"/>
                      </a:gs>
                    </a:gsLst>
                    <a:lin ang="5400000" scaled="0"/>
                  </a:gradFill>
                </a:rPr>
                <a:t>vFXTs</a:t>
              </a:r>
              <a:endParaRPr lang="en-US" sz="1100" dirty="0">
                <a:gradFill>
                  <a:gsLst>
                    <a:gs pos="40075">
                      <a:srgbClr val="FFFFFF"/>
                    </a:gs>
                    <a:gs pos="30000">
                      <a:srgbClr val="FFFFFF"/>
                    </a:gs>
                  </a:gsLst>
                  <a:lin ang="5400000" scaled="0"/>
                </a:gradFill>
              </a:endParaRPr>
            </a:p>
          </p:txBody>
        </p:sp>
        <p:sp>
          <p:nvSpPr>
            <p:cNvPr id="99" name="Rectangle 98">
              <a:extLst>
                <a:ext uri="{FF2B5EF4-FFF2-40B4-BE49-F238E27FC236}">
                  <a16:creationId xmlns:a16="http://schemas.microsoft.com/office/drawing/2014/main" id="{3A337DDE-5CAF-E04B-87EE-5A851D2DD9AC}"/>
                </a:ext>
              </a:extLst>
            </p:cNvPr>
            <p:cNvSpPr/>
            <p:nvPr/>
          </p:nvSpPr>
          <p:spPr bwMode="auto">
            <a:xfrm>
              <a:off x="584200" y="3384380"/>
              <a:ext cx="770021" cy="112043"/>
            </a:xfrm>
            <a:prstGeom prst="rect">
              <a:avLst/>
            </a:prstGeom>
            <a:solidFill>
              <a:schemeClr val="accent4"/>
            </a:solidFill>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37" rIns="0" bIns="46637"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100" dirty="0">
                <a:gradFill>
                  <a:gsLst>
                    <a:gs pos="40075">
                      <a:srgbClr val="FFFFFF"/>
                    </a:gs>
                    <a:gs pos="30000">
                      <a:srgbClr val="FFFFFF"/>
                    </a:gs>
                  </a:gsLst>
                  <a:lin ang="5400000" scaled="0"/>
                </a:gradFill>
              </a:endParaRPr>
            </a:p>
          </p:txBody>
        </p:sp>
      </p:grpSp>
      <p:pic>
        <p:nvPicPr>
          <p:cNvPr id="100" name="Picture 99">
            <a:extLst>
              <a:ext uri="{FF2B5EF4-FFF2-40B4-BE49-F238E27FC236}">
                <a16:creationId xmlns:a16="http://schemas.microsoft.com/office/drawing/2014/main" id="{3E527C58-B74E-4945-BD06-8F5BD4E4D9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053" y="3795101"/>
            <a:ext cx="987927" cy="345775"/>
          </a:xfrm>
          <a:prstGeom prst="rect">
            <a:avLst/>
          </a:prstGeom>
        </p:spPr>
      </p:pic>
      <p:pic>
        <p:nvPicPr>
          <p:cNvPr id="115" name="Content Placeholder 106">
            <a:extLst>
              <a:ext uri="{FF2B5EF4-FFF2-40B4-BE49-F238E27FC236}">
                <a16:creationId xmlns:a16="http://schemas.microsoft.com/office/drawing/2014/main" id="{958FD45E-0134-8E49-8AC8-AB9730669D3A}"/>
              </a:ext>
            </a:extLst>
          </p:cNvPr>
          <p:cNvPicPr>
            <a:picLocks noChangeAspect="1"/>
          </p:cNvPicPr>
          <p:nvPr/>
        </p:nvPicPr>
        <p:blipFill>
          <a:blip r:embed="rId4"/>
          <a:stretch>
            <a:fillRect/>
          </a:stretch>
        </p:blipFill>
        <p:spPr>
          <a:xfrm>
            <a:off x="2701334" y="4447273"/>
            <a:ext cx="2121212" cy="372819"/>
          </a:xfrm>
          <a:prstGeom prst="rect">
            <a:avLst/>
          </a:prstGeom>
          <a:ln w="12700">
            <a:solidFill>
              <a:schemeClr val="bg1"/>
            </a:solidFill>
          </a:ln>
        </p:spPr>
      </p:pic>
      <p:sp>
        <p:nvSpPr>
          <p:cNvPr id="117" name="Content Placeholder 116">
            <a:extLst>
              <a:ext uri="{FF2B5EF4-FFF2-40B4-BE49-F238E27FC236}">
                <a16:creationId xmlns:a16="http://schemas.microsoft.com/office/drawing/2014/main" id="{12724D6D-9AAA-AD46-9BAC-2AEF95F74CDD}"/>
              </a:ext>
            </a:extLst>
          </p:cNvPr>
          <p:cNvSpPr>
            <a:spLocks noGrp="1"/>
          </p:cNvSpPr>
          <p:nvPr>
            <p:ph idx="1"/>
          </p:nvPr>
        </p:nvSpPr>
        <p:spPr>
          <a:xfrm>
            <a:off x="6710643" y="1435503"/>
            <a:ext cx="5188176" cy="1477328"/>
          </a:xfrm>
        </p:spPr>
        <p:txBody>
          <a:bodyPr>
            <a:normAutofit fontScale="70000" lnSpcReduction="20000"/>
          </a:bodyPr>
          <a:lstStyle/>
          <a:p>
            <a:r>
              <a:rPr lang="en-US" sz="2400" dirty="0"/>
              <a:t>Azure </a:t>
            </a:r>
            <a:r>
              <a:rPr lang="en-US" sz="2400" dirty="0" err="1"/>
              <a:t>CycleCloud</a:t>
            </a:r>
            <a:endParaRPr lang="en-US" sz="2400" dirty="0"/>
          </a:p>
          <a:p>
            <a:pPr lvl="1"/>
            <a:r>
              <a:rPr lang="en-US" dirty="0"/>
              <a:t>Best-Practice templates for HPC/file systems</a:t>
            </a:r>
          </a:p>
          <a:p>
            <a:pPr lvl="1"/>
            <a:r>
              <a:rPr lang="en-US" dirty="0"/>
              <a:t>Orchestrate multi-VM series &amp; sizes</a:t>
            </a:r>
          </a:p>
          <a:p>
            <a:pPr lvl="1"/>
            <a:r>
              <a:rPr lang="en-US" dirty="0"/>
              <a:t>Use AD to manage access and control cost</a:t>
            </a:r>
          </a:p>
        </p:txBody>
      </p:sp>
      <p:grpSp>
        <p:nvGrpSpPr>
          <p:cNvPr id="139" name="Group 138">
            <a:extLst>
              <a:ext uri="{FF2B5EF4-FFF2-40B4-BE49-F238E27FC236}">
                <a16:creationId xmlns:a16="http://schemas.microsoft.com/office/drawing/2014/main" id="{837FA249-B09C-464B-AC6B-EA39867703A6}"/>
              </a:ext>
            </a:extLst>
          </p:cNvPr>
          <p:cNvGrpSpPr/>
          <p:nvPr/>
        </p:nvGrpSpPr>
        <p:grpSpPr>
          <a:xfrm>
            <a:off x="1545183" y="5090101"/>
            <a:ext cx="951455" cy="825916"/>
            <a:chOff x="967072" y="1544318"/>
            <a:chExt cx="1091208" cy="947229"/>
          </a:xfrm>
        </p:grpSpPr>
        <p:pic>
          <p:nvPicPr>
            <p:cNvPr id="137" name="Picture 136">
              <a:extLst>
                <a:ext uri="{FF2B5EF4-FFF2-40B4-BE49-F238E27FC236}">
                  <a16:creationId xmlns:a16="http://schemas.microsoft.com/office/drawing/2014/main" id="{9829C819-23B3-2E40-AB00-AE8DE6914711}"/>
                </a:ext>
              </a:extLst>
            </p:cNvPr>
            <p:cNvPicPr>
              <a:picLocks noChangeAspect="1"/>
            </p:cNvPicPr>
            <p:nvPr/>
          </p:nvPicPr>
          <p:blipFill>
            <a:blip r:embed="rId5"/>
            <a:stretch>
              <a:fillRect/>
            </a:stretch>
          </p:blipFill>
          <p:spPr>
            <a:xfrm>
              <a:off x="967072" y="1544318"/>
              <a:ext cx="1091208" cy="947229"/>
            </a:xfrm>
            <a:prstGeom prst="rect">
              <a:avLst/>
            </a:prstGeom>
          </p:spPr>
        </p:pic>
        <p:sp>
          <p:nvSpPr>
            <p:cNvPr id="138" name="TextBox 137">
              <a:extLst>
                <a:ext uri="{FF2B5EF4-FFF2-40B4-BE49-F238E27FC236}">
                  <a16:creationId xmlns:a16="http://schemas.microsoft.com/office/drawing/2014/main" id="{874E397C-28B9-3342-AD89-AE2A4391354B}"/>
                </a:ext>
              </a:extLst>
            </p:cNvPr>
            <p:cNvSpPr txBox="1"/>
            <p:nvPr/>
          </p:nvSpPr>
          <p:spPr>
            <a:xfrm>
              <a:off x="1047857" y="1613420"/>
              <a:ext cx="1010423" cy="605073"/>
            </a:xfrm>
            <a:prstGeom prst="rect">
              <a:avLst/>
            </a:prstGeom>
            <a:solidFill>
              <a:schemeClr val="accent2"/>
            </a:solidFill>
          </p:spPr>
          <p:txBody>
            <a:bodyPr wrap="square" lIns="0" tIns="44821" rIns="0" bIns="0" rtlCol="0" anchor="ctr" anchorCtr="0">
              <a:noAutofit/>
            </a:bodyPr>
            <a:lstStyle/>
            <a:p>
              <a:pPr marL="0" marR="0" lvl="0" indent="0" algn="ctr" defTabSz="896094" rtl="0" eaLnBrk="1" fontAlgn="auto" latinLnBrk="0" hangingPunct="1">
                <a:lnSpc>
                  <a:spcPct val="90000"/>
                </a:lnSpc>
                <a:spcBef>
                  <a:spcPts val="588"/>
                </a:spcBef>
                <a:spcAft>
                  <a:spcPts val="588"/>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Workstation</a:t>
              </a:r>
              <a:br>
                <a:rPr lang="en-US" sz="1100" b="1" kern="0" dirty="0">
                  <a:solidFill>
                    <a:srgbClr val="FFFFFF"/>
                  </a:solidFill>
                  <a:latin typeface="Segoe UI"/>
                  <a:ea typeface="Segoe UI" pitchFamily="34" charset="0"/>
                  <a:cs typeface="Segoe UI" pitchFamily="34" charset="0"/>
                </a:rPr>
              </a:br>
              <a:r>
                <a:rPr lang="en-US" sz="1100" b="1" kern="0" dirty="0">
                  <a:solidFill>
                    <a:srgbClr val="FFFFFF"/>
                  </a:solidFill>
                  <a:latin typeface="Segoe UI"/>
                  <a:ea typeface="Segoe UI" pitchFamily="34" charset="0"/>
                  <a:cs typeface="Segoe UI" pitchFamily="34" charset="0"/>
                </a:rPr>
                <a:t>Applications</a:t>
              </a:r>
              <a:endParaRPr kumimoji="0" lang="en-US" sz="1100" b="1" i="0" u="none" strike="noStrike" kern="0" cap="none" spc="0" normalizeH="0" baseline="0" noProof="0" dirty="0">
                <a:ln>
                  <a:noFill/>
                </a:ln>
                <a:solidFill>
                  <a:srgbClr val="FFFFFF"/>
                </a:solidFill>
                <a:effectLst/>
                <a:uLnTx/>
                <a:uFillTx/>
                <a:latin typeface="Segoe UI"/>
                <a:ea typeface="Segoe UI" pitchFamily="34" charset="0"/>
                <a:cs typeface="Segoe UI" pitchFamily="34" charset="0"/>
              </a:endParaRPr>
            </a:p>
          </p:txBody>
        </p:sp>
      </p:grpSp>
      <p:grpSp>
        <p:nvGrpSpPr>
          <p:cNvPr id="140" name="Group 139">
            <a:extLst>
              <a:ext uri="{FF2B5EF4-FFF2-40B4-BE49-F238E27FC236}">
                <a16:creationId xmlns:a16="http://schemas.microsoft.com/office/drawing/2014/main" id="{4D233F79-FBC0-F345-9756-2EBEBBA75CDB}"/>
              </a:ext>
            </a:extLst>
          </p:cNvPr>
          <p:cNvGrpSpPr/>
          <p:nvPr/>
        </p:nvGrpSpPr>
        <p:grpSpPr>
          <a:xfrm>
            <a:off x="3680050" y="3027639"/>
            <a:ext cx="465332" cy="583070"/>
            <a:chOff x="584200" y="3048252"/>
            <a:chExt cx="770021" cy="448172"/>
          </a:xfrm>
          <a:solidFill>
            <a:srgbClr val="92D050"/>
          </a:solidFill>
        </p:grpSpPr>
        <p:sp>
          <p:nvSpPr>
            <p:cNvPr id="141" name="Rectangle 140">
              <a:extLst>
                <a:ext uri="{FF2B5EF4-FFF2-40B4-BE49-F238E27FC236}">
                  <a16:creationId xmlns:a16="http://schemas.microsoft.com/office/drawing/2014/main" id="{C9A17D5B-215F-0B45-8BB2-FCDD4C66C337}"/>
                </a:ext>
              </a:extLst>
            </p:cNvPr>
            <p:cNvSpPr/>
            <p:nvPr/>
          </p:nvSpPr>
          <p:spPr bwMode="auto">
            <a:xfrm>
              <a:off x="584200" y="3048252"/>
              <a:ext cx="770021" cy="112043"/>
            </a:xfrm>
            <a:prstGeom prst="rect">
              <a:avLst/>
            </a:prstGeom>
            <a:grpFill/>
            <a:ln w="12700">
              <a:solidFill>
                <a:schemeClr val="bg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142" name="Rectangle 141">
              <a:extLst>
                <a:ext uri="{FF2B5EF4-FFF2-40B4-BE49-F238E27FC236}">
                  <a16:creationId xmlns:a16="http://schemas.microsoft.com/office/drawing/2014/main" id="{BC0485AD-FFAB-6B4A-BC48-12ED23FBFEC0}"/>
                </a:ext>
              </a:extLst>
            </p:cNvPr>
            <p:cNvSpPr/>
            <p:nvPr/>
          </p:nvSpPr>
          <p:spPr bwMode="auto">
            <a:xfrm>
              <a:off x="584200" y="3160295"/>
              <a:ext cx="770021" cy="112043"/>
            </a:xfrm>
            <a:prstGeom prst="rect">
              <a:avLst/>
            </a:prstGeom>
            <a:grpFill/>
            <a:ln w="12700">
              <a:solidFill>
                <a:schemeClr val="bg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143" name="Rectangle 142">
              <a:extLst>
                <a:ext uri="{FF2B5EF4-FFF2-40B4-BE49-F238E27FC236}">
                  <a16:creationId xmlns:a16="http://schemas.microsoft.com/office/drawing/2014/main" id="{BED4A429-FA50-3441-868F-039973F08CC7}"/>
                </a:ext>
              </a:extLst>
            </p:cNvPr>
            <p:cNvSpPr/>
            <p:nvPr/>
          </p:nvSpPr>
          <p:spPr bwMode="auto">
            <a:xfrm>
              <a:off x="584200" y="3272338"/>
              <a:ext cx="770021" cy="112043"/>
            </a:xfrm>
            <a:prstGeom prst="rect">
              <a:avLst/>
            </a:prstGeom>
            <a:grpFill/>
            <a:ln w="12700">
              <a:solidFill>
                <a:schemeClr val="bg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144" name="Rectangle 143">
              <a:extLst>
                <a:ext uri="{FF2B5EF4-FFF2-40B4-BE49-F238E27FC236}">
                  <a16:creationId xmlns:a16="http://schemas.microsoft.com/office/drawing/2014/main" id="{26F8427A-7353-E14C-9F51-55E45B3236D5}"/>
                </a:ext>
              </a:extLst>
            </p:cNvPr>
            <p:cNvSpPr/>
            <p:nvPr/>
          </p:nvSpPr>
          <p:spPr bwMode="auto">
            <a:xfrm>
              <a:off x="584200" y="3384381"/>
              <a:ext cx="770021" cy="112043"/>
            </a:xfrm>
            <a:prstGeom prst="rect">
              <a:avLst/>
            </a:prstGeom>
            <a:grpFill/>
            <a:ln w="12700">
              <a:solidFill>
                <a:schemeClr val="bg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sp>
        <p:nvSpPr>
          <p:cNvPr id="150" name="Rectangle 149">
            <a:extLst>
              <a:ext uri="{FF2B5EF4-FFF2-40B4-BE49-F238E27FC236}">
                <a16:creationId xmlns:a16="http://schemas.microsoft.com/office/drawing/2014/main" id="{1B5C9779-9E5B-9549-B02F-58959644222B}"/>
              </a:ext>
            </a:extLst>
          </p:cNvPr>
          <p:cNvSpPr/>
          <p:nvPr/>
        </p:nvSpPr>
        <p:spPr>
          <a:xfrm>
            <a:off x="4820796" y="2492691"/>
            <a:ext cx="1213794" cy="507831"/>
          </a:xfrm>
          <a:prstGeom prst="rect">
            <a:avLst/>
          </a:prstGeom>
        </p:spPr>
        <p:txBody>
          <a:bodyPr wrap="square">
            <a:spAutoFit/>
          </a:bodyPr>
          <a:lstStyle/>
          <a:p>
            <a:pPr>
              <a:lnSpc>
                <a:spcPct val="90000"/>
              </a:lnSpc>
            </a:pPr>
            <a:r>
              <a:rPr lang="en-US" sz="1500" b="1" dirty="0">
                <a:solidFill>
                  <a:schemeClr val="accent1">
                    <a:lumMod val="60000"/>
                    <a:lumOff val="40000"/>
                  </a:schemeClr>
                </a:solidFill>
              </a:rPr>
              <a:t>1yr / 3yr VM </a:t>
            </a:r>
          </a:p>
          <a:p>
            <a:pPr>
              <a:lnSpc>
                <a:spcPct val="90000"/>
              </a:lnSpc>
            </a:pPr>
            <a:r>
              <a:rPr lang="en-US" sz="1500" b="1" dirty="0">
                <a:solidFill>
                  <a:schemeClr val="accent1">
                    <a:lumMod val="60000"/>
                    <a:lumOff val="40000"/>
                  </a:schemeClr>
                </a:solidFill>
              </a:rPr>
              <a:t>reservations</a:t>
            </a:r>
          </a:p>
        </p:txBody>
      </p:sp>
      <p:sp>
        <p:nvSpPr>
          <p:cNvPr id="151" name="Rectangle 150">
            <a:extLst>
              <a:ext uri="{FF2B5EF4-FFF2-40B4-BE49-F238E27FC236}">
                <a16:creationId xmlns:a16="http://schemas.microsoft.com/office/drawing/2014/main" id="{E4446E89-B659-B844-AEFD-73A39A99DAAF}"/>
              </a:ext>
            </a:extLst>
          </p:cNvPr>
          <p:cNvSpPr/>
          <p:nvPr/>
        </p:nvSpPr>
        <p:spPr>
          <a:xfrm>
            <a:off x="4820796" y="3065258"/>
            <a:ext cx="2004912" cy="507831"/>
          </a:xfrm>
          <a:prstGeom prst="rect">
            <a:avLst/>
          </a:prstGeom>
        </p:spPr>
        <p:txBody>
          <a:bodyPr wrap="square">
            <a:spAutoFit/>
          </a:bodyPr>
          <a:lstStyle/>
          <a:p>
            <a:pPr>
              <a:lnSpc>
                <a:spcPct val="90000"/>
              </a:lnSpc>
            </a:pPr>
            <a:r>
              <a:rPr lang="en-US" sz="1500" b="1" dirty="0">
                <a:solidFill>
                  <a:schemeClr val="accent1">
                    <a:lumMod val="60000"/>
                    <a:lumOff val="40000"/>
                  </a:schemeClr>
                </a:solidFill>
              </a:rPr>
              <a:t>Burst Low priority &amp; </a:t>
            </a:r>
          </a:p>
          <a:p>
            <a:pPr>
              <a:lnSpc>
                <a:spcPct val="90000"/>
              </a:lnSpc>
            </a:pPr>
            <a:r>
              <a:rPr lang="en-US" sz="1500" b="1" dirty="0">
                <a:solidFill>
                  <a:schemeClr val="accent1">
                    <a:lumMod val="60000"/>
                    <a:lumOff val="40000"/>
                  </a:schemeClr>
                </a:solidFill>
              </a:rPr>
              <a:t>On-demand VMs</a:t>
            </a:r>
          </a:p>
        </p:txBody>
      </p:sp>
      <p:sp>
        <p:nvSpPr>
          <p:cNvPr id="152" name="Rectangle 151">
            <a:extLst>
              <a:ext uri="{FF2B5EF4-FFF2-40B4-BE49-F238E27FC236}">
                <a16:creationId xmlns:a16="http://schemas.microsoft.com/office/drawing/2014/main" id="{C85A78D4-3F64-2F4A-B43C-7E67DC4175DA}"/>
              </a:ext>
            </a:extLst>
          </p:cNvPr>
          <p:cNvSpPr/>
          <p:nvPr/>
        </p:nvSpPr>
        <p:spPr>
          <a:xfrm>
            <a:off x="368762" y="2498053"/>
            <a:ext cx="1176420" cy="507831"/>
          </a:xfrm>
          <a:prstGeom prst="rect">
            <a:avLst/>
          </a:prstGeom>
        </p:spPr>
        <p:txBody>
          <a:bodyPr wrap="square">
            <a:spAutoFit/>
          </a:bodyPr>
          <a:lstStyle/>
          <a:p>
            <a:pPr algn="r">
              <a:lnSpc>
                <a:spcPct val="90000"/>
              </a:lnSpc>
            </a:pPr>
            <a:r>
              <a:rPr lang="en-US" sz="1500" b="1" dirty="0">
                <a:solidFill>
                  <a:schemeClr val="accent1">
                    <a:lumMod val="60000"/>
                    <a:lumOff val="40000"/>
                  </a:schemeClr>
                </a:solidFill>
              </a:rPr>
              <a:t>Next</a:t>
            </a:r>
          </a:p>
          <a:p>
            <a:pPr algn="r">
              <a:lnSpc>
                <a:spcPct val="90000"/>
              </a:lnSpc>
            </a:pPr>
            <a:r>
              <a:rPr lang="en-US" sz="1500" b="1" dirty="0">
                <a:solidFill>
                  <a:schemeClr val="accent1">
                    <a:lumMod val="60000"/>
                    <a:lumOff val="40000"/>
                  </a:schemeClr>
                </a:solidFill>
              </a:rPr>
              <a:t>Refresh</a:t>
            </a:r>
          </a:p>
        </p:txBody>
      </p:sp>
      <p:sp>
        <p:nvSpPr>
          <p:cNvPr id="153" name="Rectangle 152">
            <a:extLst>
              <a:ext uri="{FF2B5EF4-FFF2-40B4-BE49-F238E27FC236}">
                <a16:creationId xmlns:a16="http://schemas.microsoft.com/office/drawing/2014/main" id="{34E47DE4-0409-F842-99D3-B202111C0AD1}"/>
              </a:ext>
            </a:extLst>
          </p:cNvPr>
          <p:cNvSpPr/>
          <p:nvPr/>
        </p:nvSpPr>
        <p:spPr>
          <a:xfrm>
            <a:off x="755225" y="1894571"/>
            <a:ext cx="789960" cy="553998"/>
          </a:xfrm>
          <a:prstGeom prst="rect">
            <a:avLst/>
          </a:prstGeom>
        </p:spPr>
        <p:txBody>
          <a:bodyPr wrap="none">
            <a:spAutoFit/>
          </a:bodyPr>
          <a:lstStyle/>
          <a:p>
            <a:pPr algn="r"/>
            <a:r>
              <a:rPr lang="en-US" sz="1500" b="1" dirty="0">
                <a:solidFill>
                  <a:schemeClr val="accent1">
                    <a:lumMod val="60000"/>
                    <a:lumOff val="40000"/>
                  </a:schemeClr>
                </a:solidFill>
              </a:rPr>
              <a:t>Current</a:t>
            </a:r>
          </a:p>
          <a:p>
            <a:pPr algn="r"/>
            <a:r>
              <a:rPr lang="en-US" sz="1500" b="1" dirty="0">
                <a:solidFill>
                  <a:schemeClr val="accent1">
                    <a:lumMod val="60000"/>
                    <a:lumOff val="40000"/>
                  </a:schemeClr>
                </a:solidFill>
              </a:rPr>
              <a:t>Refresh</a:t>
            </a:r>
            <a:endParaRPr lang="en-US" sz="1500" dirty="0"/>
          </a:p>
        </p:txBody>
      </p:sp>
      <p:grpSp>
        <p:nvGrpSpPr>
          <p:cNvPr id="313" name="Group 312">
            <a:extLst>
              <a:ext uri="{FF2B5EF4-FFF2-40B4-BE49-F238E27FC236}">
                <a16:creationId xmlns:a16="http://schemas.microsoft.com/office/drawing/2014/main" id="{85161BFA-76F5-2F4C-9887-41453BF30F6E}"/>
              </a:ext>
            </a:extLst>
          </p:cNvPr>
          <p:cNvGrpSpPr/>
          <p:nvPr/>
        </p:nvGrpSpPr>
        <p:grpSpPr>
          <a:xfrm>
            <a:off x="2701334" y="5220841"/>
            <a:ext cx="2128448" cy="386603"/>
            <a:chOff x="3471707" y="2294350"/>
            <a:chExt cx="1834063" cy="333132"/>
          </a:xfrm>
        </p:grpSpPr>
        <p:sp>
          <p:nvSpPr>
            <p:cNvPr id="307" name="Rectangle 306">
              <a:extLst>
                <a:ext uri="{FF2B5EF4-FFF2-40B4-BE49-F238E27FC236}">
                  <a16:creationId xmlns:a16="http://schemas.microsoft.com/office/drawing/2014/main" id="{A46E883C-AB1A-3443-AAE9-E727486842DF}"/>
                </a:ext>
              </a:extLst>
            </p:cNvPr>
            <p:cNvSpPr/>
            <p:nvPr/>
          </p:nvSpPr>
          <p:spPr bwMode="auto">
            <a:xfrm>
              <a:off x="3471707" y="2294350"/>
              <a:ext cx="1834063" cy="333132"/>
            </a:xfrm>
            <a:prstGeom prst="rect">
              <a:avLst/>
            </a:prstGeom>
            <a:ln w="127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US" sz="1500" b="1" dirty="0">
                  <a:gradFill>
                    <a:gsLst>
                      <a:gs pos="40075">
                        <a:srgbClr val="FFFFFF"/>
                      </a:gs>
                      <a:gs pos="30000">
                        <a:srgbClr val="FFFFFF"/>
                      </a:gs>
                    </a:gsLst>
                    <a:lin ang="5400000" scaled="0"/>
                  </a:gradFill>
                </a:rPr>
                <a:t>        Azure Batch Pools</a:t>
              </a:r>
            </a:p>
          </p:txBody>
        </p:sp>
        <p:pic>
          <p:nvPicPr>
            <p:cNvPr id="308" name="Picture 307">
              <a:extLst>
                <a:ext uri="{FF2B5EF4-FFF2-40B4-BE49-F238E27FC236}">
                  <a16:creationId xmlns:a16="http://schemas.microsoft.com/office/drawing/2014/main" id="{8E97DD1B-C2C9-4E4B-914E-8217C5440754}"/>
                </a:ext>
              </a:extLst>
            </p:cNvPr>
            <p:cNvPicPr>
              <a:picLocks noChangeAspect="1"/>
            </p:cNvPicPr>
            <p:nvPr/>
          </p:nvPicPr>
          <p:blipFill>
            <a:blip r:embed="rId6" cstate="print">
              <a:biLevel thresh="25000"/>
              <a:extLst>
                <a:ext uri="{28A0092B-C50C-407E-A947-70E740481C1C}">
                  <a14:useLocalDpi xmlns:a14="http://schemas.microsoft.com/office/drawing/2010/main"/>
                </a:ext>
              </a:extLst>
            </a:blip>
            <a:stretch>
              <a:fillRect/>
            </a:stretch>
          </p:blipFill>
          <p:spPr>
            <a:xfrm>
              <a:off x="3548220" y="2323385"/>
              <a:ext cx="270386" cy="270386"/>
            </a:xfrm>
            <a:prstGeom prst="rect">
              <a:avLst/>
            </a:prstGeom>
            <a:solidFill>
              <a:schemeClr val="accent1"/>
            </a:solidFill>
            <a:ln>
              <a:noFill/>
            </a:ln>
          </p:spPr>
        </p:pic>
      </p:grpSp>
      <p:cxnSp>
        <p:nvCxnSpPr>
          <p:cNvPr id="311" name="Straight Arrow Connector 310">
            <a:extLst>
              <a:ext uri="{FF2B5EF4-FFF2-40B4-BE49-F238E27FC236}">
                <a16:creationId xmlns:a16="http://schemas.microsoft.com/office/drawing/2014/main" id="{6D9D70B5-2979-5344-AAC3-753F13A51BFB}"/>
              </a:ext>
            </a:extLst>
          </p:cNvPr>
          <p:cNvCxnSpPr>
            <a:cxnSpLocks/>
            <a:endCxn id="307" idx="1"/>
          </p:cNvCxnSpPr>
          <p:nvPr/>
        </p:nvCxnSpPr>
        <p:spPr>
          <a:xfrm>
            <a:off x="2533110" y="5414143"/>
            <a:ext cx="168224" cy="0"/>
          </a:xfrm>
          <a:prstGeom prst="straightConnector1">
            <a:avLst/>
          </a:prstGeom>
          <a:ln w="12700">
            <a:solidFill>
              <a:schemeClr val="bg1"/>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324" name="Group 323">
            <a:extLst>
              <a:ext uri="{FF2B5EF4-FFF2-40B4-BE49-F238E27FC236}">
                <a16:creationId xmlns:a16="http://schemas.microsoft.com/office/drawing/2014/main" id="{42601182-19AC-4F43-B323-F11A2D5C97DB}"/>
              </a:ext>
            </a:extLst>
          </p:cNvPr>
          <p:cNvGrpSpPr/>
          <p:nvPr/>
        </p:nvGrpSpPr>
        <p:grpSpPr>
          <a:xfrm>
            <a:off x="3680050" y="3014714"/>
            <a:ext cx="940178" cy="583070"/>
            <a:chOff x="584200" y="3048252"/>
            <a:chExt cx="770021" cy="448172"/>
          </a:xfrm>
          <a:solidFill>
            <a:srgbClr val="92D050"/>
          </a:solidFill>
        </p:grpSpPr>
        <p:sp>
          <p:nvSpPr>
            <p:cNvPr id="325" name="Rectangle 324">
              <a:extLst>
                <a:ext uri="{FF2B5EF4-FFF2-40B4-BE49-F238E27FC236}">
                  <a16:creationId xmlns:a16="http://schemas.microsoft.com/office/drawing/2014/main" id="{9B16A479-FBB7-B646-A9DC-F4FAE385510D}"/>
                </a:ext>
              </a:extLst>
            </p:cNvPr>
            <p:cNvSpPr/>
            <p:nvPr/>
          </p:nvSpPr>
          <p:spPr bwMode="auto">
            <a:xfrm>
              <a:off x="584200" y="3048252"/>
              <a:ext cx="770021" cy="112043"/>
            </a:xfrm>
            <a:prstGeom prst="rect">
              <a:avLst/>
            </a:prstGeom>
            <a:grpFill/>
            <a:ln w="12700">
              <a:solidFill>
                <a:schemeClr val="bg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326" name="Rectangle 325">
              <a:extLst>
                <a:ext uri="{FF2B5EF4-FFF2-40B4-BE49-F238E27FC236}">
                  <a16:creationId xmlns:a16="http://schemas.microsoft.com/office/drawing/2014/main" id="{C7349BB4-924F-F14C-9502-DF1C8076420F}"/>
                </a:ext>
              </a:extLst>
            </p:cNvPr>
            <p:cNvSpPr/>
            <p:nvPr/>
          </p:nvSpPr>
          <p:spPr bwMode="auto">
            <a:xfrm>
              <a:off x="584200" y="3160295"/>
              <a:ext cx="770021" cy="112043"/>
            </a:xfrm>
            <a:prstGeom prst="rect">
              <a:avLst/>
            </a:prstGeom>
            <a:grpFill/>
            <a:ln w="12700">
              <a:solidFill>
                <a:schemeClr val="bg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327" name="Rectangle 326">
              <a:extLst>
                <a:ext uri="{FF2B5EF4-FFF2-40B4-BE49-F238E27FC236}">
                  <a16:creationId xmlns:a16="http://schemas.microsoft.com/office/drawing/2014/main" id="{A911690F-F2BB-1548-A482-E5BABED45413}"/>
                </a:ext>
              </a:extLst>
            </p:cNvPr>
            <p:cNvSpPr/>
            <p:nvPr/>
          </p:nvSpPr>
          <p:spPr bwMode="auto">
            <a:xfrm>
              <a:off x="584200" y="3272338"/>
              <a:ext cx="770021" cy="112043"/>
            </a:xfrm>
            <a:prstGeom prst="rect">
              <a:avLst/>
            </a:prstGeom>
            <a:grpFill/>
            <a:ln w="12700">
              <a:solidFill>
                <a:schemeClr val="bg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328" name="Rectangle 327">
              <a:extLst>
                <a:ext uri="{FF2B5EF4-FFF2-40B4-BE49-F238E27FC236}">
                  <a16:creationId xmlns:a16="http://schemas.microsoft.com/office/drawing/2014/main" id="{ED1C26D9-1489-4947-894C-F1FA22BB4C26}"/>
                </a:ext>
              </a:extLst>
            </p:cNvPr>
            <p:cNvSpPr/>
            <p:nvPr/>
          </p:nvSpPr>
          <p:spPr bwMode="auto">
            <a:xfrm>
              <a:off x="584200" y="3384381"/>
              <a:ext cx="770021" cy="112043"/>
            </a:xfrm>
            <a:prstGeom prst="rect">
              <a:avLst/>
            </a:prstGeom>
            <a:grpFill/>
            <a:ln w="12700">
              <a:solidFill>
                <a:schemeClr val="bg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cxnSp>
        <p:nvCxnSpPr>
          <p:cNvPr id="329" name="Straight Arrow Connector 328">
            <a:extLst>
              <a:ext uri="{FF2B5EF4-FFF2-40B4-BE49-F238E27FC236}">
                <a16:creationId xmlns:a16="http://schemas.microsoft.com/office/drawing/2014/main" id="{BDF94A2F-C4BD-104F-9F46-5D5A63FC76AB}"/>
              </a:ext>
            </a:extLst>
          </p:cNvPr>
          <p:cNvCxnSpPr>
            <a:cxnSpLocks/>
          </p:cNvCxnSpPr>
          <p:nvPr/>
        </p:nvCxnSpPr>
        <p:spPr>
          <a:xfrm>
            <a:off x="2485364" y="2174317"/>
            <a:ext cx="1191400" cy="0"/>
          </a:xfrm>
          <a:prstGeom prst="straightConnector1">
            <a:avLst/>
          </a:prstGeom>
          <a:ln w="12700">
            <a:solidFill>
              <a:schemeClr val="bg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a16="http://schemas.microsoft.com/office/drawing/2014/main" id="{C3B54794-5631-0648-8B58-05D76FBA9845}"/>
              </a:ext>
            </a:extLst>
          </p:cNvPr>
          <p:cNvCxnSpPr>
            <a:cxnSpLocks/>
          </p:cNvCxnSpPr>
          <p:nvPr/>
        </p:nvCxnSpPr>
        <p:spPr>
          <a:xfrm>
            <a:off x="2496638" y="2757254"/>
            <a:ext cx="1186867" cy="0"/>
          </a:xfrm>
          <a:prstGeom prst="straightConnector1">
            <a:avLst/>
          </a:prstGeom>
          <a:ln w="12700">
            <a:solidFill>
              <a:schemeClr val="bg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E8B06C4E-9B1C-D84B-B6FF-4A97D5BA327B}"/>
              </a:ext>
            </a:extLst>
          </p:cNvPr>
          <p:cNvCxnSpPr>
            <a:cxnSpLocks/>
            <a:endCxn id="234" idx="1"/>
          </p:cNvCxnSpPr>
          <p:nvPr/>
        </p:nvCxnSpPr>
        <p:spPr>
          <a:xfrm flipV="1">
            <a:off x="2953932" y="2540862"/>
            <a:ext cx="727391" cy="1906411"/>
          </a:xfrm>
          <a:prstGeom prst="straightConnector1">
            <a:avLst/>
          </a:prstGeom>
          <a:ln w="12700">
            <a:solidFill>
              <a:schemeClr val="bg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56" name="Straight Arrow Connector 355">
            <a:extLst>
              <a:ext uri="{FF2B5EF4-FFF2-40B4-BE49-F238E27FC236}">
                <a16:creationId xmlns:a16="http://schemas.microsoft.com/office/drawing/2014/main" id="{FE18CCDC-7C7E-504E-B94C-72736C6C74A7}"/>
              </a:ext>
            </a:extLst>
          </p:cNvPr>
          <p:cNvCxnSpPr>
            <a:cxnSpLocks/>
          </p:cNvCxnSpPr>
          <p:nvPr/>
        </p:nvCxnSpPr>
        <p:spPr>
          <a:xfrm flipV="1">
            <a:off x="3287155" y="4204700"/>
            <a:ext cx="389609" cy="220778"/>
          </a:xfrm>
          <a:prstGeom prst="straightConnector1">
            <a:avLst/>
          </a:prstGeom>
          <a:ln w="12700">
            <a:solidFill>
              <a:schemeClr val="bg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62" name="Straight Arrow Connector 361">
            <a:extLst>
              <a:ext uri="{FF2B5EF4-FFF2-40B4-BE49-F238E27FC236}">
                <a16:creationId xmlns:a16="http://schemas.microsoft.com/office/drawing/2014/main" id="{FB249BF3-A76E-8F45-A9E5-535C35A08375}"/>
              </a:ext>
            </a:extLst>
          </p:cNvPr>
          <p:cNvCxnSpPr>
            <a:cxnSpLocks/>
            <a:stCxn id="115" idx="1"/>
            <a:endCxn id="93" idx="3"/>
          </p:cNvCxnSpPr>
          <p:nvPr/>
        </p:nvCxnSpPr>
        <p:spPr>
          <a:xfrm flipH="1" flipV="1">
            <a:off x="2485364" y="4632163"/>
            <a:ext cx="215970" cy="1520"/>
          </a:xfrm>
          <a:prstGeom prst="straightConnector1">
            <a:avLst/>
          </a:prstGeom>
          <a:ln w="12700">
            <a:solidFill>
              <a:schemeClr val="bg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66" name="Content Placeholder 116">
            <a:extLst>
              <a:ext uri="{FF2B5EF4-FFF2-40B4-BE49-F238E27FC236}">
                <a16:creationId xmlns:a16="http://schemas.microsoft.com/office/drawing/2014/main" id="{7B390C7B-F7BA-8D41-B652-0B9655226B81}"/>
              </a:ext>
            </a:extLst>
          </p:cNvPr>
          <p:cNvSpPr txBox="1">
            <a:spLocks/>
          </p:cNvSpPr>
          <p:nvPr/>
        </p:nvSpPr>
        <p:spPr>
          <a:xfrm>
            <a:off x="6706771" y="4868499"/>
            <a:ext cx="5188176" cy="147732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Azure Batch – Cloud Native</a:t>
            </a:r>
          </a:p>
          <a:p>
            <a:pPr lvl="1"/>
            <a:r>
              <a:rPr lang="en-US" dirty="0"/>
              <a:t>Developer APIs for in-app Cloud HPC</a:t>
            </a:r>
          </a:p>
          <a:p>
            <a:pPr lvl="1"/>
            <a:r>
              <a:rPr lang="en-US" dirty="0"/>
              <a:t>Scheduler as a Service at Scale</a:t>
            </a:r>
          </a:p>
          <a:p>
            <a:pPr lvl="1"/>
            <a:r>
              <a:rPr lang="en-US" dirty="0"/>
              <a:t>Easily leverage Azure features like Low-</a:t>
            </a:r>
            <a:r>
              <a:rPr lang="en-US" dirty="0" err="1"/>
              <a:t>prio</a:t>
            </a:r>
            <a:endParaRPr lang="en-US" dirty="0"/>
          </a:p>
        </p:txBody>
      </p:sp>
      <p:sp>
        <p:nvSpPr>
          <p:cNvPr id="367" name="Content Placeholder 116">
            <a:extLst>
              <a:ext uri="{FF2B5EF4-FFF2-40B4-BE49-F238E27FC236}">
                <a16:creationId xmlns:a16="http://schemas.microsoft.com/office/drawing/2014/main" id="{D0654D44-2079-034A-8F75-E1311CDE0B02}"/>
              </a:ext>
            </a:extLst>
          </p:cNvPr>
          <p:cNvSpPr txBox="1">
            <a:spLocks/>
          </p:cNvSpPr>
          <p:nvPr/>
        </p:nvSpPr>
        <p:spPr>
          <a:xfrm>
            <a:off x="6706771" y="3146828"/>
            <a:ext cx="5188176" cy="147732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err="1"/>
              <a:t>Avere</a:t>
            </a:r>
            <a:r>
              <a:rPr lang="en-US" sz="2400" dirty="0"/>
              <a:t> File Cache</a:t>
            </a:r>
          </a:p>
          <a:p>
            <a:pPr lvl="1"/>
            <a:r>
              <a:rPr lang="en-US" dirty="0"/>
              <a:t>High perf write-through cache</a:t>
            </a:r>
          </a:p>
          <a:p>
            <a:pPr lvl="1"/>
            <a:r>
              <a:rPr lang="en-US" dirty="0"/>
              <a:t>Enable massive read scale</a:t>
            </a:r>
          </a:p>
          <a:p>
            <a:pPr lvl="1"/>
            <a:r>
              <a:rPr lang="en-US" dirty="0"/>
              <a:t>Simplify hybrid data access</a:t>
            </a:r>
          </a:p>
        </p:txBody>
      </p:sp>
      <p:sp>
        <p:nvSpPr>
          <p:cNvPr id="374" name="TextBox 373">
            <a:extLst>
              <a:ext uri="{FF2B5EF4-FFF2-40B4-BE49-F238E27FC236}">
                <a16:creationId xmlns:a16="http://schemas.microsoft.com/office/drawing/2014/main" id="{00E01A62-F15A-9D4E-B25A-5CAAC44E40B8}"/>
              </a:ext>
            </a:extLst>
          </p:cNvPr>
          <p:cNvSpPr txBox="1"/>
          <p:nvPr/>
        </p:nvSpPr>
        <p:spPr>
          <a:xfrm>
            <a:off x="3602740" y="1437959"/>
            <a:ext cx="3068752" cy="424732"/>
          </a:xfrm>
          <a:prstGeom prst="rect">
            <a:avLst/>
          </a:prstGeom>
          <a:noFill/>
        </p:spPr>
        <p:txBody>
          <a:bodyPr wrap="square" rtlCol="0">
            <a:spAutoFit/>
          </a:bodyPr>
          <a:lstStyle/>
          <a:p>
            <a:pPr>
              <a:lnSpc>
                <a:spcPct val="90000"/>
              </a:lnSpc>
            </a:pPr>
            <a:r>
              <a:rPr lang="en-US" sz="2400" b="1" dirty="0">
                <a:solidFill>
                  <a:schemeClr val="accent1"/>
                </a:solidFill>
              </a:rPr>
              <a:t>Cloud HPC</a:t>
            </a:r>
          </a:p>
        </p:txBody>
      </p:sp>
      <p:cxnSp>
        <p:nvCxnSpPr>
          <p:cNvPr id="384" name="Straight Arrow Connector 383">
            <a:extLst>
              <a:ext uri="{FF2B5EF4-FFF2-40B4-BE49-F238E27FC236}">
                <a16:creationId xmlns:a16="http://schemas.microsoft.com/office/drawing/2014/main" id="{9ECD55BF-A5B5-4647-8C47-D99E645FA3F4}"/>
              </a:ext>
            </a:extLst>
          </p:cNvPr>
          <p:cNvCxnSpPr>
            <a:cxnSpLocks/>
            <a:stCxn id="137" idx="0"/>
            <a:endCxn id="93" idx="2"/>
          </p:cNvCxnSpPr>
          <p:nvPr/>
        </p:nvCxnSpPr>
        <p:spPr>
          <a:xfrm flipH="1" flipV="1">
            <a:off x="2015274" y="4826516"/>
            <a:ext cx="5637" cy="263585"/>
          </a:xfrm>
          <a:prstGeom prst="straightConnector1">
            <a:avLst/>
          </a:prstGeom>
          <a:ln w="12700">
            <a:solidFill>
              <a:schemeClr val="bg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92" name="Straight Arrow Connector 391">
            <a:extLst>
              <a:ext uri="{FF2B5EF4-FFF2-40B4-BE49-F238E27FC236}">
                <a16:creationId xmlns:a16="http://schemas.microsoft.com/office/drawing/2014/main" id="{D57F0526-6369-734F-8726-0FE583CE05D7}"/>
              </a:ext>
            </a:extLst>
          </p:cNvPr>
          <p:cNvCxnSpPr>
            <a:cxnSpLocks/>
          </p:cNvCxnSpPr>
          <p:nvPr/>
        </p:nvCxnSpPr>
        <p:spPr>
          <a:xfrm>
            <a:off x="2485364" y="3988973"/>
            <a:ext cx="1186867" cy="0"/>
          </a:xfrm>
          <a:prstGeom prst="straightConnector1">
            <a:avLst/>
          </a:prstGeom>
          <a:ln w="12700">
            <a:solidFill>
              <a:schemeClr val="bg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93" name="Straight Arrow Connector 392">
            <a:extLst>
              <a:ext uri="{FF2B5EF4-FFF2-40B4-BE49-F238E27FC236}">
                <a16:creationId xmlns:a16="http://schemas.microsoft.com/office/drawing/2014/main" id="{E9CD595B-9EFB-8E42-821C-640A1890A9A9}"/>
              </a:ext>
            </a:extLst>
          </p:cNvPr>
          <p:cNvCxnSpPr>
            <a:cxnSpLocks/>
          </p:cNvCxnSpPr>
          <p:nvPr/>
        </p:nvCxnSpPr>
        <p:spPr>
          <a:xfrm flipH="1">
            <a:off x="2485404" y="3988973"/>
            <a:ext cx="754045" cy="0"/>
          </a:xfrm>
          <a:prstGeom prst="straightConnector1">
            <a:avLst/>
          </a:prstGeom>
          <a:ln w="12700">
            <a:solidFill>
              <a:schemeClr val="bg1"/>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5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
                                        <p:tgtEl>
                                          <p:spTgt spid="3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9"/>
                                        </p:tgtEl>
                                        <p:attrNameLst>
                                          <p:attrName>style.visibility</p:attrName>
                                        </p:attrNameLst>
                                      </p:cBhvr>
                                      <p:to>
                                        <p:strVal val="visible"/>
                                      </p:to>
                                    </p:set>
                                    <p:animEffect transition="in" filter="wipe(left)">
                                      <p:cBhvr>
                                        <p:cTn id="12" dur="500"/>
                                        <p:tgtEl>
                                          <p:spTgt spid="329"/>
                                        </p:tgtEl>
                                      </p:cBhvr>
                                    </p:animEffect>
                                  </p:childTnLst>
                                </p:cTn>
                              </p:par>
                              <p:par>
                                <p:cTn id="13" presetID="10" presetClass="entr" presetSubtype="0" fill="hold" nodeType="with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fade">
                                      <p:cBhvr>
                                        <p:cTn id="15" dur="500"/>
                                        <p:tgtEl>
                                          <p:spTgt spid="2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fade">
                                      <p:cBhvr>
                                        <p:cTn id="18" dur="500"/>
                                        <p:tgtEl>
                                          <p:spTgt spid="1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7">
                                            <p:txEl>
                                              <p:pRg st="0" end="0"/>
                                            </p:txEl>
                                          </p:spTgt>
                                        </p:tgtEl>
                                        <p:attrNameLst>
                                          <p:attrName>style.visibility</p:attrName>
                                        </p:attrNameLst>
                                      </p:cBhvr>
                                      <p:to>
                                        <p:strVal val="visible"/>
                                      </p:to>
                                    </p:set>
                                    <p:animEffect transition="in" filter="fade">
                                      <p:cBhvr>
                                        <p:cTn id="23" dur="500"/>
                                        <p:tgtEl>
                                          <p:spTgt spid="117">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500"/>
                                        <p:tgtEl>
                                          <p:spTgt spid="11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53"/>
                                        </p:tgtEl>
                                        <p:attrNameLst>
                                          <p:attrName>style.visibility</p:attrName>
                                        </p:attrNameLst>
                                      </p:cBhvr>
                                      <p:to>
                                        <p:strVal val="visible"/>
                                      </p:to>
                                    </p:set>
                                    <p:animEffect transition="in" filter="wipe(left)">
                                      <p:cBhvr>
                                        <p:cTn id="30" dur="500"/>
                                        <p:tgtEl>
                                          <p:spTgt spid="353"/>
                                        </p:tgtEl>
                                      </p:cBhvr>
                                    </p:animEffect>
                                  </p:childTnLst>
                                </p:cTn>
                              </p:par>
                              <p:par>
                                <p:cTn id="31" presetID="22" presetClass="entr" presetSubtype="8" fill="hold" nodeType="withEffect">
                                  <p:stCondLst>
                                    <p:cond delay="0"/>
                                  </p:stCondLst>
                                  <p:childTnLst>
                                    <p:set>
                                      <p:cBhvr>
                                        <p:cTn id="32" dur="1" fill="hold">
                                          <p:stCondLst>
                                            <p:cond delay="0"/>
                                          </p:stCondLst>
                                        </p:cTn>
                                        <p:tgtEl>
                                          <p:spTgt spid="362"/>
                                        </p:tgtEl>
                                        <p:attrNameLst>
                                          <p:attrName>style.visibility</p:attrName>
                                        </p:attrNameLst>
                                      </p:cBhvr>
                                      <p:to>
                                        <p:strVal val="visible"/>
                                      </p:to>
                                    </p:set>
                                    <p:animEffect transition="in" filter="wipe(left)">
                                      <p:cBhvr>
                                        <p:cTn id="33" dur="500"/>
                                        <p:tgtEl>
                                          <p:spTgt spid="36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3"/>
                                        </p:tgtEl>
                                        <p:attrNameLst>
                                          <p:attrName>style.visibility</p:attrName>
                                        </p:attrNameLst>
                                      </p:cBhvr>
                                      <p:to>
                                        <p:strVal val="visible"/>
                                      </p:to>
                                    </p:set>
                                    <p:animEffect transition="in" filter="fade">
                                      <p:cBhvr>
                                        <p:cTn id="38" dur="500"/>
                                        <p:tgtEl>
                                          <p:spTgt spid="2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7">
                                            <p:txEl>
                                              <p:pRg st="1" end="1"/>
                                            </p:txEl>
                                          </p:spTgt>
                                        </p:tgtEl>
                                        <p:attrNameLst>
                                          <p:attrName>style.visibility</p:attrName>
                                        </p:attrNameLst>
                                      </p:cBhvr>
                                      <p:to>
                                        <p:strVal val="visible"/>
                                      </p:to>
                                    </p:set>
                                    <p:animEffect transition="in" filter="fade">
                                      <p:cBhvr>
                                        <p:cTn id="41" dur="500"/>
                                        <p:tgtEl>
                                          <p:spTgt spid="117">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0"/>
                                        </p:tgtEl>
                                        <p:attrNameLst>
                                          <p:attrName>style.visibility</p:attrName>
                                        </p:attrNameLst>
                                      </p:cBhvr>
                                      <p:to>
                                        <p:strVal val="visible"/>
                                      </p:to>
                                    </p:set>
                                    <p:animEffect transition="in" filter="fade">
                                      <p:cBhvr>
                                        <p:cTn id="44" dur="500"/>
                                        <p:tgtEl>
                                          <p:spTgt spid="15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0"/>
                                        </p:tgtEl>
                                        <p:attrNameLst>
                                          <p:attrName>style.visibility</p:attrName>
                                        </p:attrNameLst>
                                      </p:cBhvr>
                                      <p:to>
                                        <p:strVal val="visible"/>
                                      </p:to>
                                    </p:set>
                                    <p:animEffect transition="in" filter="fade">
                                      <p:cBhvr>
                                        <p:cTn id="49" dur="500"/>
                                        <p:tgtEl>
                                          <p:spTgt spid="1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7">
                                            <p:txEl>
                                              <p:pRg st="2" end="2"/>
                                            </p:txEl>
                                          </p:spTgt>
                                        </p:tgtEl>
                                        <p:attrNameLst>
                                          <p:attrName>style.visibility</p:attrName>
                                        </p:attrNameLst>
                                      </p:cBhvr>
                                      <p:to>
                                        <p:strVal val="visible"/>
                                      </p:to>
                                    </p:set>
                                    <p:animEffect transition="in" filter="fade">
                                      <p:cBhvr>
                                        <p:cTn id="52" dur="500"/>
                                        <p:tgtEl>
                                          <p:spTgt spid="117">
                                            <p:txEl>
                                              <p:pRg st="2" end="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7">
                                            <p:txEl>
                                              <p:pRg st="3" end="3"/>
                                            </p:txEl>
                                          </p:spTgt>
                                        </p:tgtEl>
                                        <p:attrNameLst>
                                          <p:attrName>style.visibility</p:attrName>
                                        </p:attrNameLst>
                                      </p:cBhvr>
                                      <p:to>
                                        <p:strVal val="visible"/>
                                      </p:to>
                                    </p:set>
                                    <p:animEffect transition="in" filter="fade">
                                      <p:cBhvr>
                                        <p:cTn id="60" dur="500"/>
                                        <p:tgtEl>
                                          <p:spTgt spid="11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67">
                                            <p:txEl>
                                              <p:pRg st="0" end="0"/>
                                            </p:txEl>
                                          </p:spTgt>
                                        </p:tgtEl>
                                        <p:attrNameLst>
                                          <p:attrName>style.visibility</p:attrName>
                                        </p:attrNameLst>
                                      </p:cBhvr>
                                      <p:to>
                                        <p:strVal val="visible"/>
                                      </p:to>
                                    </p:set>
                                    <p:animEffect transition="in" filter="fade">
                                      <p:cBhvr>
                                        <p:cTn id="65" dur="500"/>
                                        <p:tgtEl>
                                          <p:spTgt spid="367">
                                            <p:txEl>
                                              <p:pRg st="0" end="0"/>
                                            </p:txEl>
                                          </p:spTgt>
                                        </p:tgtEl>
                                      </p:cBhvr>
                                    </p:animEffect>
                                  </p:childTnLst>
                                </p:cTn>
                              </p:par>
                              <p:par>
                                <p:cTn id="66" presetID="22" presetClass="entr" presetSubtype="8" fill="hold" nodeType="withEffect">
                                  <p:stCondLst>
                                    <p:cond delay="0"/>
                                  </p:stCondLst>
                                  <p:childTnLst>
                                    <p:set>
                                      <p:cBhvr>
                                        <p:cTn id="67" dur="1" fill="hold">
                                          <p:stCondLst>
                                            <p:cond delay="0"/>
                                          </p:stCondLst>
                                        </p:cTn>
                                        <p:tgtEl>
                                          <p:spTgt spid="356"/>
                                        </p:tgtEl>
                                        <p:attrNameLst>
                                          <p:attrName>style.visibility</p:attrName>
                                        </p:attrNameLst>
                                      </p:cBhvr>
                                      <p:to>
                                        <p:strVal val="visible"/>
                                      </p:to>
                                    </p:set>
                                    <p:animEffect transition="in" filter="wipe(left)">
                                      <p:cBhvr>
                                        <p:cTn id="68" dur="500"/>
                                        <p:tgtEl>
                                          <p:spTgt spid="356"/>
                                        </p:tgtEl>
                                      </p:cBhvr>
                                    </p:animEffect>
                                  </p:childTnLst>
                                </p:cTn>
                              </p:par>
                              <p:par>
                                <p:cTn id="69" presetID="10" presetClass="entr" presetSubtype="0" fill="hold" nodeType="with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fade">
                                      <p:cBhvr>
                                        <p:cTn id="71" dur="500"/>
                                        <p:tgtEl>
                                          <p:spTgt spid="95"/>
                                        </p:tgtEl>
                                      </p:cBhvr>
                                    </p:animEffect>
                                  </p:childTnLst>
                                </p:cTn>
                              </p:par>
                              <p:par>
                                <p:cTn id="72" presetID="10" presetClass="entr" presetSubtype="0" fill="hold" nodeType="withEffect">
                                  <p:stCondLst>
                                    <p:cond delay="0"/>
                                  </p:stCondLst>
                                  <p:childTnLst>
                                    <p:set>
                                      <p:cBhvr>
                                        <p:cTn id="73" dur="1" fill="hold">
                                          <p:stCondLst>
                                            <p:cond delay="0"/>
                                          </p:stCondLst>
                                        </p:cTn>
                                        <p:tgtEl>
                                          <p:spTgt spid="100"/>
                                        </p:tgtEl>
                                        <p:attrNameLst>
                                          <p:attrName>style.visibility</p:attrName>
                                        </p:attrNameLst>
                                      </p:cBhvr>
                                      <p:to>
                                        <p:strVal val="visible"/>
                                      </p:to>
                                    </p:set>
                                    <p:animEffect transition="in" filter="fade">
                                      <p:cBhvr>
                                        <p:cTn id="74" dur="500"/>
                                        <p:tgtEl>
                                          <p:spTgt spid="10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67">
                                            <p:txEl>
                                              <p:pRg st="1" end="1"/>
                                            </p:txEl>
                                          </p:spTgt>
                                        </p:tgtEl>
                                        <p:attrNameLst>
                                          <p:attrName>style.visibility</p:attrName>
                                        </p:attrNameLst>
                                      </p:cBhvr>
                                      <p:to>
                                        <p:strVal val="visible"/>
                                      </p:to>
                                    </p:set>
                                    <p:animEffect transition="in" filter="fade">
                                      <p:cBhvr>
                                        <p:cTn id="79" dur="500"/>
                                        <p:tgtEl>
                                          <p:spTgt spid="367">
                                            <p:txEl>
                                              <p:pRg st="1" end="1"/>
                                            </p:txEl>
                                          </p:spTgt>
                                        </p:tgtEl>
                                      </p:cBhvr>
                                    </p:animEffect>
                                  </p:childTnLst>
                                </p:cTn>
                              </p:par>
                              <p:par>
                                <p:cTn id="80" presetID="22" presetClass="entr" presetSubtype="8" fill="hold" nodeType="withEffect">
                                  <p:stCondLst>
                                    <p:cond delay="0"/>
                                  </p:stCondLst>
                                  <p:childTnLst>
                                    <p:set>
                                      <p:cBhvr>
                                        <p:cTn id="81" dur="1" fill="hold">
                                          <p:stCondLst>
                                            <p:cond delay="0"/>
                                          </p:stCondLst>
                                        </p:cTn>
                                        <p:tgtEl>
                                          <p:spTgt spid="393"/>
                                        </p:tgtEl>
                                        <p:attrNameLst>
                                          <p:attrName>style.visibility</p:attrName>
                                        </p:attrNameLst>
                                      </p:cBhvr>
                                      <p:to>
                                        <p:strVal val="visible"/>
                                      </p:to>
                                    </p:set>
                                    <p:animEffect transition="in" filter="wipe(left)">
                                      <p:cBhvr>
                                        <p:cTn id="82" dur="500"/>
                                        <p:tgtEl>
                                          <p:spTgt spid="393"/>
                                        </p:tgtEl>
                                      </p:cBhvr>
                                    </p:animEffect>
                                  </p:childTnLst>
                                </p:cTn>
                              </p:par>
                              <p:par>
                                <p:cTn id="83" presetID="22" presetClass="entr" presetSubtype="8" fill="hold" nodeType="withEffect">
                                  <p:stCondLst>
                                    <p:cond delay="0"/>
                                  </p:stCondLst>
                                  <p:childTnLst>
                                    <p:set>
                                      <p:cBhvr>
                                        <p:cTn id="84" dur="1" fill="hold">
                                          <p:stCondLst>
                                            <p:cond delay="0"/>
                                          </p:stCondLst>
                                        </p:cTn>
                                        <p:tgtEl>
                                          <p:spTgt spid="392"/>
                                        </p:tgtEl>
                                        <p:attrNameLst>
                                          <p:attrName>style.visibility</p:attrName>
                                        </p:attrNameLst>
                                      </p:cBhvr>
                                      <p:to>
                                        <p:strVal val="visible"/>
                                      </p:to>
                                    </p:set>
                                    <p:animEffect transition="in" filter="wipe(left)">
                                      <p:cBhvr>
                                        <p:cTn id="85" dur="500"/>
                                        <p:tgtEl>
                                          <p:spTgt spid="39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67">
                                            <p:txEl>
                                              <p:pRg st="2" end="2"/>
                                            </p:txEl>
                                          </p:spTgt>
                                        </p:tgtEl>
                                        <p:attrNameLst>
                                          <p:attrName>style.visibility</p:attrName>
                                        </p:attrNameLst>
                                      </p:cBhvr>
                                      <p:to>
                                        <p:strVal val="visible"/>
                                      </p:to>
                                    </p:set>
                                    <p:animEffect transition="in" filter="fade">
                                      <p:cBhvr>
                                        <p:cTn id="90" dur="500"/>
                                        <p:tgtEl>
                                          <p:spTgt spid="367">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67">
                                            <p:txEl>
                                              <p:pRg st="3" end="3"/>
                                            </p:txEl>
                                          </p:spTgt>
                                        </p:tgtEl>
                                        <p:attrNameLst>
                                          <p:attrName>style.visibility</p:attrName>
                                        </p:attrNameLst>
                                      </p:cBhvr>
                                      <p:to>
                                        <p:strVal val="visible"/>
                                      </p:to>
                                    </p:set>
                                    <p:animEffect transition="in" filter="fade">
                                      <p:cBhvr>
                                        <p:cTn id="95" dur="500"/>
                                        <p:tgtEl>
                                          <p:spTgt spid="367">
                                            <p:txEl>
                                              <p:pRg st="3" end="3"/>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72"/>
                                        </p:tgtEl>
                                      </p:cBhvr>
                                    </p:animEffect>
                                    <p:set>
                                      <p:cBhvr>
                                        <p:cTn id="100" dur="1" fill="hold">
                                          <p:stCondLst>
                                            <p:cond delay="499"/>
                                          </p:stCondLst>
                                        </p:cTn>
                                        <p:tgtEl>
                                          <p:spTgt spid="72"/>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153"/>
                                        </p:tgtEl>
                                      </p:cBhvr>
                                    </p:animEffect>
                                    <p:set>
                                      <p:cBhvr>
                                        <p:cTn id="103" dur="1" fill="hold">
                                          <p:stCondLst>
                                            <p:cond delay="499"/>
                                          </p:stCondLst>
                                        </p:cTn>
                                        <p:tgtEl>
                                          <p:spTgt spid="153"/>
                                        </p:tgtEl>
                                        <p:attrNameLst>
                                          <p:attrName>style.visibility</p:attrName>
                                        </p:attrNameLst>
                                      </p:cBhvr>
                                      <p:to>
                                        <p:strVal val="hidden"/>
                                      </p:to>
                                    </p:set>
                                  </p:childTnLst>
                                </p:cTn>
                              </p:par>
                            </p:childTnLst>
                          </p:cTn>
                        </p:par>
                        <p:par>
                          <p:cTn id="104" fill="hold">
                            <p:stCondLst>
                              <p:cond delay="500"/>
                            </p:stCondLst>
                            <p:childTnLst>
                              <p:par>
                                <p:cTn id="105" presetID="22" presetClass="exit" presetSubtype="8" fill="hold" nodeType="afterEffect">
                                  <p:stCondLst>
                                    <p:cond delay="0"/>
                                  </p:stCondLst>
                                  <p:childTnLst>
                                    <p:animEffect transition="out" filter="wipe(left)">
                                      <p:cBhvr>
                                        <p:cTn id="106" dur="500"/>
                                        <p:tgtEl>
                                          <p:spTgt spid="329"/>
                                        </p:tgtEl>
                                      </p:cBhvr>
                                    </p:animEffect>
                                    <p:set>
                                      <p:cBhvr>
                                        <p:cTn id="107" dur="1" fill="hold">
                                          <p:stCondLst>
                                            <p:cond delay="499"/>
                                          </p:stCondLst>
                                        </p:cTn>
                                        <p:tgtEl>
                                          <p:spTgt spid="329"/>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73"/>
                                        </p:tgtEl>
                                      </p:cBhvr>
                                    </p:animEffect>
                                    <p:set>
                                      <p:cBhvr>
                                        <p:cTn id="112" dur="1" fill="hold">
                                          <p:stCondLst>
                                            <p:cond delay="499"/>
                                          </p:stCondLst>
                                        </p:cTn>
                                        <p:tgtEl>
                                          <p:spTgt spid="73"/>
                                        </p:tgtEl>
                                        <p:attrNameLst>
                                          <p:attrName>style.visibility</p:attrName>
                                        </p:attrNameLst>
                                      </p:cBhvr>
                                      <p:to>
                                        <p:strVal val="hidden"/>
                                      </p:to>
                                    </p:set>
                                  </p:childTnLst>
                                </p:cTn>
                              </p:par>
                              <p:par>
                                <p:cTn id="113" presetID="10" presetClass="exit" presetSubtype="0" fill="hold" grpId="0" nodeType="withEffect">
                                  <p:stCondLst>
                                    <p:cond delay="0"/>
                                  </p:stCondLst>
                                  <p:childTnLst>
                                    <p:animEffect transition="out" filter="fade">
                                      <p:cBhvr>
                                        <p:cTn id="114" dur="500"/>
                                        <p:tgtEl>
                                          <p:spTgt spid="152"/>
                                        </p:tgtEl>
                                      </p:cBhvr>
                                    </p:animEffect>
                                    <p:set>
                                      <p:cBhvr>
                                        <p:cTn id="115" dur="1" fill="hold">
                                          <p:stCondLst>
                                            <p:cond delay="499"/>
                                          </p:stCondLst>
                                        </p:cTn>
                                        <p:tgtEl>
                                          <p:spTgt spid="152"/>
                                        </p:tgtEl>
                                        <p:attrNameLst>
                                          <p:attrName>style.visibility</p:attrName>
                                        </p:attrNameLst>
                                      </p:cBhvr>
                                      <p:to>
                                        <p:strVal val="hidden"/>
                                      </p:to>
                                    </p:set>
                                  </p:childTnLst>
                                </p:cTn>
                              </p:par>
                              <p:par>
                                <p:cTn id="116" presetID="22" presetClass="entr" presetSubtype="8" fill="hold" nodeType="withEffect">
                                  <p:stCondLst>
                                    <p:cond delay="0"/>
                                  </p:stCondLst>
                                  <p:childTnLst>
                                    <p:set>
                                      <p:cBhvr>
                                        <p:cTn id="117" dur="1" fill="hold">
                                          <p:stCondLst>
                                            <p:cond delay="0"/>
                                          </p:stCondLst>
                                        </p:cTn>
                                        <p:tgtEl>
                                          <p:spTgt spid="331"/>
                                        </p:tgtEl>
                                        <p:attrNameLst>
                                          <p:attrName>style.visibility</p:attrName>
                                        </p:attrNameLst>
                                      </p:cBhvr>
                                      <p:to>
                                        <p:strVal val="visible"/>
                                      </p:to>
                                    </p:set>
                                    <p:animEffect transition="in" filter="wipe(left)">
                                      <p:cBhvr>
                                        <p:cTn id="118" dur="500"/>
                                        <p:tgtEl>
                                          <p:spTgt spid="331"/>
                                        </p:tgtEl>
                                      </p:cBhvr>
                                    </p:animEffec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286"/>
                                        </p:tgtEl>
                                        <p:attrNameLst>
                                          <p:attrName>style.visibility</p:attrName>
                                        </p:attrNameLst>
                                      </p:cBhvr>
                                      <p:to>
                                        <p:strVal val="visible"/>
                                      </p:to>
                                    </p:set>
                                    <p:animEffect transition="in" filter="fade">
                                      <p:cBhvr>
                                        <p:cTn id="122" dur="500"/>
                                        <p:tgtEl>
                                          <p:spTgt spid="286"/>
                                        </p:tgtEl>
                                      </p:cBhvr>
                                    </p:animEffect>
                                  </p:childTnLst>
                                </p:cTn>
                              </p:par>
                              <p:par>
                                <p:cTn id="123" presetID="10" presetClass="entr" presetSubtype="0" fill="hold" nodeType="withEffect">
                                  <p:stCondLst>
                                    <p:cond delay="0"/>
                                  </p:stCondLst>
                                  <p:childTnLst>
                                    <p:set>
                                      <p:cBhvr>
                                        <p:cTn id="124" dur="1" fill="hold">
                                          <p:stCondLst>
                                            <p:cond delay="0"/>
                                          </p:stCondLst>
                                        </p:cTn>
                                        <p:tgtEl>
                                          <p:spTgt spid="298"/>
                                        </p:tgtEl>
                                        <p:attrNameLst>
                                          <p:attrName>style.visibility</p:attrName>
                                        </p:attrNameLst>
                                      </p:cBhvr>
                                      <p:to>
                                        <p:strVal val="visible"/>
                                      </p:to>
                                    </p:set>
                                    <p:animEffect transition="in" filter="fade">
                                      <p:cBhvr>
                                        <p:cTn id="125" dur="500"/>
                                        <p:tgtEl>
                                          <p:spTgt spid="298"/>
                                        </p:tgtEl>
                                      </p:cBhvr>
                                    </p:animEffect>
                                  </p:childTnLst>
                                </p:cTn>
                              </p:par>
                              <p:par>
                                <p:cTn id="126" presetID="10" presetClass="entr" presetSubtype="0" fill="hold" nodeType="withEffect">
                                  <p:stCondLst>
                                    <p:cond delay="0"/>
                                  </p:stCondLst>
                                  <p:childTnLst>
                                    <p:set>
                                      <p:cBhvr>
                                        <p:cTn id="127" dur="1" fill="hold">
                                          <p:stCondLst>
                                            <p:cond delay="0"/>
                                          </p:stCondLst>
                                        </p:cTn>
                                        <p:tgtEl>
                                          <p:spTgt spid="324"/>
                                        </p:tgtEl>
                                        <p:attrNameLst>
                                          <p:attrName>style.visibility</p:attrName>
                                        </p:attrNameLst>
                                      </p:cBhvr>
                                      <p:to>
                                        <p:strVal val="visible"/>
                                      </p:to>
                                    </p:set>
                                    <p:animEffect transition="in" filter="fade">
                                      <p:cBhvr>
                                        <p:cTn id="128" dur="500"/>
                                        <p:tgtEl>
                                          <p:spTgt spid="324"/>
                                        </p:tgtEl>
                                      </p:cBhvr>
                                    </p:animEffect>
                                  </p:childTnLst>
                                </p:cTn>
                              </p:par>
                            </p:childTnLst>
                          </p:cTn>
                        </p:par>
                        <p:par>
                          <p:cTn id="129" fill="hold">
                            <p:stCondLst>
                              <p:cond delay="1000"/>
                            </p:stCondLst>
                            <p:childTnLst>
                              <p:par>
                                <p:cTn id="130" presetID="22" presetClass="exit" presetSubtype="8" fill="hold" nodeType="afterEffect">
                                  <p:stCondLst>
                                    <p:cond delay="0"/>
                                  </p:stCondLst>
                                  <p:childTnLst>
                                    <p:animEffect transition="out" filter="wipe(left)">
                                      <p:cBhvr>
                                        <p:cTn id="131" dur="500"/>
                                        <p:tgtEl>
                                          <p:spTgt spid="331"/>
                                        </p:tgtEl>
                                      </p:cBhvr>
                                    </p:animEffect>
                                    <p:set>
                                      <p:cBhvr>
                                        <p:cTn id="132" dur="1" fill="hold">
                                          <p:stCondLst>
                                            <p:cond delay="499"/>
                                          </p:stCondLst>
                                        </p:cTn>
                                        <p:tgtEl>
                                          <p:spTgt spid="331"/>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66">
                                            <p:txEl>
                                              <p:pRg st="0" end="0"/>
                                            </p:txEl>
                                          </p:spTgt>
                                        </p:tgtEl>
                                        <p:attrNameLst>
                                          <p:attrName>style.visibility</p:attrName>
                                        </p:attrNameLst>
                                      </p:cBhvr>
                                      <p:to>
                                        <p:strVal val="visible"/>
                                      </p:to>
                                    </p:set>
                                    <p:animEffect transition="in" filter="fade">
                                      <p:cBhvr>
                                        <p:cTn id="137" dur="500"/>
                                        <p:tgtEl>
                                          <p:spTgt spid="366">
                                            <p:txEl>
                                              <p:pRg st="0" end="0"/>
                                            </p:txEl>
                                          </p:spTgt>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66">
                                            <p:txEl>
                                              <p:pRg st="1" end="1"/>
                                            </p:txEl>
                                          </p:spTgt>
                                        </p:tgtEl>
                                        <p:attrNameLst>
                                          <p:attrName>style.visibility</p:attrName>
                                        </p:attrNameLst>
                                      </p:cBhvr>
                                      <p:to>
                                        <p:strVal val="visible"/>
                                      </p:to>
                                    </p:set>
                                    <p:animEffect transition="in" filter="fade">
                                      <p:cBhvr>
                                        <p:cTn id="140" dur="500"/>
                                        <p:tgtEl>
                                          <p:spTgt spid="366">
                                            <p:txEl>
                                              <p:pRg st="1" end="1"/>
                                            </p:txEl>
                                          </p:spTgt>
                                        </p:tgtEl>
                                      </p:cBhvr>
                                    </p:animEffect>
                                  </p:childTnLst>
                                </p:cTn>
                              </p:par>
                            </p:childTnLst>
                          </p:cTn>
                        </p:par>
                        <p:par>
                          <p:cTn id="141" fill="hold">
                            <p:stCondLst>
                              <p:cond delay="500"/>
                            </p:stCondLst>
                            <p:childTnLst>
                              <p:par>
                                <p:cTn id="142" presetID="22" presetClass="entr" presetSubtype="8" fill="hold" nodeType="afterEffect">
                                  <p:stCondLst>
                                    <p:cond delay="0"/>
                                  </p:stCondLst>
                                  <p:childTnLst>
                                    <p:set>
                                      <p:cBhvr>
                                        <p:cTn id="143" dur="1" fill="hold">
                                          <p:stCondLst>
                                            <p:cond delay="0"/>
                                          </p:stCondLst>
                                        </p:cTn>
                                        <p:tgtEl>
                                          <p:spTgt spid="311"/>
                                        </p:tgtEl>
                                        <p:attrNameLst>
                                          <p:attrName>style.visibility</p:attrName>
                                        </p:attrNameLst>
                                      </p:cBhvr>
                                      <p:to>
                                        <p:strVal val="visible"/>
                                      </p:to>
                                    </p:set>
                                    <p:animEffect transition="in" filter="wipe(left)">
                                      <p:cBhvr>
                                        <p:cTn id="144" dur="500"/>
                                        <p:tgtEl>
                                          <p:spTgt spid="311"/>
                                        </p:tgtEl>
                                      </p:cBhvr>
                                    </p:animEffect>
                                  </p:childTnLst>
                                </p:cTn>
                              </p:par>
                            </p:childTnLst>
                          </p:cTn>
                        </p:par>
                        <p:par>
                          <p:cTn id="145" fill="hold">
                            <p:stCondLst>
                              <p:cond delay="1000"/>
                            </p:stCondLst>
                            <p:childTnLst>
                              <p:par>
                                <p:cTn id="146" presetID="10" presetClass="entr" presetSubtype="0" fill="hold" nodeType="afterEffect">
                                  <p:stCondLst>
                                    <p:cond delay="0"/>
                                  </p:stCondLst>
                                  <p:childTnLst>
                                    <p:set>
                                      <p:cBhvr>
                                        <p:cTn id="147" dur="1" fill="hold">
                                          <p:stCondLst>
                                            <p:cond delay="0"/>
                                          </p:stCondLst>
                                        </p:cTn>
                                        <p:tgtEl>
                                          <p:spTgt spid="313"/>
                                        </p:tgtEl>
                                        <p:attrNameLst>
                                          <p:attrName>style.visibility</p:attrName>
                                        </p:attrNameLst>
                                      </p:cBhvr>
                                      <p:to>
                                        <p:strVal val="visible"/>
                                      </p:to>
                                    </p:set>
                                    <p:animEffect transition="in" filter="fade">
                                      <p:cBhvr>
                                        <p:cTn id="148" dur="500"/>
                                        <p:tgtEl>
                                          <p:spTgt spid="31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66">
                                            <p:txEl>
                                              <p:pRg st="2" end="2"/>
                                            </p:txEl>
                                          </p:spTgt>
                                        </p:tgtEl>
                                        <p:attrNameLst>
                                          <p:attrName>style.visibility</p:attrName>
                                        </p:attrNameLst>
                                      </p:cBhvr>
                                      <p:to>
                                        <p:strVal val="visible"/>
                                      </p:to>
                                    </p:set>
                                    <p:animEffect transition="in" filter="fade">
                                      <p:cBhvr>
                                        <p:cTn id="153" dur="500"/>
                                        <p:tgtEl>
                                          <p:spTgt spid="366">
                                            <p:txEl>
                                              <p:pRg st="2" end="2"/>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366">
                                            <p:txEl>
                                              <p:pRg st="3" end="3"/>
                                            </p:txEl>
                                          </p:spTgt>
                                        </p:tgtEl>
                                        <p:attrNameLst>
                                          <p:attrName>style.visibility</p:attrName>
                                        </p:attrNameLst>
                                      </p:cBhvr>
                                      <p:to>
                                        <p:strVal val="visible"/>
                                      </p:to>
                                    </p:set>
                                    <p:animEffect transition="in" filter="fade">
                                      <p:cBhvr>
                                        <p:cTn id="158" dur="500"/>
                                        <p:tgtEl>
                                          <p:spTgt spid="3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7" grpId="0" uiExpand="1" build="p"/>
      <p:bldP spid="150" grpId="0"/>
      <p:bldP spid="151" grpId="0"/>
      <p:bldP spid="152" grpId="0"/>
      <p:bldP spid="153" grpId="0"/>
      <p:bldP spid="366" grpId="0" uiExpand="1" build="p"/>
      <p:bldP spid="367" grpId="0" uiExpand="1" build="p"/>
      <p:bldP spid="3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8A93-7F0A-224E-8EB1-B719683E1B87}"/>
              </a:ext>
            </a:extLst>
          </p:cNvPr>
          <p:cNvSpPr>
            <a:spLocks noGrp="1"/>
          </p:cNvSpPr>
          <p:nvPr>
            <p:ph type="title"/>
          </p:nvPr>
        </p:nvSpPr>
        <p:spPr>
          <a:xfrm>
            <a:off x="6138453" y="3210505"/>
            <a:ext cx="5209836" cy="430826"/>
          </a:xfrm>
        </p:spPr>
        <p:txBody>
          <a:bodyPr>
            <a:normAutofit fontScale="90000"/>
          </a:bodyPr>
          <a:lstStyle/>
          <a:p>
            <a:r>
              <a:rPr lang="en-US" dirty="0"/>
              <a:t>Easy HPC Clusters, at scale, in Azure</a:t>
            </a:r>
          </a:p>
        </p:txBody>
      </p:sp>
      <p:sp>
        <p:nvSpPr>
          <p:cNvPr id="3" name="Text Placeholder 2">
            <a:extLst>
              <a:ext uri="{FF2B5EF4-FFF2-40B4-BE49-F238E27FC236}">
                <a16:creationId xmlns:a16="http://schemas.microsoft.com/office/drawing/2014/main" id="{50030FBC-BD64-1043-8C24-6B95BDB69DD8}"/>
              </a:ext>
            </a:extLst>
          </p:cNvPr>
          <p:cNvSpPr>
            <a:spLocks noGrp="1"/>
          </p:cNvSpPr>
          <p:nvPr>
            <p:ph type="body" sz="quarter" idx="10"/>
          </p:nvPr>
        </p:nvSpPr>
        <p:spPr>
          <a:xfrm>
            <a:off x="6138453" y="3747363"/>
            <a:ext cx="5119872" cy="1960530"/>
          </a:xfrm>
        </p:spPr>
        <p:txBody>
          <a:bodyPr/>
          <a:lstStyle/>
          <a:p>
            <a:endParaRPr lang="en-US" dirty="0"/>
          </a:p>
          <a:p>
            <a:r>
              <a:rPr lang="en-US" dirty="0"/>
              <a:t>Free downloadable tool to manage HPC in Azure, with:</a:t>
            </a:r>
          </a:p>
          <a:p>
            <a:pPr marL="280121" indent="-280121">
              <a:buFont typeface="Arial" panose="020B0604020202020204" pitchFamily="34" charset="0"/>
              <a:buChar char="•"/>
            </a:pPr>
            <a:r>
              <a:rPr lang="en-US" dirty="0"/>
              <a:t>Easy templates for HPC schedulers, file systems, &amp; workloads</a:t>
            </a:r>
          </a:p>
          <a:p>
            <a:pPr marL="280121" indent="-280121">
              <a:buFont typeface="Arial" panose="020B0604020202020204" pitchFamily="34" charset="0"/>
              <a:buChar char="•"/>
            </a:pPr>
            <a:r>
              <a:rPr lang="en-US" dirty="0"/>
              <a:t>Burst/Hybrid for internal HPC workloads, without re-writing</a:t>
            </a:r>
          </a:p>
          <a:p>
            <a:pPr marL="280121" indent="-280121">
              <a:buFont typeface="Arial" panose="020B0604020202020204" pitchFamily="34" charset="0"/>
              <a:buChar char="•"/>
            </a:pPr>
            <a:r>
              <a:rPr lang="en-US" dirty="0"/>
              <a:t>Customers in production today from 100 to 100,000+ cores</a:t>
            </a:r>
          </a:p>
          <a:p>
            <a:pPr marL="280121" indent="-280121">
              <a:buFont typeface="Arial" panose="020B0604020202020204" pitchFamily="34" charset="0"/>
              <a:buChar char="•"/>
            </a:pPr>
            <a:r>
              <a:rPr lang="en-US" dirty="0"/>
              <a:t>Manage access with AD &amp; control/alert for HPC costs</a:t>
            </a:r>
          </a:p>
          <a:p>
            <a:endParaRPr lang="en-US" dirty="0"/>
          </a:p>
        </p:txBody>
      </p:sp>
      <p:pic>
        <p:nvPicPr>
          <p:cNvPr id="4" name="Picture 3">
            <a:extLst>
              <a:ext uri="{FF2B5EF4-FFF2-40B4-BE49-F238E27FC236}">
                <a16:creationId xmlns:a16="http://schemas.microsoft.com/office/drawing/2014/main" id="{91F6A416-A070-1041-A180-432D1F00C262}"/>
              </a:ext>
            </a:extLst>
          </p:cNvPr>
          <p:cNvPicPr>
            <a:picLocks noChangeAspect="1"/>
          </p:cNvPicPr>
          <p:nvPr/>
        </p:nvPicPr>
        <p:blipFill>
          <a:blip r:embed="rId3"/>
          <a:stretch>
            <a:fillRect/>
          </a:stretch>
        </p:blipFill>
        <p:spPr>
          <a:xfrm>
            <a:off x="643978" y="788070"/>
            <a:ext cx="4871780" cy="3405407"/>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E10FDE35-109B-834C-B3BE-15C23998411E}"/>
              </a:ext>
            </a:extLst>
          </p:cNvPr>
          <p:cNvSpPr/>
          <p:nvPr/>
        </p:nvSpPr>
        <p:spPr>
          <a:xfrm>
            <a:off x="643978" y="4775777"/>
            <a:ext cx="4871780" cy="633625"/>
          </a:xfrm>
          <a:prstGeom prst="rect">
            <a:avLst/>
          </a:prstGeom>
        </p:spPr>
        <p:txBody>
          <a:bodyPr wrap="square">
            <a:spAutoFit/>
          </a:bodyPr>
          <a:lstStyle/>
          <a:p>
            <a:r>
              <a:rPr lang="en-US" sz="1730" dirty="0"/>
              <a:t>Freely Available Tool in Download Center, </a:t>
            </a:r>
            <a:br>
              <a:rPr lang="en-US" sz="1730" dirty="0"/>
            </a:br>
            <a:r>
              <a:rPr lang="en-US" sz="1730" dirty="0"/>
              <a:t>Azure Marketplace, Azure Container Registry</a:t>
            </a:r>
          </a:p>
        </p:txBody>
      </p:sp>
      <p:pic>
        <p:nvPicPr>
          <p:cNvPr id="7" name="Picture 6">
            <a:extLst>
              <a:ext uri="{FF2B5EF4-FFF2-40B4-BE49-F238E27FC236}">
                <a16:creationId xmlns:a16="http://schemas.microsoft.com/office/drawing/2014/main" id="{D8E8CAD4-A964-9841-984A-2EA839B666AC}"/>
              </a:ext>
            </a:extLst>
          </p:cNvPr>
          <p:cNvPicPr>
            <a:picLocks noChangeAspect="1"/>
          </p:cNvPicPr>
          <p:nvPr/>
        </p:nvPicPr>
        <p:blipFill>
          <a:blip r:embed="rId4"/>
          <a:stretch>
            <a:fillRect/>
          </a:stretch>
        </p:blipFill>
        <p:spPr>
          <a:xfrm>
            <a:off x="6305359" y="1788369"/>
            <a:ext cx="5303248" cy="932086"/>
          </a:xfrm>
          <a:prstGeom prst="rect">
            <a:avLst/>
          </a:prstGeom>
        </p:spPr>
      </p:pic>
    </p:spTree>
    <p:extLst>
      <p:ext uri="{BB962C8B-B14F-4D97-AF65-F5344CB8AC3E}">
        <p14:creationId xmlns:p14="http://schemas.microsoft.com/office/powerpoint/2010/main" val="1125948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8901489-70E1-6443-91F8-148626569E78}"/>
              </a:ext>
            </a:extLst>
          </p:cNvPr>
          <p:cNvGrpSpPr/>
          <p:nvPr/>
        </p:nvGrpSpPr>
        <p:grpSpPr>
          <a:xfrm>
            <a:off x="4618385" y="4577941"/>
            <a:ext cx="2957551" cy="1429776"/>
            <a:chOff x="4617965" y="4555925"/>
            <a:chExt cx="2958389" cy="1430182"/>
          </a:xfrm>
        </p:grpSpPr>
        <p:grpSp>
          <p:nvGrpSpPr>
            <p:cNvPr id="18" name="Group 17">
              <a:extLst>
                <a:ext uri="{FF2B5EF4-FFF2-40B4-BE49-F238E27FC236}">
                  <a16:creationId xmlns:a16="http://schemas.microsoft.com/office/drawing/2014/main" id="{C7168A73-C98F-5A4D-9C60-BFA0C4A46CAA}"/>
                </a:ext>
              </a:extLst>
            </p:cNvPr>
            <p:cNvGrpSpPr/>
            <p:nvPr/>
          </p:nvGrpSpPr>
          <p:grpSpPr>
            <a:xfrm>
              <a:off x="6610295" y="4555925"/>
              <a:ext cx="635013" cy="951173"/>
              <a:chOff x="3843289" y="2674598"/>
              <a:chExt cx="807346" cy="1154345"/>
            </a:xfrm>
          </p:grpSpPr>
          <p:pic>
            <p:nvPicPr>
              <p:cNvPr id="19" name="Picture 18">
                <a:extLst>
                  <a:ext uri="{FF2B5EF4-FFF2-40B4-BE49-F238E27FC236}">
                    <a16:creationId xmlns:a16="http://schemas.microsoft.com/office/drawing/2014/main" id="{4C4FFDCB-124F-4746-96D4-6954D283DF6E}"/>
                  </a:ext>
                </a:extLst>
              </p:cNvPr>
              <p:cNvPicPr>
                <a:picLocks noChangeAspect="1"/>
              </p:cNvPicPr>
              <p:nvPr/>
            </p:nvPicPr>
            <p:blipFill>
              <a:blip r:embed="rId3"/>
              <a:stretch>
                <a:fillRect/>
              </a:stretch>
            </p:blipFill>
            <p:spPr>
              <a:xfrm>
                <a:off x="3843289" y="2674598"/>
                <a:ext cx="807346" cy="1154345"/>
              </a:xfrm>
              <a:prstGeom prst="rect">
                <a:avLst/>
              </a:prstGeom>
            </p:spPr>
          </p:pic>
          <p:sp>
            <p:nvSpPr>
              <p:cNvPr id="20" name="Rectangle 19">
                <a:extLst>
                  <a:ext uri="{FF2B5EF4-FFF2-40B4-BE49-F238E27FC236}">
                    <a16:creationId xmlns:a16="http://schemas.microsoft.com/office/drawing/2014/main" id="{B9A61762-4D28-A34E-8DF4-33311FB6CE96}"/>
                  </a:ext>
                </a:extLst>
              </p:cNvPr>
              <p:cNvSpPr/>
              <p:nvPr/>
            </p:nvSpPr>
            <p:spPr bwMode="auto">
              <a:xfrm>
                <a:off x="3988351" y="2746340"/>
                <a:ext cx="535779" cy="507669"/>
              </a:xfrm>
              <a:prstGeom prst="rect">
                <a:avLst/>
              </a:prstGeom>
              <a:solidFill>
                <a:srgbClr val="7FBA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51" fontAlgn="base">
                  <a:spcBef>
                    <a:spcPct val="0"/>
                  </a:spcBef>
                  <a:spcAft>
                    <a:spcPct val="0"/>
                  </a:spcAft>
                </a:pPr>
                <a:r>
                  <a:rPr lang="en-US" sz="1000" b="1">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Work- station</a:t>
                </a:r>
              </a:p>
            </p:txBody>
          </p:sp>
        </p:grpSp>
        <p:sp>
          <p:nvSpPr>
            <p:cNvPr id="8" name="server">
              <a:extLst>
                <a:ext uri="{FF2B5EF4-FFF2-40B4-BE49-F238E27FC236}">
                  <a16:creationId xmlns:a16="http://schemas.microsoft.com/office/drawing/2014/main" id="{2C7E3B12-F14C-3D42-ACD2-A53CA33840C9}"/>
                </a:ext>
              </a:extLst>
            </p:cNvPr>
            <p:cNvSpPr>
              <a:spLocks noChangeAspect="1" noEditPoints="1"/>
            </p:cNvSpPr>
            <p:nvPr/>
          </p:nvSpPr>
          <p:spPr bwMode="auto">
            <a:xfrm>
              <a:off x="5856934" y="4746208"/>
              <a:ext cx="492655" cy="66141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2"/>
            </a:solidFill>
            <a:ln w="19050">
              <a:solidFill>
                <a:schemeClr val="tx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Semilight"/>
                <a:cs typeface="Segoe UI" pitchFamily="34" charset="0"/>
              </a:endParaRPr>
            </a:p>
          </p:txBody>
        </p:sp>
        <p:sp>
          <p:nvSpPr>
            <p:cNvPr id="11" name="Freeform: Shape 26">
              <a:extLst>
                <a:ext uri="{FF2B5EF4-FFF2-40B4-BE49-F238E27FC236}">
                  <a16:creationId xmlns:a16="http://schemas.microsoft.com/office/drawing/2014/main" id="{0FB8863E-7CA0-2145-9C36-DF496EBF3D25}"/>
                </a:ext>
              </a:extLst>
            </p:cNvPr>
            <p:cNvSpPr>
              <a:spLocks/>
            </p:cNvSpPr>
            <p:nvPr/>
          </p:nvSpPr>
          <p:spPr bwMode="auto">
            <a:xfrm>
              <a:off x="5095702" y="4902023"/>
              <a:ext cx="454177" cy="442759"/>
            </a:xfrm>
            <a:custGeom>
              <a:avLst/>
              <a:gdLst>
                <a:gd name="connsiteX0" fmla="*/ 104775 w 4294188"/>
                <a:gd name="connsiteY0" fmla="*/ 2663825 h 4186238"/>
                <a:gd name="connsiteX1" fmla="*/ 104775 w 4294188"/>
                <a:gd name="connsiteY1" fmla="*/ 3293885 h 4186238"/>
                <a:gd name="connsiteX2" fmla="*/ 1601905 w 4294188"/>
                <a:gd name="connsiteY2" fmla="*/ 3859213 h 4186238"/>
                <a:gd name="connsiteX3" fmla="*/ 2386013 w 4294188"/>
                <a:gd name="connsiteY3" fmla="*/ 3772904 h 4186238"/>
                <a:gd name="connsiteX4" fmla="*/ 2157674 w 4294188"/>
                <a:gd name="connsiteY4" fmla="*/ 3112635 h 4186238"/>
                <a:gd name="connsiteX5" fmla="*/ 2159828 w 4294188"/>
                <a:gd name="connsiteY5" fmla="*/ 3050061 h 4186238"/>
                <a:gd name="connsiteX6" fmla="*/ 1601905 w 4294188"/>
                <a:gd name="connsiteY6" fmla="*/ 3091058 h 4186238"/>
                <a:gd name="connsiteX7" fmla="*/ 104775 w 4294188"/>
                <a:gd name="connsiteY7" fmla="*/ 2663825 h 4186238"/>
                <a:gd name="connsiteX8" fmla="*/ 3225800 w 4294188"/>
                <a:gd name="connsiteY8" fmla="*/ 2146300 h 4186238"/>
                <a:gd name="connsiteX9" fmla="*/ 2270232 w 4294188"/>
                <a:gd name="connsiteY9" fmla="*/ 2993184 h 4186238"/>
                <a:gd name="connsiteX10" fmla="*/ 2263775 w 4294188"/>
                <a:gd name="connsiteY10" fmla="*/ 3112008 h 4186238"/>
                <a:gd name="connsiteX11" fmla="*/ 3225800 w 4294188"/>
                <a:gd name="connsiteY11" fmla="*/ 4079875 h 4186238"/>
                <a:gd name="connsiteX12" fmla="*/ 4187825 w 4294188"/>
                <a:gd name="connsiteY12" fmla="*/ 3112008 h 4186238"/>
                <a:gd name="connsiteX13" fmla="*/ 3225800 w 4294188"/>
                <a:gd name="connsiteY13" fmla="*/ 2146300 h 4186238"/>
                <a:gd name="connsiteX14" fmla="*/ 104775 w 4294188"/>
                <a:gd name="connsiteY14" fmla="*/ 1789112 h 4186238"/>
                <a:gd name="connsiteX15" fmla="*/ 104775 w 4294188"/>
                <a:gd name="connsiteY15" fmla="*/ 2419172 h 4186238"/>
                <a:gd name="connsiteX16" fmla="*/ 1601788 w 4294188"/>
                <a:gd name="connsiteY16" fmla="*/ 2984500 h 4186238"/>
                <a:gd name="connsiteX17" fmla="*/ 2172591 w 4294188"/>
                <a:gd name="connsiteY17" fmla="*/ 2941345 h 4186238"/>
                <a:gd name="connsiteX18" fmla="*/ 3098800 w 4294188"/>
                <a:gd name="connsiteY18" fmla="*/ 2050199 h 4186238"/>
                <a:gd name="connsiteX19" fmla="*/ 3098800 w 4294188"/>
                <a:gd name="connsiteY19" fmla="*/ 1789112 h 4186238"/>
                <a:gd name="connsiteX20" fmla="*/ 1601788 w 4294188"/>
                <a:gd name="connsiteY20" fmla="*/ 2216345 h 4186238"/>
                <a:gd name="connsiteX21" fmla="*/ 104775 w 4294188"/>
                <a:gd name="connsiteY21" fmla="*/ 1789112 h 4186238"/>
                <a:gd name="connsiteX22" fmla="*/ 104775 w 4294188"/>
                <a:gd name="connsiteY22" fmla="*/ 915987 h 4186238"/>
                <a:gd name="connsiteX23" fmla="*/ 104775 w 4294188"/>
                <a:gd name="connsiteY23" fmla="*/ 1546348 h 4186238"/>
                <a:gd name="connsiteX24" fmla="*/ 1601788 w 4294188"/>
                <a:gd name="connsiteY24" fmla="*/ 2109787 h 4186238"/>
                <a:gd name="connsiteX25" fmla="*/ 3098800 w 4294188"/>
                <a:gd name="connsiteY25" fmla="*/ 1546348 h 4186238"/>
                <a:gd name="connsiteX26" fmla="*/ 3098800 w 4294188"/>
                <a:gd name="connsiteY26" fmla="*/ 915987 h 4186238"/>
                <a:gd name="connsiteX27" fmla="*/ 1601788 w 4294188"/>
                <a:gd name="connsiteY27" fmla="*/ 1341265 h 4186238"/>
                <a:gd name="connsiteX28" fmla="*/ 104775 w 4294188"/>
                <a:gd name="connsiteY28" fmla="*/ 915987 h 4186238"/>
                <a:gd name="connsiteX29" fmla="*/ 1601788 w 4294188"/>
                <a:gd name="connsiteY29" fmla="*/ 106362 h 4186238"/>
                <a:gd name="connsiteX30" fmla="*/ 104775 w 4294188"/>
                <a:gd name="connsiteY30" fmla="*/ 670719 h 4186238"/>
                <a:gd name="connsiteX31" fmla="*/ 1601788 w 4294188"/>
                <a:gd name="connsiteY31" fmla="*/ 1235076 h 4186238"/>
                <a:gd name="connsiteX32" fmla="*/ 3098801 w 4294188"/>
                <a:gd name="connsiteY32" fmla="*/ 670719 h 4186238"/>
                <a:gd name="connsiteX33" fmla="*/ 1601788 w 4294188"/>
                <a:gd name="connsiteY33" fmla="*/ 106362 h 4186238"/>
                <a:gd name="connsiteX34" fmla="*/ 1602245 w 4294188"/>
                <a:gd name="connsiteY34" fmla="*/ 0 h 4186238"/>
                <a:gd name="connsiteX35" fmla="*/ 3204489 w 4294188"/>
                <a:gd name="connsiteY35" fmla="*/ 671786 h 4186238"/>
                <a:gd name="connsiteX36" fmla="*/ 3204489 w 4294188"/>
                <a:gd name="connsiteY36" fmla="*/ 2043437 h 4186238"/>
                <a:gd name="connsiteX37" fmla="*/ 3226025 w 4294188"/>
                <a:gd name="connsiteY37" fmla="*/ 2041277 h 4186238"/>
                <a:gd name="connsiteX38" fmla="*/ 4294188 w 4294188"/>
                <a:gd name="connsiteY38" fmla="*/ 3112678 h 4186238"/>
                <a:gd name="connsiteX39" fmla="*/ 3226025 w 4294188"/>
                <a:gd name="connsiteY39" fmla="*/ 4186238 h 4186238"/>
                <a:gd name="connsiteX40" fmla="*/ 2463667 w 4294188"/>
                <a:gd name="connsiteY40" fmla="*/ 3862226 h 4186238"/>
                <a:gd name="connsiteX41" fmla="*/ 2461513 w 4294188"/>
                <a:gd name="connsiteY41" fmla="*/ 3864386 h 4186238"/>
                <a:gd name="connsiteX42" fmla="*/ 1602245 w 4294188"/>
                <a:gd name="connsiteY42" fmla="*/ 3965910 h 4186238"/>
                <a:gd name="connsiteX43" fmla="*/ 0 w 4294188"/>
                <a:gd name="connsiteY43" fmla="*/ 3294124 h 4186238"/>
                <a:gd name="connsiteX44" fmla="*/ 0 w 4294188"/>
                <a:gd name="connsiteY44" fmla="*/ 671786 h 4186238"/>
                <a:gd name="connsiteX45" fmla="*/ 1602245 w 4294188"/>
                <a:gd name="connsiteY45" fmla="*/ 0 h 418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294188" h="4186238">
                  <a:moveTo>
                    <a:pt x="104775" y="2663825"/>
                  </a:moveTo>
                  <a:cubicBezTo>
                    <a:pt x="104775" y="2663825"/>
                    <a:pt x="104775" y="2663825"/>
                    <a:pt x="104775" y="3293885"/>
                  </a:cubicBezTo>
                  <a:cubicBezTo>
                    <a:pt x="104775" y="3567918"/>
                    <a:pt x="705781" y="3859213"/>
                    <a:pt x="1601905" y="3859213"/>
                  </a:cubicBezTo>
                  <a:cubicBezTo>
                    <a:pt x="1879789" y="3859213"/>
                    <a:pt x="2149057" y="3829005"/>
                    <a:pt x="2386013" y="3772904"/>
                  </a:cubicBezTo>
                  <a:cubicBezTo>
                    <a:pt x="2243840" y="3589496"/>
                    <a:pt x="2157674" y="3362933"/>
                    <a:pt x="2157674" y="3112635"/>
                  </a:cubicBezTo>
                  <a:cubicBezTo>
                    <a:pt x="2157674" y="3093216"/>
                    <a:pt x="2157674" y="3071638"/>
                    <a:pt x="2159828" y="3050061"/>
                  </a:cubicBezTo>
                  <a:cubicBezTo>
                    <a:pt x="1981034" y="3075954"/>
                    <a:pt x="1793624" y="3091058"/>
                    <a:pt x="1601905" y="3091058"/>
                  </a:cubicBezTo>
                  <a:cubicBezTo>
                    <a:pt x="908271" y="3091058"/>
                    <a:pt x="333114" y="2916281"/>
                    <a:pt x="104775" y="2663825"/>
                  </a:cubicBezTo>
                  <a:close/>
                  <a:moveTo>
                    <a:pt x="3225800" y="2146300"/>
                  </a:moveTo>
                  <a:cubicBezTo>
                    <a:pt x="2741559" y="2146300"/>
                    <a:pt x="2330493" y="2511411"/>
                    <a:pt x="2270232" y="2993184"/>
                  </a:cubicBezTo>
                  <a:cubicBezTo>
                    <a:pt x="2265927" y="3032072"/>
                    <a:pt x="2263775" y="3073120"/>
                    <a:pt x="2263775" y="3112008"/>
                  </a:cubicBezTo>
                  <a:cubicBezTo>
                    <a:pt x="2263775" y="3645631"/>
                    <a:pt x="2696364" y="4079875"/>
                    <a:pt x="3225800" y="4079875"/>
                  </a:cubicBezTo>
                  <a:cubicBezTo>
                    <a:pt x="3757389" y="4079875"/>
                    <a:pt x="4187825" y="3645631"/>
                    <a:pt x="4187825" y="3112008"/>
                  </a:cubicBezTo>
                  <a:cubicBezTo>
                    <a:pt x="4187825" y="2580544"/>
                    <a:pt x="3757389" y="2146300"/>
                    <a:pt x="3225800" y="2146300"/>
                  </a:cubicBezTo>
                  <a:close/>
                  <a:moveTo>
                    <a:pt x="104775" y="1789112"/>
                  </a:moveTo>
                  <a:cubicBezTo>
                    <a:pt x="104775" y="1789112"/>
                    <a:pt x="104775" y="1789112"/>
                    <a:pt x="104775" y="2419172"/>
                  </a:cubicBezTo>
                  <a:cubicBezTo>
                    <a:pt x="104775" y="2693205"/>
                    <a:pt x="705734" y="2984500"/>
                    <a:pt x="1601788" y="2984500"/>
                  </a:cubicBezTo>
                  <a:cubicBezTo>
                    <a:pt x="1799953" y="2984500"/>
                    <a:pt x="1991657" y="2969396"/>
                    <a:pt x="2172591" y="2941345"/>
                  </a:cubicBezTo>
                  <a:cubicBezTo>
                    <a:pt x="2247980" y="2468800"/>
                    <a:pt x="2631388" y="2106300"/>
                    <a:pt x="3098800" y="2050199"/>
                  </a:cubicBezTo>
                  <a:cubicBezTo>
                    <a:pt x="3098800" y="2050199"/>
                    <a:pt x="3098800" y="2050199"/>
                    <a:pt x="3098800" y="1789112"/>
                  </a:cubicBezTo>
                  <a:cubicBezTo>
                    <a:pt x="2870479" y="2041568"/>
                    <a:pt x="2293214" y="2216345"/>
                    <a:pt x="1601788" y="2216345"/>
                  </a:cubicBezTo>
                  <a:cubicBezTo>
                    <a:pt x="908208" y="2216345"/>
                    <a:pt x="333097" y="2041568"/>
                    <a:pt x="104775" y="1789112"/>
                  </a:cubicBezTo>
                  <a:close/>
                  <a:moveTo>
                    <a:pt x="104775" y="915987"/>
                  </a:moveTo>
                  <a:cubicBezTo>
                    <a:pt x="104775" y="915987"/>
                    <a:pt x="104775" y="915987"/>
                    <a:pt x="104775" y="1546348"/>
                  </a:cubicBezTo>
                  <a:cubicBezTo>
                    <a:pt x="104775" y="1818353"/>
                    <a:pt x="705734" y="2109787"/>
                    <a:pt x="1601788" y="2109787"/>
                  </a:cubicBezTo>
                  <a:cubicBezTo>
                    <a:pt x="2497841" y="2109787"/>
                    <a:pt x="3098800" y="1818353"/>
                    <a:pt x="3098800" y="1546348"/>
                  </a:cubicBezTo>
                  <a:cubicBezTo>
                    <a:pt x="3098800" y="1546348"/>
                    <a:pt x="3098800" y="1546348"/>
                    <a:pt x="3098800" y="915987"/>
                  </a:cubicBezTo>
                  <a:cubicBezTo>
                    <a:pt x="2870479" y="1166404"/>
                    <a:pt x="2293214" y="1341265"/>
                    <a:pt x="1601788" y="1341265"/>
                  </a:cubicBezTo>
                  <a:cubicBezTo>
                    <a:pt x="908208" y="1341265"/>
                    <a:pt x="333097" y="1166404"/>
                    <a:pt x="104775" y="915987"/>
                  </a:cubicBezTo>
                  <a:close/>
                  <a:moveTo>
                    <a:pt x="1601788" y="106362"/>
                  </a:moveTo>
                  <a:cubicBezTo>
                    <a:pt x="775011" y="106362"/>
                    <a:pt x="104775" y="359033"/>
                    <a:pt x="104775" y="670719"/>
                  </a:cubicBezTo>
                  <a:cubicBezTo>
                    <a:pt x="104775" y="982405"/>
                    <a:pt x="775011" y="1235076"/>
                    <a:pt x="1601788" y="1235076"/>
                  </a:cubicBezTo>
                  <a:cubicBezTo>
                    <a:pt x="2428565" y="1235076"/>
                    <a:pt x="3098801" y="982405"/>
                    <a:pt x="3098801" y="670719"/>
                  </a:cubicBezTo>
                  <a:cubicBezTo>
                    <a:pt x="3098801" y="359033"/>
                    <a:pt x="2428565" y="106362"/>
                    <a:pt x="1601788" y="106362"/>
                  </a:cubicBezTo>
                  <a:close/>
                  <a:moveTo>
                    <a:pt x="1602245" y="0"/>
                  </a:moveTo>
                  <a:cubicBezTo>
                    <a:pt x="2500277" y="0"/>
                    <a:pt x="3204489" y="295931"/>
                    <a:pt x="3204489" y="671786"/>
                  </a:cubicBezTo>
                  <a:cubicBezTo>
                    <a:pt x="3204489" y="671786"/>
                    <a:pt x="3204489" y="671786"/>
                    <a:pt x="3204489" y="2043437"/>
                  </a:cubicBezTo>
                  <a:cubicBezTo>
                    <a:pt x="3210950" y="2043437"/>
                    <a:pt x="3219564" y="2041277"/>
                    <a:pt x="3226025" y="2041277"/>
                  </a:cubicBezTo>
                  <a:cubicBezTo>
                    <a:pt x="3816099" y="2041277"/>
                    <a:pt x="4294188" y="2522975"/>
                    <a:pt x="4294188" y="3112678"/>
                  </a:cubicBezTo>
                  <a:cubicBezTo>
                    <a:pt x="4294188" y="3704540"/>
                    <a:pt x="3816099" y="4186238"/>
                    <a:pt x="3226025" y="4186238"/>
                  </a:cubicBezTo>
                  <a:cubicBezTo>
                    <a:pt x="2926681" y="4186238"/>
                    <a:pt x="2657487" y="4060953"/>
                    <a:pt x="2463667" y="3862226"/>
                  </a:cubicBezTo>
                  <a:cubicBezTo>
                    <a:pt x="2461513" y="3862226"/>
                    <a:pt x="2461513" y="3864386"/>
                    <a:pt x="2461513" y="3864386"/>
                  </a:cubicBezTo>
                  <a:cubicBezTo>
                    <a:pt x="2205240" y="3929188"/>
                    <a:pt x="1908050" y="3965910"/>
                    <a:pt x="1602245" y="3965910"/>
                  </a:cubicBezTo>
                  <a:cubicBezTo>
                    <a:pt x="704213" y="3965910"/>
                    <a:pt x="0" y="3669979"/>
                    <a:pt x="0" y="3294124"/>
                  </a:cubicBezTo>
                  <a:cubicBezTo>
                    <a:pt x="0" y="3294124"/>
                    <a:pt x="0" y="3294124"/>
                    <a:pt x="0" y="671786"/>
                  </a:cubicBezTo>
                  <a:cubicBezTo>
                    <a:pt x="0" y="295931"/>
                    <a:pt x="704213" y="0"/>
                    <a:pt x="1602245" y="0"/>
                  </a:cubicBezTo>
                  <a:close/>
                </a:path>
              </a:pathLst>
            </a:custGeom>
            <a:solidFill>
              <a:schemeClr val="accent1"/>
            </a:solidFill>
            <a:ln w="6350">
              <a:solidFill>
                <a:schemeClr val="tx1">
                  <a:lumMod val="95000"/>
                </a:schemeClr>
              </a:solidFill>
              <a:round/>
              <a:headEnd/>
              <a:tailEnd/>
            </a:ln>
          </p:spPr>
          <p:txBody>
            <a:bodyPr vert="horz" wrap="square" lIns="91414" tIns="45706" rIns="91414" bIns="45706" numCol="1" anchor="t" anchorCtr="0" compatLnSpc="1">
              <a:prstTxWarp prst="textNoShape">
                <a:avLst/>
              </a:prstTxWarp>
              <a:noAutofit/>
            </a:bodyPr>
            <a:lstStyle/>
            <a:p>
              <a:endParaRPr lang="en-IN" sz="1800"/>
            </a:p>
          </p:txBody>
        </p:sp>
        <p:sp>
          <p:nvSpPr>
            <p:cNvPr id="21" name="Rectangle 20">
              <a:extLst>
                <a:ext uri="{FF2B5EF4-FFF2-40B4-BE49-F238E27FC236}">
                  <a16:creationId xmlns:a16="http://schemas.microsoft.com/office/drawing/2014/main" id="{25BDE7A2-A59C-E04D-BECE-3231553727CD}"/>
                </a:ext>
              </a:extLst>
            </p:cNvPr>
            <p:cNvSpPr/>
            <p:nvPr/>
          </p:nvSpPr>
          <p:spPr bwMode="auto">
            <a:xfrm>
              <a:off x="4617965" y="5567791"/>
              <a:ext cx="2958389" cy="418316"/>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t" anchorCtr="0" compatLnSpc="1">
              <a:prstTxWarp prst="textNoShape">
                <a:avLst/>
              </a:prstTxWarp>
            </a:bodyPr>
            <a:lstStyle/>
            <a:p>
              <a:pPr algn="ctr" defTabSz="913751" fontAlgn="base">
                <a:spcBef>
                  <a:spcPct val="0"/>
                </a:spcBef>
                <a:spcAft>
                  <a:spcPct val="0"/>
                </a:spcAft>
              </a:pPr>
              <a:r>
                <a:rPr lang="en-US" sz="1800">
                  <a:solidFill>
                    <a:schemeClr val="tx2"/>
                  </a:solidFill>
                  <a:latin typeface="Segoe UI Light" panose="020B0502040204020203" pitchFamily="34" charset="0"/>
                  <a:cs typeface="Segoe UI Light" panose="020B0502040204020203" pitchFamily="34" charset="0"/>
                </a:rPr>
                <a:t>Existing On-Premise Cluster:</a:t>
              </a:r>
              <a:br>
                <a:rPr lang="en-US" sz="1800">
                  <a:solidFill>
                    <a:schemeClr val="tx2"/>
                  </a:solidFill>
                  <a:latin typeface="Segoe UI Light" panose="020B0502040204020203" pitchFamily="34" charset="0"/>
                  <a:cs typeface="Segoe UI Light" panose="020B0502040204020203" pitchFamily="34" charset="0"/>
                </a:rPr>
              </a:br>
              <a:r>
                <a:rPr lang="en-US" sz="1800">
                  <a:solidFill>
                    <a:schemeClr val="tx2"/>
                  </a:solidFill>
                  <a:latin typeface="Segoe UI Light" panose="020B0502040204020203" pitchFamily="34" charset="0"/>
                  <a:cs typeface="Segoe UI Light" panose="020B0502040204020203" pitchFamily="34" charset="0"/>
                </a:rPr>
                <a:t>Simulate Products, </a:t>
              </a:r>
              <a:br>
                <a:rPr lang="en-US" sz="1800">
                  <a:solidFill>
                    <a:schemeClr val="tx2"/>
                  </a:solidFill>
                  <a:latin typeface="Segoe UI Light" panose="020B0502040204020203" pitchFamily="34" charset="0"/>
                  <a:cs typeface="Segoe UI Light" panose="020B0502040204020203" pitchFamily="34" charset="0"/>
                </a:rPr>
              </a:br>
              <a:r>
                <a:rPr lang="en-US" sz="1800">
                  <a:solidFill>
                    <a:schemeClr val="tx2"/>
                  </a:solidFill>
                  <a:latin typeface="Segoe UI Light" panose="020B0502040204020203" pitchFamily="34" charset="0"/>
                  <a:cs typeface="Segoe UI Light" panose="020B0502040204020203" pitchFamily="34" charset="0"/>
                </a:rPr>
                <a:t>AI Prediction</a:t>
              </a:r>
            </a:p>
          </p:txBody>
        </p:sp>
      </p:grpSp>
      <p:sp>
        <p:nvSpPr>
          <p:cNvPr id="56" name="Rectangle 55">
            <a:extLst>
              <a:ext uri="{FF2B5EF4-FFF2-40B4-BE49-F238E27FC236}">
                <a16:creationId xmlns:a16="http://schemas.microsoft.com/office/drawing/2014/main" id="{10A260F8-C70D-9F4B-BEBF-23397D250EAD}"/>
              </a:ext>
            </a:extLst>
          </p:cNvPr>
          <p:cNvSpPr/>
          <p:nvPr/>
        </p:nvSpPr>
        <p:spPr>
          <a:xfrm>
            <a:off x="7848475" y="1198310"/>
            <a:ext cx="3734376" cy="1746870"/>
          </a:xfrm>
          <a:prstGeom prst="rect">
            <a:avLst/>
          </a:prstGeom>
        </p:spPr>
        <p:txBody>
          <a:bodyPr wrap="square">
            <a:spAutoFit/>
          </a:bodyPr>
          <a:lstStyle/>
          <a:p>
            <a:pPr>
              <a:lnSpc>
                <a:spcPct val="150000"/>
              </a:lnSpc>
            </a:pPr>
            <a:r>
              <a:rPr lang="en-US" sz="2000" b="1" dirty="0">
                <a:latin typeface="Segoe UI Light" panose="020B0502040204020203" pitchFamily="34" charset="0"/>
                <a:cs typeface="Segoe UI Light" panose="020B0502040204020203" pitchFamily="34" charset="0"/>
              </a:rPr>
              <a:t>Solution #2: Governance/Control</a:t>
            </a:r>
          </a:p>
          <a:p>
            <a:pPr>
              <a:lnSpc>
                <a:spcPct val="150000"/>
              </a:lnSpc>
            </a:pPr>
            <a:r>
              <a:rPr lang="en-US" sz="1800" dirty="0">
                <a:solidFill>
                  <a:srgbClr val="00B050"/>
                </a:solidFill>
                <a:latin typeface="Segoe UI Light" panose="020B0502040204020203" pitchFamily="34" charset="0"/>
                <a:cs typeface="Segoe UI Light" panose="020B0502040204020203" pitchFamily="34" charset="0"/>
              </a:rPr>
              <a:t>Manage HPC access &amp; authorization</a:t>
            </a:r>
          </a:p>
          <a:p>
            <a:pPr>
              <a:lnSpc>
                <a:spcPct val="150000"/>
              </a:lnSpc>
            </a:pPr>
            <a:r>
              <a:rPr lang="en-US" sz="1800" dirty="0">
                <a:solidFill>
                  <a:srgbClr val="00B050"/>
                </a:solidFill>
                <a:latin typeface="Segoe UI Light" panose="020B0502040204020203" pitchFamily="34" charset="0"/>
                <a:cs typeface="Segoe UI Light" panose="020B0502040204020203" pitchFamily="34" charset="0"/>
              </a:rPr>
              <a:t>HPC scale &amp; budget control, policies</a:t>
            </a:r>
          </a:p>
          <a:p>
            <a:pPr>
              <a:lnSpc>
                <a:spcPct val="150000"/>
              </a:lnSpc>
            </a:pPr>
            <a:r>
              <a:rPr lang="en-US" sz="1800" dirty="0">
                <a:solidFill>
                  <a:srgbClr val="00B050"/>
                </a:solidFill>
                <a:latin typeface="Segoe UI Light" panose="020B0502040204020203" pitchFamily="34" charset="0"/>
                <a:cs typeface="Segoe UI Light" panose="020B0502040204020203" pitchFamily="34" charset="0"/>
              </a:rPr>
              <a:t>Compliance, Audit, Reporting</a:t>
            </a:r>
          </a:p>
        </p:txBody>
      </p:sp>
      <p:sp>
        <p:nvSpPr>
          <p:cNvPr id="59" name="Rectangle 58">
            <a:extLst>
              <a:ext uri="{FF2B5EF4-FFF2-40B4-BE49-F238E27FC236}">
                <a16:creationId xmlns:a16="http://schemas.microsoft.com/office/drawing/2014/main" id="{01D614F2-C1AB-724D-9A01-52106D5A2DA2}"/>
              </a:ext>
            </a:extLst>
          </p:cNvPr>
          <p:cNvSpPr/>
          <p:nvPr/>
        </p:nvSpPr>
        <p:spPr>
          <a:xfrm>
            <a:off x="270069" y="1212771"/>
            <a:ext cx="4114085" cy="1746870"/>
          </a:xfrm>
          <a:prstGeom prst="rect">
            <a:avLst/>
          </a:prstGeom>
        </p:spPr>
        <p:txBody>
          <a:bodyPr wrap="square">
            <a:spAutoFit/>
          </a:bodyPr>
          <a:lstStyle/>
          <a:p>
            <a:pPr algn="r">
              <a:lnSpc>
                <a:spcPct val="150000"/>
              </a:lnSpc>
            </a:pPr>
            <a:r>
              <a:rPr lang="en-US" sz="2000" b="1" dirty="0">
                <a:latin typeface="Segoe UI Light" panose="020B0502040204020203" pitchFamily="34" charset="0"/>
                <a:cs typeface="Segoe UI Light" panose="020B0502040204020203" pitchFamily="34" charset="0"/>
              </a:rPr>
              <a:t>Solution #1: Hybrid / Management</a:t>
            </a:r>
          </a:p>
          <a:p>
            <a:pPr algn="r">
              <a:lnSpc>
                <a:spcPct val="150000"/>
              </a:lnSpc>
            </a:pPr>
            <a:r>
              <a:rPr lang="en-US" sz="1800" dirty="0">
                <a:solidFill>
                  <a:schemeClr val="accent1"/>
                </a:solidFill>
                <a:latin typeface="Segoe UI Light" panose="020B0502040204020203" pitchFamily="34" charset="0"/>
                <a:cs typeface="Segoe UI Light" panose="020B0502040204020203" pitchFamily="34" charset="0"/>
              </a:rPr>
              <a:t>Migrate on-</a:t>
            </a:r>
            <a:r>
              <a:rPr lang="en-US" sz="1800" dirty="0" err="1">
                <a:solidFill>
                  <a:schemeClr val="accent1"/>
                </a:solidFill>
                <a:latin typeface="Segoe UI Light" panose="020B0502040204020203" pitchFamily="34" charset="0"/>
                <a:cs typeface="Segoe UI Light" panose="020B0502040204020203" pitchFamily="34" charset="0"/>
              </a:rPr>
              <a:t>prem</a:t>
            </a:r>
            <a:r>
              <a:rPr lang="en-US" sz="1800" dirty="0">
                <a:solidFill>
                  <a:schemeClr val="accent1"/>
                </a:solidFill>
                <a:latin typeface="Segoe UI Light" panose="020B0502040204020203" pitchFamily="34" charset="0"/>
                <a:cs typeface="Segoe UI Light" panose="020B0502040204020203" pitchFamily="34" charset="0"/>
              </a:rPr>
              <a:t> HPC workloads as-is </a:t>
            </a:r>
          </a:p>
          <a:p>
            <a:pPr algn="r">
              <a:lnSpc>
                <a:spcPct val="150000"/>
              </a:lnSpc>
            </a:pPr>
            <a:r>
              <a:rPr lang="en-US" sz="1800" dirty="0">
                <a:solidFill>
                  <a:schemeClr val="accent1"/>
                </a:solidFill>
                <a:latin typeface="Segoe UI Light" panose="020B0502040204020203" pitchFamily="34" charset="0"/>
                <a:cs typeface="Segoe UI Light" panose="020B0502040204020203" pitchFamily="34" charset="0"/>
              </a:rPr>
              <a:t>Best-practice HPC templates</a:t>
            </a:r>
          </a:p>
          <a:p>
            <a:pPr algn="r">
              <a:lnSpc>
                <a:spcPct val="150000"/>
              </a:lnSpc>
            </a:pPr>
            <a:r>
              <a:rPr lang="en-US" sz="1800" dirty="0">
                <a:solidFill>
                  <a:schemeClr val="accent1"/>
                </a:solidFill>
                <a:latin typeface="Segoe UI Light" panose="020B0502040204020203" pitchFamily="34" charset="0"/>
                <a:cs typeface="Segoe UI Light" panose="020B0502040204020203" pitchFamily="34" charset="0"/>
              </a:rPr>
              <a:t>Manage both compute &amp; data workflows</a:t>
            </a:r>
          </a:p>
        </p:txBody>
      </p:sp>
      <p:grpSp>
        <p:nvGrpSpPr>
          <p:cNvPr id="86" name="Group 85">
            <a:extLst>
              <a:ext uri="{FF2B5EF4-FFF2-40B4-BE49-F238E27FC236}">
                <a16:creationId xmlns:a16="http://schemas.microsoft.com/office/drawing/2014/main" id="{16C997C4-8CAA-4647-809C-0884947E6880}"/>
              </a:ext>
            </a:extLst>
          </p:cNvPr>
          <p:cNvGrpSpPr/>
          <p:nvPr/>
        </p:nvGrpSpPr>
        <p:grpSpPr>
          <a:xfrm>
            <a:off x="5475126" y="4081811"/>
            <a:ext cx="1477337" cy="579944"/>
            <a:chOff x="5474948" y="4059653"/>
            <a:chExt cx="1477757" cy="580109"/>
          </a:xfrm>
        </p:grpSpPr>
        <p:sp>
          <p:nvSpPr>
            <p:cNvPr id="72" name="Snip Single Corner Rectangle 71">
              <a:extLst>
                <a:ext uri="{FF2B5EF4-FFF2-40B4-BE49-F238E27FC236}">
                  <a16:creationId xmlns:a16="http://schemas.microsoft.com/office/drawing/2014/main" id="{2DEAC31F-A6EA-434F-A8F5-04A87D00A6DB}"/>
                </a:ext>
              </a:extLst>
            </p:cNvPr>
            <p:cNvSpPr/>
            <p:nvPr/>
          </p:nvSpPr>
          <p:spPr bwMode="auto">
            <a:xfrm>
              <a:off x="6455998" y="4150751"/>
              <a:ext cx="242112" cy="336611"/>
            </a:xfrm>
            <a:prstGeom prst="snip1Rect">
              <a:avLst/>
            </a:prstGeom>
            <a:solidFill>
              <a:schemeClr val="bg2"/>
            </a:solid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3" name="Snip Single Corner Rectangle 72">
              <a:extLst>
                <a:ext uri="{FF2B5EF4-FFF2-40B4-BE49-F238E27FC236}">
                  <a16:creationId xmlns:a16="http://schemas.microsoft.com/office/drawing/2014/main" id="{F278B1B7-CC06-3B46-BD5F-370C3E164BB8}"/>
                </a:ext>
              </a:extLst>
            </p:cNvPr>
            <p:cNvSpPr/>
            <p:nvPr/>
          </p:nvSpPr>
          <p:spPr bwMode="auto">
            <a:xfrm>
              <a:off x="6608398" y="4303151"/>
              <a:ext cx="242112" cy="336611"/>
            </a:xfrm>
            <a:prstGeom prst="snip1Rect">
              <a:avLst/>
            </a:prstGeom>
            <a:solidFill>
              <a:schemeClr val="bg2"/>
            </a:solid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a:extLst>
                <a:ext uri="{FF2B5EF4-FFF2-40B4-BE49-F238E27FC236}">
                  <a16:creationId xmlns:a16="http://schemas.microsoft.com/office/drawing/2014/main" id="{A81682EE-DC28-ED4A-A99C-F8CC0D58CCD2}"/>
                </a:ext>
              </a:extLst>
            </p:cNvPr>
            <p:cNvSpPr/>
            <p:nvPr/>
          </p:nvSpPr>
          <p:spPr>
            <a:xfrm>
              <a:off x="5474948" y="4059653"/>
              <a:ext cx="1477757" cy="531812"/>
            </a:xfrm>
            <a:prstGeom prst="rect">
              <a:avLst/>
            </a:prstGeom>
          </p:spPr>
          <p:txBody>
            <a:bodyPr wrap="square">
              <a:spAutoFit/>
            </a:bodyPr>
            <a:lstStyle/>
            <a:p>
              <a:r>
                <a:rPr lang="en-US" sz="1400">
                  <a:solidFill>
                    <a:schemeClr val="tx2"/>
                  </a:solidFill>
                  <a:latin typeface="Segoe UI Light" panose="020B0502040204020203" pitchFamily="34" charset="0"/>
                  <a:cs typeface="Segoe UI Light" panose="020B0502040204020203" pitchFamily="34" charset="0"/>
                </a:rPr>
                <a:t>User Apps </a:t>
              </a:r>
              <a:br>
                <a:rPr lang="en-US" sz="1400">
                  <a:solidFill>
                    <a:schemeClr val="tx2"/>
                  </a:solidFill>
                  <a:latin typeface="Segoe UI Light" panose="020B0502040204020203" pitchFamily="34" charset="0"/>
                  <a:cs typeface="Segoe UI Light" panose="020B0502040204020203" pitchFamily="34" charset="0"/>
                </a:rPr>
              </a:br>
              <a:r>
                <a:rPr lang="en-US" sz="1400">
                  <a:solidFill>
                    <a:schemeClr val="tx2"/>
                  </a:solidFill>
                  <a:latin typeface="Segoe UI Light" panose="020B0502040204020203" pitchFamily="34" charset="0"/>
                  <a:cs typeface="Segoe UI Light" panose="020B0502040204020203" pitchFamily="34" charset="0"/>
                </a:rPr>
                <a:t>&amp; Scripts</a:t>
              </a:r>
              <a:endParaRPr lang="en-US" sz="1400">
                <a:latin typeface="Segoe UI Light" panose="020B0502040204020203" pitchFamily="34" charset="0"/>
                <a:cs typeface="Segoe UI Light" panose="020B0502040204020203" pitchFamily="34" charset="0"/>
              </a:endParaRPr>
            </a:p>
          </p:txBody>
        </p:sp>
      </p:grpSp>
      <p:sp>
        <p:nvSpPr>
          <p:cNvPr id="71" name="Rectangle 70">
            <a:extLst>
              <a:ext uri="{FF2B5EF4-FFF2-40B4-BE49-F238E27FC236}">
                <a16:creationId xmlns:a16="http://schemas.microsoft.com/office/drawing/2014/main" id="{4657CF01-55A0-B943-A0DD-47D8EBE472CF}"/>
              </a:ext>
            </a:extLst>
          </p:cNvPr>
          <p:cNvSpPr/>
          <p:nvPr/>
        </p:nvSpPr>
        <p:spPr>
          <a:xfrm>
            <a:off x="4851100" y="1660245"/>
            <a:ext cx="2635258" cy="1285228"/>
          </a:xfrm>
          <a:prstGeom prst="rect">
            <a:avLst/>
          </a:prstGeom>
        </p:spPr>
        <p:txBody>
          <a:bodyPr wrap="square" anchor="t">
            <a:spAutoFit/>
          </a:bodyPr>
          <a:lstStyle/>
          <a:p>
            <a:pPr algn="r">
              <a:lnSpc>
                <a:spcPct val="150000"/>
              </a:lnSpc>
            </a:pPr>
            <a:r>
              <a:rPr lang="en-US" sz="1800">
                <a:latin typeface="Segoe UI Light" panose="020B0502040204020203" pitchFamily="34" charset="0"/>
                <a:cs typeface="Segoe UI Light" panose="020B0502040204020203" pitchFamily="34" charset="0"/>
              </a:rPr>
              <a:t>Customer moves existing, strategic compute workloads to Azure </a:t>
            </a:r>
          </a:p>
        </p:txBody>
      </p:sp>
      <p:sp>
        <p:nvSpPr>
          <p:cNvPr id="89" name="Arc 88">
            <a:extLst>
              <a:ext uri="{FF2B5EF4-FFF2-40B4-BE49-F238E27FC236}">
                <a16:creationId xmlns:a16="http://schemas.microsoft.com/office/drawing/2014/main" id="{FC59959C-B41E-B645-A735-AF227CCAEF37}"/>
              </a:ext>
            </a:extLst>
          </p:cNvPr>
          <p:cNvSpPr/>
          <p:nvPr/>
        </p:nvSpPr>
        <p:spPr>
          <a:xfrm>
            <a:off x="3657155" y="4773533"/>
            <a:ext cx="1520462" cy="783829"/>
          </a:xfrm>
          <a:prstGeom prst="arc">
            <a:avLst>
              <a:gd name="adj1" fmla="val 11363335"/>
              <a:gd name="adj2" fmla="val 20723199"/>
            </a:avLst>
          </a:prstGeom>
          <a:ln w="1905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nvGrpSpPr>
          <p:cNvPr id="96" name="Group 95">
            <a:extLst>
              <a:ext uri="{FF2B5EF4-FFF2-40B4-BE49-F238E27FC236}">
                <a16:creationId xmlns:a16="http://schemas.microsoft.com/office/drawing/2014/main" id="{D86E37B2-2C9C-E14C-AF92-9BA2CE0D7F00}"/>
              </a:ext>
            </a:extLst>
          </p:cNvPr>
          <p:cNvGrpSpPr/>
          <p:nvPr/>
        </p:nvGrpSpPr>
        <p:grpSpPr>
          <a:xfrm>
            <a:off x="1568941" y="3427859"/>
            <a:ext cx="5780378" cy="2879430"/>
            <a:chOff x="7934602" y="3386229"/>
            <a:chExt cx="5782018" cy="2880248"/>
          </a:xfrm>
        </p:grpSpPr>
        <p:grpSp>
          <p:nvGrpSpPr>
            <p:cNvPr id="85" name="Group 84">
              <a:extLst>
                <a:ext uri="{FF2B5EF4-FFF2-40B4-BE49-F238E27FC236}">
                  <a16:creationId xmlns:a16="http://schemas.microsoft.com/office/drawing/2014/main" id="{9D5527F3-C57D-6C4C-8F53-AD30E2654376}"/>
                </a:ext>
              </a:extLst>
            </p:cNvPr>
            <p:cNvGrpSpPr/>
            <p:nvPr/>
          </p:nvGrpSpPr>
          <p:grpSpPr>
            <a:xfrm>
              <a:off x="7934602" y="3865525"/>
              <a:ext cx="4050182" cy="2400952"/>
              <a:chOff x="7934602" y="3865525"/>
              <a:chExt cx="4050182" cy="2400952"/>
            </a:xfrm>
          </p:grpSpPr>
          <p:grpSp>
            <p:nvGrpSpPr>
              <p:cNvPr id="84" name="Group 83">
                <a:extLst>
                  <a:ext uri="{FF2B5EF4-FFF2-40B4-BE49-F238E27FC236}">
                    <a16:creationId xmlns:a16="http://schemas.microsoft.com/office/drawing/2014/main" id="{6E825732-791F-A048-9348-C36A019165F0}"/>
                  </a:ext>
                </a:extLst>
              </p:cNvPr>
              <p:cNvGrpSpPr/>
              <p:nvPr/>
            </p:nvGrpSpPr>
            <p:grpSpPr>
              <a:xfrm>
                <a:off x="7934602" y="3865525"/>
                <a:ext cx="2985144" cy="2400952"/>
                <a:chOff x="7934602" y="3865525"/>
                <a:chExt cx="2985144" cy="2400952"/>
              </a:xfrm>
            </p:grpSpPr>
            <p:sp>
              <p:nvSpPr>
                <p:cNvPr id="32" name="Rounded Rectangle 31">
                  <a:extLst>
                    <a:ext uri="{FF2B5EF4-FFF2-40B4-BE49-F238E27FC236}">
                      <a16:creationId xmlns:a16="http://schemas.microsoft.com/office/drawing/2014/main" id="{6A100F74-BB48-2240-A5D6-BE69CCD8E592}"/>
                    </a:ext>
                  </a:extLst>
                </p:cNvPr>
                <p:cNvSpPr/>
                <p:nvPr/>
              </p:nvSpPr>
              <p:spPr bwMode="auto">
                <a:xfrm>
                  <a:off x="7980964" y="3865525"/>
                  <a:ext cx="2626075" cy="2026053"/>
                </a:xfrm>
                <a:prstGeom prst="roundRect">
                  <a:avLst/>
                </a:prstGeom>
                <a:noFill/>
                <a:ln w="19050">
                  <a:solidFill>
                    <a:schemeClr val="tx1">
                      <a:lumMod val="9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a:extLst>
                    <a:ext uri="{FF2B5EF4-FFF2-40B4-BE49-F238E27FC236}">
                      <a16:creationId xmlns:a16="http://schemas.microsoft.com/office/drawing/2014/main" id="{0C80478A-14DF-A140-A577-9E5BFB13931D}"/>
                    </a:ext>
                  </a:extLst>
                </p:cNvPr>
                <p:cNvGrpSpPr/>
                <p:nvPr/>
              </p:nvGrpSpPr>
              <p:grpSpPr>
                <a:xfrm>
                  <a:off x="9777589" y="4139279"/>
                  <a:ext cx="425157" cy="636834"/>
                  <a:chOff x="4721049" y="2956246"/>
                  <a:chExt cx="807346" cy="1154345"/>
                </a:xfrm>
              </p:grpSpPr>
              <p:pic>
                <p:nvPicPr>
                  <p:cNvPr id="14" name="Picture 13">
                    <a:extLst>
                      <a:ext uri="{FF2B5EF4-FFF2-40B4-BE49-F238E27FC236}">
                        <a16:creationId xmlns:a16="http://schemas.microsoft.com/office/drawing/2014/main" id="{68A8BC1D-FAE2-5941-A223-D9D346942ADD}"/>
                      </a:ext>
                    </a:extLst>
                  </p:cNvPr>
                  <p:cNvPicPr>
                    <a:picLocks noChangeAspect="1"/>
                  </p:cNvPicPr>
                  <p:nvPr/>
                </p:nvPicPr>
                <p:blipFill>
                  <a:blip r:embed="rId3"/>
                  <a:stretch>
                    <a:fillRect/>
                  </a:stretch>
                </p:blipFill>
                <p:spPr>
                  <a:xfrm>
                    <a:off x="4721049" y="2956246"/>
                    <a:ext cx="807346" cy="1154345"/>
                  </a:xfrm>
                  <a:prstGeom prst="rect">
                    <a:avLst/>
                  </a:prstGeom>
                </p:spPr>
              </p:pic>
              <p:sp>
                <p:nvSpPr>
                  <p:cNvPr id="15" name="Rectangle 14">
                    <a:extLst>
                      <a:ext uri="{FF2B5EF4-FFF2-40B4-BE49-F238E27FC236}">
                        <a16:creationId xmlns:a16="http://schemas.microsoft.com/office/drawing/2014/main" id="{FE665676-2FB0-F94E-B249-E5B3474D9F5B}"/>
                      </a:ext>
                    </a:extLst>
                  </p:cNvPr>
                  <p:cNvSpPr/>
                  <p:nvPr/>
                </p:nvSpPr>
                <p:spPr bwMode="auto">
                  <a:xfrm>
                    <a:off x="4866114" y="3027987"/>
                    <a:ext cx="535779" cy="507668"/>
                  </a:xfrm>
                  <a:prstGeom prst="rect">
                    <a:avLst/>
                  </a:prstGeom>
                  <a:solidFill>
                    <a:srgbClr val="7FBA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51" fontAlgn="base">
                      <a:spcBef>
                        <a:spcPct val="0"/>
                      </a:spcBef>
                      <a:spcAft>
                        <a:spcPct val="0"/>
                      </a:spcAft>
                    </a:pPr>
                    <a:r>
                      <a:rPr lang="en-US" sz="1000" b="1">
                        <a:gradFill>
                          <a:gsLst>
                            <a:gs pos="0">
                              <a:srgbClr val="FFFFFF"/>
                            </a:gs>
                            <a:gs pos="100000">
                              <a:srgbClr val="FFFFFF"/>
                            </a:gs>
                          </a:gsLst>
                          <a:lin ang="5400000" scaled="0"/>
                        </a:gradFill>
                      </a:rPr>
                      <a:t>Nv</a:t>
                    </a:r>
                  </a:p>
                </p:txBody>
              </p:sp>
            </p:grpSp>
            <p:grpSp>
              <p:nvGrpSpPr>
                <p:cNvPr id="81" name="Group 80">
                  <a:extLst>
                    <a:ext uri="{FF2B5EF4-FFF2-40B4-BE49-F238E27FC236}">
                      <a16:creationId xmlns:a16="http://schemas.microsoft.com/office/drawing/2014/main" id="{564800C2-562F-004B-B113-27736A1B3998}"/>
                    </a:ext>
                  </a:extLst>
                </p:cNvPr>
                <p:cNvGrpSpPr/>
                <p:nvPr/>
              </p:nvGrpSpPr>
              <p:grpSpPr>
                <a:xfrm>
                  <a:off x="8320912" y="4150751"/>
                  <a:ext cx="1281297" cy="1419378"/>
                  <a:chOff x="8320912" y="3648516"/>
                  <a:chExt cx="1281297" cy="1921613"/>
                </a:xfrm>
              </p:grpSpPr>
              <p:sp>
                <p:nvSpPr>
                  <p:cNvPr id="43" name="Rectangle 42">
                    <a:extLst>
                      <a:ext uri="{FF2B5EF4-FFF2-40B4-BE49-F238E27FC236}">
                        <a16:creationId xmlns:a16="http://schemas.microsoft.com/office/drawing/2014/main" id="{C96456BD-F6F8-0248-9594-329627B2557F}"/>
                      </a:ext>
                    </a:extLst>
                  </p:cNvPr>
                  <p:cNvSpPr/>
                  <p:nvPr/>
                </p:nvSpPr>
                <p:spPr bwMode="auto">
                  <a:xfrm>
                    <a:off x="9139929" y="3650154"/>
                    <a:ext cx="462280" cy="1919975"/>
                  </a:xfrm>
                  <a:prstGeom prst="rect">
                    <a:avLst/>
                  </a:prstGeom>
                  <a:noFill/>
                  <a:ln>
                    <a:solidFill>
                      <a:schemeClr val="tx1">
                        <a:lumMod val="9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39" name="Group 38">
                    <a:extLst>
                      <a:ext uri="{FF2B5EF4-FFF2-40B4-BE49-F238E27FC236}">
                        <a16:creationId xmlns:a16="http://schemas.microsoft.com/office/drawing/2014/main" id="{C71B8BFC-65B0-A24A-AE0D-078E50CFD688}"/>
                      </a:ext>
                    </a:extLst>
                  </p:cNvPr>
                  <p:cNvGrpSpPr/>
                  <p:nvPr/>
                </p:nvGrpSpPr>
                <p:grpSpPr>
                  <a:xfrm>
                    <a:off x="8320912" y="3648516"/>
                    <a:ext cx="1010850" cy="1919975"/>
                    <a:chOff x="8691765" y="2421294"/>
                    <a:chExt cx="1435212" cy="2725996"/>
                  </a:xfrm>
                </p:grpSpPr>
                <p:sp>
                  <p:nvSpPr>
                    <p:cNvPr id="10" name="server">
                      <a:extLst>
                        <a:ext uri="{FF2B5EF4-FFF2-40B4-BE49-F238E27FC236}">
                          <a16:creationId xmlns:a16="http://schemas.microsoft.com/office/drawing/2014/main" id="{F8EAB65A-202D-5447-83BD-E01119D110C8}"/>
                        </a:ext>
                      </a:extLst>
                    </p:cNvPr>
                    <p:cNvSpPr>
                      <a:spLocks noChangeAspect="1" noEditPoints="1"/>
                    </p:cNvSpPr>
                    <p:nvPr/>
                  </p:nvSpPr>
                  <p:spPr bwMode="auto">
                    <a:xfrm>
                      <a:off x="8691765" y="2421294"/>
                      <a:ext cx="1435212" cy="2725996"/>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bg2"/>
                    </a:solidFill>
                    <a:ln w="19050">
                      <a:solidFill>
                        <a:schemeClr val="tx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defRPr/>
                      </a:pPr>
                      <a:endParaRPr lang="en-US" sz="2353">
                        <a:solidFill>
                          <a:schemeClr val="tx1"/>
                        </a:solidFill>
                        <a:latin typeface="Segoe UI Semilight"/>
                        <a:cs typeface="Segoe UI" pitchFamily="34" charset="0"/>
                      </a:endParaRPr>
                    </a:p>
                  </p:txBody>
                </p:sp>
                <p:sp>
                  <p:nvSpPr>
                    <p:cNvPr id="28" name="Rectangle 27">
                      <a:extLst>
                        <a:ext uri="{FF2B5EF4-FFF2-40B4-BE49-F238E27FC236}">
                          <a16:creationId xmlns:a16="http://schemas.microsoft.com/office/drawing/2014/main" id="{8C5F52E3-109B-6146-974C-BAE7A34E9F58}"/>
                        </a:ext>
                      </a:extLst>
                    </p:cNvPr>
                    <p:cNvSpPr/>
                    <p:nvPr/>
                  </p:nvSpPr>
                  <p:spPr bwMode="auto">
                    <a:xfrm>
                      <a:off x="8959854" y="3028106"/>
                      <a:ext cx="894764" cy="324428"/>
                    </a:xfrm>
                    <a:prstGeom prst="rect">
                      <a:avLst/>
                    </a:prstGeom>
                    <a:noFill/>
                    <a:ln w="19050">
                      <a:solidFill>
                        <a:schemeClr val="tx1">
                          <a:lumMod val="9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51" fontAlgn="base">
                        <a:spcBef>
                          <a:spcPct val="0"/>
                        </a:spcBef>
                        <a:spcAft>
                          <a:spcPct val="0"/>
                        </a:spcAft>
                      </a:pPr>
                      <a:r>
                        <a:rPr lang="en-US" sz="1400" b="1">
                          <a:solidFill>
                            <a:schemeClr val="tx1"/>
                          </a:solidFill>
                        </a:rPr>
                        <a:t>H</a:t>
                      </a:r>
                    </a:p>
                  </p:txBody>
                </p:sp>
                <p:sp>
                  <p:nvSpPr>
                    <p:cNvPr id="29" name="Rectangle 28">
                      <a:extLst>
                        <a:ext uri="{FF2B5EF4-FFF2-40B4-BE49-F238E27FC236}">
                          <a16:creationId xmlns:a16="http://schemas.microsoft.com/office/drawing/2014/main" id="{86C433E7-86B9-AC41-9C8E-0D37B5806D15}"/>
                        </a:ext>
                      </a:extLst>
                    </p:cNvPr>
                    <p:cNvSpPr/>
                    <p:nvPr/>
                  </p:nvSpPr>
                  <p:spPr bwMode="auto">
                    <a:xfrm>
                      <a:off x="8959857" y="3411419"/>
                      <a:ext cx="894764" cy="324428"/>
                    </a:xfrm>
                    <a:prstGeom prst="rect">
                      <a:avLst/>
                    </a:prstGeom>
                    <a:noFill/>
                    <a:ln w="19050">
                      <a:solidFill>
                        <a:schemeClr val="tx1">
                          <a:lumMod val="9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51" fontAlgn="base">
                        <a:spcBef>
                          <a:spcPct val="0"/>
                        </a:spcBef>
                        <a:spcAft>
                          <a:spcPct val="0"/>
                        </a:spcAft>
                      </a:pPr>
                      <a:r>
                        <a:rPr lang="en-US" sz="1400" b="1">
                          <a:solidFill>
                            <a:schemeClr val="tx1"/>
                          </a:solidFill>
                        </a:rPr>
                        <a:t>Nc</a:t>
                      </a:r>
                    </a:p>
                  </p:txBody>
                </p:sp>
                <p:sp>
                  <p:nvSpPr>
                    <p:cNvPr id="30" name="Rectangle 29">
                      <a:extLst>
                        <a:ext uri="{FF2B5EF4-FFF2-40B4-BE49-F238E27FC236}">
                          <a16:creationId xmlns:a16="http://schemas.microsoft.com/office/drawing/2014/main" id="{D5E73F29-AE40-FD48-A228-8989373E6859}"/>
                        </a:ext>
                      </a:extLst>
                    </p:cNvPr>
                    <p:cNvSpPr/>
                    <p:nvPr/>
                  </p:nvSpPr>
                  <p:spPr bwMode="auto">
                    <a:xfrm>
                      <a:off x="8959853" y="3795873"/>
                      <a:ext cx="894764" cy="324428"/>
                    </a:xfrm>
                    <a:prstGeom prst="rect">
                      <a:avLst/>
                    </a:prstGeom>
                    <a:noFill/>
                    <a:ln w="19050">
                      <a:solidFill>
                        <a:schemeClr val="tx1">
                          <a:lumMod val="9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51" fontAlgn="base">
                        <a:spcBef>
                          <a:spcPct val="0"/>
                        </a:spcBef>
                        <a:spcAft>
                          <a:spcPct val="0"/>
                        </a:spcAft>
                      </a:pPr>
                      <a:r>
                        <a:rPr lang="en-US" sz="1400" b="1">
                          <a:solidFill>
                            <a:schemeClr val="tx1"/>
                          </a:solidFill>
                        </a:rPr>
                        <a:t>D, F</a:t>
                      </a:r>
                    </a:p>
                  </p:txBody>
                </p:sp>
              </p:grpSp>
            </p:grpSp>
            <p:grpSp>
              <p:nvGrpSpPr>
                <p:cNvPr id="41" name="Group 40">
                  <a:extLst>
                    <a:ext uri="{FF2B5EF4-FFF2-40B4-BE49-F238E27FC236}">
                      <a16:creationId xmlns:a16="http://schemas.microsoft.com/office/drawing/2014/main" id="{AC5D219C-37A4-044A-9655-EAC78CA8D56E}"/>
                    </a:ext>
                  </a:extLst>
                </p:cNvPr>
                <p:cNvGrpSpPr/>
                <p:nvPr/>
              </p:nvGrpSpPr>
              <p:grpSpPr>
                <a:xfrm>
                  <a:off x="7934602" y="5662158"/>
                  <a:ext cx="2985144" cy="604319"/>
                  <a:chOff x="8698329" y="5240956"/>
                  <a:chExt cx="2985144" cy="604319"/>
                </a:xfrm>
              </p:grpSpPr>
              <p:sp>
                <p:nvSpPr>
                  <p:cNvPr id="37" name="Rectangle 36">
                    <a:extLst>
                      <a:ext uri="{FF2B5EF4-FFF2-40B4-BE49-F238E27FC236}">
                        <a16:creationId xmlns:a16="http://schemas.microsoft.com/office/drawing/2014/main" id="{11363B9D-2F00-954B-B208-AFC2B5A6759A}"/>
                      </a:ext>
                    </a:extLst>
                  </p:cNvPr>
                  <p:cNvSpPr/>
                  <p:nvPr/>
                </p:nvSpPr>
                <p:spPr>
                  <a:xfrm>
                    <a:off x="9016085" y="5470376"/>
                    <a:ext cx="2667388" cy="374899"/>
                  </a:xfrm>
                  <a:prstGeom prst="rect">
                    <a:avLst/>
                  </a:prstGeom>
                </p:spPr>
                <p:txBody>
                  <a:bodyPr wrap="square">
                    <a:spAutoFit/>
                  </a:bodyPr>
                  <a:lstStyle/>
                  <a:p>
                    <a:r>
                      <a:rPr lang="en-US" sz="1800" err="1">
                        <a:solidFill>
                          <a:schemeClr val="tx2"/>
                        </a:solidFill>
                        <a:latin typeface="Segoe UI Light" panose="020B0502040204020203" pitchFamily="34" charset="0"/>
                        <a:cs typeface="Segoe UI Light" panose="020B0502040204020203" pitchFamily="34" charset="0"/>
                      </a:rPr>
                      <a:t>vNet</a:t>
                    </a:r>
                    <a:r>
                      <a:rPr lang="en-US" sz="1800">
                        <a:solidFill>
                          <a:schemeClr val="tx2"/>
                        </a:solidFill>
                        <a:latin typeface="Segoe UI Light" panose="020B0502040204020203" pitchFamily="34" charset="0"/>
                        <a:cs typeface="Segoe UI Light" panose="020B0502040204020203" pitchFamily="34" charset="0"/>
                      </a:rPr>
                      <a:t>   Cluster Template    </a:t>
                    </a:r>
                  </a:p>
                </p:txBody>
              </p:sp>
              <p:sp>
                <p:nvSpPr>
                  <p:cNvPr id="36" name="Freeform 35">
                    <a:extLst>
                      <a:ext uri="{FF2B5EF4-FFF2-40B4-BE49-F238E27FC236}">
                        <a16:creationId xmlns:a16="http://schemas.microsoft.com/office/drawing/2014/main" id="{1CEC645D-4033-4E44-851D-B5AB03A930F2}"/>
                      </a:ext>
                    </a:extLst>
                  </p:cNvPr>
                  <p:cNvSpPr>
                    <a:spLocks noChangeArrowheads="1"/>
                  </p:cNvSpPr>
                  <p:nvPr/>
                </p:nvSpPr>
                <p:spPr bwMode="auto">
                  <a:xfrm>
                    <a:off x="8698329" y="5240956"/>
                    <a:ext cx="364118" cy="360294"/>
                  </a:xfrm>
                  <a:custGeom>
                    <a:avLst/>
                    <a:gdLst>
                      <a:gd name="T0" fmla="*/ 3212 w 13440"/>
                      <a:gd name="T1" fmla="*/ 3671 h 13299"/>
                      <a:gd name="T2" fmla="*/ 3433 w 13440"/>
                      <a:gd name="T3" fmla="*/ 3583 h 13299"/>
                      <a:gd name="T4" fmla="*/ 3600 w 13440"/>
                      <a:gd name="T5" fmla="*/ 3415 h 13299"/>
                      <a:gd name="T6" fmla="*/ 3689 w 13440"/>
                      <a:gd name="T7" fmla="*/ 3194 h 13299"/>
                      <a:gd name="T8" fmla="*/ 3697 w 13440"/>
                      <a:gd name="T9" fmla="*/ 3009 h 13299"/>
                      <a:gd name="T10" fmla="*/ 3627 w 13440"/>
                      <a:gd name="T11" fmla="*/ 2762 h 13299"/>
                      <a:gd name="T12" fmla="*/ 3477 w 13440"/>
                      <a:gd name="T13" fmla="*/ 2577 h 13299"/>
                      <a:gd name="T14" fmla="*/ 3274 w 13440"/>
                      <a:gd name="T15" fmla="*/ 2462 h 13299"/>
                      <a:gd name="T16" fmla="*/ 3088 w 13440"/>
                      <a:gd name="T17" fmla="*/ 2427 h 13299"/>
                      <a:gd name="T18" fmla="*/ 2833 w 13440"/>
                      <a:gd name="T19" fmla="*/ 2480 h 13299"/>
                      <a:gd name="T20" fmla="*/ 2630 w 13440"/>
                      <a:gd name="T21" fmla="*/ 2621 h 13299"/>
                      <a:gd name="T22" fmla="*/ 2488 w 13440"/>
                      <a:gd name="T23" fmla="*/ 2824 h 13299"/>
                      <a:gd name="T24" fmla="*/ 2444 w 13440"/>
                      <a:gd name="T25" fmla="*/ 3080 h 13299"/>
                      <a:gd name="T26" fmla="*/ 2471 w 13440"/>
                      <a:gd name="T27" fmla="*/ 3256 h 13299"/>
                      <a:gd name="T28" fmla="*/ 2585 w 13440"/>
                      <a:gd name="T29" fmla="*/ 3459 h 13299"/>
                      <a:gd name="T30" fmla="*/ 2780 w 13440"/>
                      <a:gd name="T31" fmla="*/ 3609 h 13299"/>
                      <a:gd name="T32" fmla="*/ 3027 w 13440"/>
                      <a:gd name="T33" fmla="*/ 3680 h 13299"/>
                      <a:gd name="T34" fmla="*/ 6988 w 13440"/>
                      <a:gd name="T35" fmla="*/ 8127 h 13299"/>
                      <a:gd name="T36" fmla="*/ 6380 w 13440"/>
                      <a:gd name="T37" fmla="*/ 8480 h 13299"/>
                      <a:gd name="T38" fmla="*/ 5718 w 13440"/>
                      <a:gd name="T39" fmla="*/ 8736 h 13299"/>
                      <a:gd name="T40" fmla="*/ 5004 w 13440"/>
                      <a:gd name="T41" fmla="*/ 8886 h 13299"/>
                      <a:gd name="T42" fmla="*/ 4439 w 13440"/>
                      <a:gd name="T43" fmla="*/ 8921 h 13299"/>
                      <a:gd name="T44" fmla="*/ 3547 w 13440"/>
                      <a:gd name="T45" fmla="*/ 8824 h 13299"/>
                      <a:gd name="T46" fmla="*/ 2709 w 13440"/>
                      <a:gd name="T47" fmla="*/ 8568 h 13299"/>
                      <a:gd name="T48" fmla="*/ 1959 w 13440"/>
                      <a:gd name="T49" fmla="*/ 8153 h 13299"/>
                      <a:gd name="T50" fmla="*/ 1297 w 13440"/>
                      <a:gd name="T51" fmla="*/ 7615 h 13299"/>
                      <a:gd name="T52" fmla="*/ 759 w 13440"/>
                      <a:gd name="T53" fmla="*/ 6953 h 13299"/>
                      <a:gd name="T54" fmla="*/ 344 w 13440"/>
                      <a:gd name="T55" fmla="*/ 6195 h 13299"/>
                      <a:gd name="T56" fmla="*/ 88 w 13440"/>
                      <a:gd name="T57" fmla="*/ 5357 h 13299"/>
                      <a:gd name="T58" fmla="*/ 0 w 13440"/>
                      <a:gd name="T59" fmla="*/ 4456 h 13299"/>
                      <a:gd name="T60" fmla="*/ 44 w 13440"/>
                      <a:gd name="T61" fmla="*/ 3777 h 13299"/>
                      <a:gd name="T62" fmla="*/ 264 w 13440"/>
                      <a:gd name="T63" fmla="*/ 2921 h 13299"/>
                      <a:gd name="T64" fmla="*/ 644 w 13440"/>
                      <a:gd name="T65" fmla="*/ 2135 h 13299"/>
                      <a:gd name="T66" fmla="*/ 1156 w 13440"/>
                      <a:gd name="T67" fmla="*/ 1456 h 13299"/>
                      <a:gd name="T68" fmla="*/ 1782 w 13440"/>
                      <a:gd name="T69" fmla="*/ 882 h 13299"/>
                      <a:gd name="T70" fmla="*/ 2515 w 13440"/>
                      <a:gd name="T71" fmla="*/ 432 h 13299"/>
                      <a:gd name="T72" fmla="*/ 3327 w 13440"/>
                      <a:gd name="T73" fmla="*/ 132 h 13299"/>
                      <a:gd name="T74" fmla="*/ 4209 w 13440"/>
                      <a:gd name="T75" fmla="*/ 0 h 13299"/>
                      <a:gd name="T76" fmla="*/ 4898 w 13440"/>
                      <a:gd name="T77" fmla="*/ 17 h 13299"/>
                      <a:gd name="T78" fmla="*/ 5771 w 13440"/>
                      <a:gd name="T79" fmla="*/ 194 h 13299"/>
                      <a:gd name="T80" fmla="*/ 6574 w 13440"/>
                      <a:gd name="T81" fmla="*/ 529 h 13299"/>
                      <a:gd name="T82" fmla="*/ 7288 w 13440"/>
                      <a:gd name="T83" fmla="*/ 1015 h 13299"/>
                      <a:gd name="T84" fmla="*/ 7897 w 13440"/>
                      <a:gd name="T85" fmla="*/ 1615 h 13299"/>
                      <a:gd name="T86" fmla="*/ 8383 w 13440"/>
                      <a:gd name="T87" fmla="*/ 2329 h 13299"/>
                      <a:gd name="T88" fmla="*/ 8718 w 13440"/>
                      <a:gd name="T89" fmla="*/ 3124 h 13299"/>
                      <a:gd name="T90" fmla="*/ 8894 w 13440"/>
                      <a:gd name="T91" fmla="*/ 3997 h 13299"/>
                      <a:gd name="T92" fmla="*/ 8912 w 13440"/>
                      <a:gd name="T93" fmla="*/ 4642 h 13299"/>
                      <a:gd name="T94" fmla="*/ 8833 w 13440"/>
                      <a:gd name="T95" fmla="*/ 5321 h 13299"/>
                      <a:gd name="T96" fmla="*/ 13439 w 13440"/>
                      <a:gd name="T97" fmla="*/ 10456 h 13299"/>
                      <a:gd name="T98" fmla="*/ 10748 w 13440"/>
                      <a:gd name="T99" fmla="*/ 13298 h 13299"/>
                      <a:gd name="T100" fmla="*/ 9000 w 13440"/>
                      <a:gd name="T101" fmla="*/ 11471 h 13299"/>
                      <a:gd name="T102" fmla="*/ 7129 w 13440"/>
                      <a:gd name="T103" fmla="*/ 9689 h 1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40" h="13299">
                        <a:moveTo>
                          <a:pt x="3088" y="3689"/>
                        </a:moveTo>
                        <a:lnTo>
                          <a:pt x="3088" y="3689"/>
                        </a:lnTo>
                        <a:lnTo>
                          <a:pt x="3150" y="3680"/>
                        </a:lnTo>
                        <a:lnTo>
                          <a:pt x="3212" y="3671"/>
                        </a:lnTo>
                        <a:lnTo>
                          <a:pt x="3274" y="3662"/>
                        </a:lnTo>
                        <a:lnTo>
                          <a:pt x="3327" y="3636"/>
                        </a:lnTo>
                        <a:lnTo>
                          <a:pt x="3380" y="3609"/>
                        </a:lnTo>
                        <a:lnTo>
                          <a:pt x="3433" y="3583"/>
                        </a:lnTo>
                        <a:lnTo>
                          <a:pt x="3477" y="3547"/>
                        </a:lnTo>
                        <a:lnTo>
                          <a:pt x="3521" y="3503"/>
                        </a:lnTo>
                        <a:lnTo>
                          <a:pt x="3556" y="3459"/>
                        </a:lnTo>
                        <a:lnTo>
                          <a:pt x="3600" y="3415"/>
                        </a:lnTo>
                        <a:lnTo>
                          <a:pt x="3627" y="3362"/>
                        </a:lnTo>
                        <a:lnTo>
                          <a:pt x="3653" y="3309"/>
                        </a:lnTo>
                        <a:lnTo>
                          <a:pt x="3671" y="3256"/>
                        </a:lnTo>
                        <a:lnTo>
                          <a:pt x="3689" y="3194"/>
                        </a:lnTo>
                        <a:lnTo>
                          <a:pt x="3697" y="3141"/>
                        </a:lnTo>
                        <a:lnTo>
                          <a:pt x="3706" y="3080"/>
                        </a:lnTo>
                        <a:lnTo>
                          <a:pt x="3706" y="3080"/>
                        </a:lnTo>
                        <a:lnTo>
                          <a:pt x="3697" y="3009"/>
                        </a:lnTo>
                        <a:lnTo>
                          <a:pt x="3689" y="2947"/>
                        </a:lnTo>
                        <a:lnTo>
                          <a:pt x="3671" y="2885"/>
                        </a:lnTo>
                        <a:lnTo>
                          <a:pt x="3653" y="2824"/>
                        </a:lnTo>
                        <a:lnTo>
                          <a:pt x="3627" y="2762"/>
                        </a:lnTo>
                        <a:lnTo>
                          <a:pt x="3600" y="2709"/>
                        </a:lnTo>
                        <a:lnTo>
                          <a:pt x="3556" y="2665"/>
                        </a:lnTo>
                        <a:lnTo>
                          <a:pt x="3521" y="2621"/>
                        </a:lnTo>
                        <a:lnTo>
                          <a:pt x="3477" y="2577"/>
                        </a:lnTo>
                        <a:lnTo>
                          <a:pt x="3433" y="2541"/>
                        </a:lnTo>
                        <a:lnTo>
                          <a:pt x="3380" y="2506"/>
                        </a:lnTo>
                        <a:lnTo>
                          <a:pt x="3327" y="2480"/>
                        </a:lnTo>
                        <a:lnTo>
                          <a:pt x="3274" y="2462"/>
                        </a:lnTo>
                        <a:lnTo>
                          <a:pt x="3212" y="2444"/>
                        </a:lnTo>
                        <a:lnTo>
                          <a:pt x="3150" y="2435"/>
                        </a:lnTo>
                        <a:lnTo>
                          <a:pt x="3088" y="2427"/>
                        </a:lnTo>
                        <a:lnTo>
                          <a:pt x="3088" y="2427"/>
                        </a:lnTo>
                        <a:lnTo>
                          <a:pt x="3027" y="2435"/>
                        </a:lnTo>
                        <a:lnTo>
                          <a:pt x="2956" y="2444"/>
                        </a:lnTo>
                        <a:lnTo>
                          <a:pt x="2894" y="2462"/>
                        </a:lnTo>
                        <a:lnTo>
                          <a:pt x="2833" y="2480"/>
                        </a:lnTo>
                        <a:lnTo>
                          <a:pt x="2780" y="2506"/>
                        </a:lnTo>
                        <a:lnTo>
                          <a:pt x="2727" y="2541"/>
                        </a:lnTo>
                        <a:lnTo>
                          <a:pt x="2674" y="2577"/>
                        </a:lnTo>
                        <a:lnTo>
                          <a:pt x="2630" y="2621"/>
                        </a:lnTo>
                        <a:lnTo>
                          <a:pt x="2585" y="2665"/>
                        </a:lnTo>
                        <a:lnTo>
                          <a:pt x="2550" y="2709"/>
                        </a:lnTo>
                        <a:lnTo>
                          <a:pt x="2515" y="2762"/>
                        </a:lnTo>
                        <a:lnTo>
                          <a:pt x="2488" y="2824"/>
                        </a:lnTo>
                        <a:lnTo>
                          <a:pt x="2471" y="2885"/>
                        </a:lnTo>
                        <a:lnTo>
                          <a:pt x="2453" y="2947"/>
                        </a:lnTo>
                        <a:lnTo>
                          <a:pt x="2444" y="3009"/>
                        </a:lnTo>
                        <a:lnTo>
                          <a:pt x="2444" y="3080"/>
                        </a:lnTo>
                        <a:lnTo>
                          <a:pt x="2444" y="3080"/>
                        </a:lnTo>
                        <a:lnTo>
                          <a:pt x="2444" y="3141"/>
                        </a:lnTo>
                        <a:lnTo>
                          <a:pt x="2453" y="3194"/>
                        </a:lnTo>
                        <a:lnTo>
                          <a:pt x="2471" y="3256"/>
                        </a:lnTo>
                        <a:lnTo>
                          <a:pt x="2488" y="3309"/>
                        </a:lnTo>
                        <a:lnTo>
                          <a:pt x="2515" y="3362"/>
                        </a:lnTo>
                        <a:lnTo>
                          <a:pt x="2550" y="3415"/>
                        </a:lnTo>
                        <a:lnTo>
                          <a:pt x="2585" y="3459"/>
                        </a:lnTo>
                        <a:lnTo>
                          <a:pt x="2630" y="3503"/>
                        </a:lnTo>
                        <a:lnTo>
                          <a:pt x="2674" y="3547"/>
                        </a:lnTo>
                        <a:lnTo>
                          <a:pt x="2727" y="3583"/>
                        </a:lnTo>
                        <a:lnTo>
                          <a:pt x="2780" y="3609"/>
                        </a:lnTo>
                        <a:lnTo>
                          <a:pt x="2833" y="3636"/>
                        </a:lnTo>
                        <a:lnTo>
                          <a:pt x="2894" y="3662"/>
                        </a:lnTo>
                        <a:lnTo>
                          <a:pt x="2956" y="3671"/>
                        </a:lnTo>
                        <a:lnTo>
                          <a:pt x="3027" y="3680"/>
                        </a:lnTo>
                        <a:lnTo>
                          <a:pt x="3088" y="3689"/>
                        </a:lnTo>
                        <a:close/>
                        <a:moveTo>
                          <a:pt x="7129" y="8021"/>
                        </a:moveTo>
                        <a:lnTo>
                          <a:pt x="7129" y="8021"/>
                        </a:lnTo>
                        <a:lnTo>
                          <a:pt x="6988" y="8127"/>
                        </a:lnTo>
                        <a:lnTo>
                          <a:pt x="6838" y="8224"/>
                        </a:lnTo>
                        <a:lnTo>
                          <a:pt x="6689" y="8321"/>
                        </a:lnTo>
                        <a:lnTo>
                          <a:pt x="6539" y="8400"/>
                        </a:lnTo>
                        <a:lnTo>
                          <a:pt x="6380" y="8480"/>
                        </a:lnTo>
                        <a:lnTo>
                          <a:pt x="6221" y="8559"/>
                        </a:lnTo>
                        <a:lnTo>
                          <a:pt x="6054" y="8621"/>
                        </a:lnTo>
                        <a:lnTo>
                          <a:pt x="5886" y="8683"/>
                        </a:lnTo>
                        <a:lnTo>
                          <a:pt x="5718" y="8736"/>
                        </a:lnTo>
                        <a:lnTo>
                          <a:pt x="5542" y="8789"/>
                        </a:lnTo>
                        <a:lnTo>
                          <a:pt x="5365" y="8824"/>
                        </a:lnTo>
                        <a:lnTo>
                          <a:pt x="5180" y="8859"/>
                        </a:lnTo>
                        <a:lnTo>
                          <a:pt x="5004" y="8886"/>
                        </a:lnTo>
                        <a:lnTo>
                          <a:pt x="4818" y="8903"/>
                        </a:lnTo>
                        <a:lnTo>
                          <a:pt x="4624" y="8912"/>
                        </a:lnTo>
                        <a:lnTo>
                          <a:pt x="4439" y="8921"/>
                        </a:lnTo>
                        <a:lnTo>
                          <a:pt x="4439" y="8921"/>
                        </a:lnTo>
                        <a:lnTo>
                          <a:pt x="4209" y="8912"/>
                        </a:lnTo>
                        <a:lnTo>
                          <a:pt x="3989" y="8894"/>
                        </a:lnTo>
                        <a:lnTo>
                          <a:pt x="3759" y="8868"/>
                        </a:lnTo>
                        <a:lnTo>
                          <a:pt x="3547" y="8824"/>
                        </a:lnTo>
                        <a:lnTo>
                          <a:pt x="3327" y="8780"/>
                        </a:lnTo>
                        <a:lnTo>
                          <a:pt x="3124" y="8718"/>
                        </a:lnTo>
                        <a:lnTo>
                          <a:pt x="2912" y="8647"/>
                        </a:lnTo>
                        <a:lnTo>
                          <a:pt x="2709" y="8568"/>
                        </a:lnTo>
                        <a:lnTo>
                          <a:pt x="2515" y="8480"/>
                        </a:lnTo>
                        <a:lnTo>
                          <a:pt x="2321" y="8383"/>
                        </a:lnTo>
                        <a:lnTo>
                          <a:pt x="2135" y="8277"/>
                        </a:lnTo>
                        <a:lnTo>
                          <a:pt x="1959" y="8153"/>
                        </a:lnTo>
                        <a:lnTo>
                          <a:pt x="1782" y="8030"/>
                        </a:lnTo>
                        <a:lnTo>
                          <a:pt x="1615" y="7897"/>
                        </a:lnTo>
                        <a:lnTo>
                          <a:pt x="1456" y="7765"/>
                        </a:lnTo>
                        <a:lnTo>
                          <a:pt x="1297" y="7615"/>
                        </a:lnTo>
                        <a:lnTo>
                          <a:pt x="1156" y="7456"/>
                        </a:lnTo>
                        <a:lnTo>
                          <a:pt x="1015" y="7297"/>
                        </a:lnTo>
                        <a:lnTo>
                          <a:pt x="882" y="7129"/>
                        </a:lnTo>
                        <a:lnTo>
                          <a:pt x="759" y="6953"/>
                        </a:lnTo>
                        <a:lnTo>
                          <a:pt x="644" y="6776"/>
                        </a:lnTo>
                        <a:lnTo>
                          <a:pt x="529" y="6583"/>
                        </a:lnTo>
                        <a:lnTo>
                          <a:pt x="432" y="6398"/>
                        </a:lnTo>
                        <a:lnTo>
                          <a:pt x="344" y="6195"/>
                        </a:lnTo>
                        <a:lnTo>
                          <a:pt x="264" y="5992"/>
                        </a:lnTo>
                        <a:lnTo>
                          <a:pt x="194" y="5789"/>
                        </a:lnTo>
                        <a:lnTo>
                          <a:pt x="132" y="5577"/>
                        </a:lnTo>
                        <a:lnTo>
                          <a:pt x="88" y="5357"/>
                        </a:lnTo>
                        <a:lnTo>
                          <a:pt x="44" y="5136"/>
                        </a:lnTo>
                        <a:lnTo>
                          <a:pt x="17" y="4915"/>
                        </a:lnTo>
                        <a:lnTo>
                          <a:pt x="0" y="4686"/>
                        </a:lnTo>
                        <a:lnTo>
                          <a:pt x="0" y="4456"/>
                        </a:lnTo>
                        <a:lnTo>
                          <a:pt x="0" y="4456"/>
                        </a:lnTo>
                        <a:lnTo>
                          <a:pt x="0" y="4227"/>
                        </a:lnTo>
                        <a:lnTo>
                          <a:pt x="17" y="3997"/>
                        </a:lnTo>
                        <a:lnTo>
                          <a:pt x="44" y="3777"/>
                        </a:lnTo>
                        <a:lnTo>
                          <a:pt x="88" y="3556"/>
                        </a:lnTo>
                        <a:lnTo>
                          <a:pt x="132" y="3336"/>
                        </a:lnTo>
                        <a:lnTo>
                          <a:pt x="194" y="3124"/>
                        </a:lnTo>
                        <a:lnTo>
                          <a:pt x="264" y="2921"/>
                        </a:lnTo>
                        <a:lnTo>
                          <a:pt x="344" y="2718"/>
                        </a:lnTo>
                        <a:lnTo>
                          <a:pt x="432" y="2515"/>
                        </a:lnTo>
                        <a:lnTo>
                          <a:pt x="529" y="2329"/>
                        </a:lnTo>
                        <a:lnTo>
                          <a:pt x="644" y="2135"/>
                        </a:lnTo>
                        <a:lnTo>
                          <a:pt x="759" y="1959"/>
                        </a:lnTo>
                        <a:lnTo>
                          <a:pt x="882" y="1782"/>
                        </a:lnTo>
                        <a:lnTo>
                          <a:pt x="1015" y="1615"/>
                        </a:lnTo>
                        <a:lnTo>
                          <a:pt x="1156" y="1456"/>
                        </a:lnTo>
                        <a:lnTo>
                          <a:pt x="1297" y="1297"/>
                        </a:lnTo>
                        <a:lnTo>
                          <a:pt x="1456" y="1147"/>
                        </a:lnTo>
                        <a:lnTo>
                          <a:pt x="1615" y="1015"/>
                        </a:lnTo>
                        <a:lnTo>
                          <a:pt x="1782" y="882"/>
                        </a:lnTo>
                        <a:lnTo>
                          <a:pt x="1959" y="759"/>
                        </a:lnTo>
                        <a:lnTo>
                          <a:pt x="2135" y="635"/>
                        </a:lnTo>
                        <a:lnTo>
                          <a:pt x="2321" y="529"/>
                        </a:lnTo>
                        <a:lnTo>
                          <a:pt x="2515" y="432"/>
                        </a:lnTo>
                        <a:lnTo>
                          <a:pt x="2709" y="344"/>
                        </a:lnTo>
                        <a:lnTo>
                          <a:pt x="2912" y="264"/>
                        </a:lnTo>
                        <a:lnTo>
                          <a:pt x="3124" y="194"/>
                        </a:lnTo>
                        <a:lnTo>
                          <a:pt x="3327" y="132"/>
                        </a:lnTo>
                        <a:lnTo>
                          <a:pt x="3547" y="88"/>
                        </a:lnTo>
                        <a:lnTo>
                          <a:pt x="3759" y="44"/>
                        </a:lnTo>
                        <a:lnTo>
                          <a:pt x="3989" y="17"/>
                        </a:lnTo>
                        <a:lnTo>
                          <a:pt x="4209" y="0"/>
                        </a:lnTo>
                        <a:lnTo>
                          <a:pt x="4439" y="0"/>
                        </a:lnTo>
                        <a:lnTo>
                          <a:pt x="4439" y="0"/>
                        </a:lnTo>
                        <a:lnTo>
                          <a:pt x="4668" y="0"/>
                        </a:lnTo>
                        <a:lnTo>
                          <a:pt x="4898" y="17"/>
                        </a:lnTo>
                        <a:lnTo>
                          <a:pt x="5118" y="44"/>
                        </a:lnTo>
                        <a:lnTo>
                          <a:pt x="5348" y="88"/>
                        </a:lnTo>
                        <a:lnTo>
                          <a:pt x="5559" y="132"/>
                        </a:lnTo>
                        <a:lnTo>
                          <a:pt x="5771" y="194"/>
                        </a:lnTo>
                        <a:lnTo>
                          <a:pt x="5983" y="264"/>
                        </a:lnTo>
                        <a:lnTo>
                          <a:pt x="6186" y="344"/>
                        </a:lnTo>
                        <a:lnTo>
                          <a:pt x="6389" y="432"/>
                        </a:lnTo>
                        <a:lnTo>
                          <a:pt x="6574" y="529"/>
                        </a:lnTo>
                        <a:lnTo>
                          <a:pt x="6768" y="635"/>
                        </a:lnTo>
                        <a:lnTo>
                          <a:pt x="6944" y="759"/>
                        </a:lnTo>
                        <a:lnTo>
                          <a:pt x="7121" y="882"/>
                        </a:lnTo>
                        <a:lnTo>
                          <a:pt x="7288" y="1015"/>
                        </a:lnTo>
                        <a:lnTo>
                          <a:pt x="7456" y="1147"/>
                        </a:lnTo>
                        <a:lnTo>
                          <a:pt x="7606" y="1297"/>
                        </a:lnTo>
                        <a:lnTo>
                          <a:pt x="7756" y="1456"/>
                        </a:lnTo>
                        <a:lnTo>
                          <a:pt x="7897" y="1615"/>
                        </a:lnTo>
                        <a:lnTo>
                          <a:pt x="8030" y="1782"/>
                        </a:lnTo>
                        <a:lnTo>
                          <a:pt x="8153" y="1959"/>
                        </a:lnTo>
                        <a:lnTo>
                          <a:pt x="8268" y="2135"/>
                        </a:lnTo>
                        <a:lnTo>
                          <a:pt x="8383" y="2329"/>
                        </a:lnTo>
                        <a:lnTo>
                          <a:pt x="8480" y="2515"/>
                        </a:lnTo>
                        <a:lnTo>
                          <a:pt x="8568" y="2718"/>
                        </a:lnTo>
                        <a:lnTo>
                          <a:pt x="8647" y="2921"/>
                        </a:lnTo>
                        <a:lnTo>
                          <a:pt x="8718" y="3124"/>
                        </a:lnTo>
                        <a:lnTo>
                          <a:pt x="8780" y="3336"/>
                        </a:lnTo>
                        <a:lnTo>
                          <a:pt x="8824" y="3556"/>
                        </a:lnTo>
                        <a:lnTo>
                          <a:pt x="8868" y="3777"/>
                        </a:lnTo>
                        <a:lnTo>
                          <a:pt x="8894" y="3997"/>
                        </a:lnTo>
                        <a:lnTo>
                          <a:pt x="8912" y="4227"/>
                        </a:lnTo>
                        <a:lnTo>
                          <a:pt x="8921" y="4456"/>
                        </a:lnTo>
                        <a:lnTo>
                          <a:pt x="8921" y="4456"/>
                        </a:lnTo>
                        <a:lnTo>
                          <a:pt x="8912" y="4642"/>
                        </a:lnTo>
                        <a:lnTo>
                          <a:pt x="8903" y="4818"/>
                        </a:lnTo>
                        <a:lnTo>
                          <a:pt x="8886" y="4986"/>
                        </a:lnTo>
                        <a:lnTo>
                          <a:pt x="8859" y="5154"/>
                        </a:lnTo>
                        <a:lnTo>
                          <a:pt x="8833" y="5321"/>
                        </a:lnTo>
                        <a:lnTo>
                          <a:pt x="8797" y="5480"/>
                        </a:lnTo>
                        <a:lnTo>
                          <a:pt x="8718" y="5798"/>
                        </a:lnTo>
                        <a:lnTo>
                          <a:pt x="8718" y="5798"/>
                        </a:lnTo>
                        <a:lnTo>
                          <a:pt x="13439" y="10456"/>
                        </a:lnTo>
                        <a:lnTo>
                          <a:pt x="13439" y="10456"/>
                        </a:lnTo>
                        <a:lnTo>
                          <a:pt x="13439" y="13298"/>
                        </a:lnTo>
                        <a:lnTo>
                          <a:pt x="13439" y="13298"/>
                        </a:lnTo>
                        <a:lnTo>
                          <a:pt x="10748" y="13298"/>
                        </a:lnTo>
                        <a:lnTo>
                          <a:pt x="10748" y="13298"/>
                        </a:lnTo>
                        <a:lnTo>
                          <a:pt x="10748" y="11471"/>
                        </a:lnTo>
                        <a:lnTo>
                          <a:pt x="10748" y="11471"/>
                        </a:lnTo>
                        <a:lnTo>
                          <a:pt x="9000" y="11471"/>
                        </a:lnTo>
                        <a:lnTo>
                          <a:pt x="9000" y="11471"/>
                        </a:lnTo>
                        <a:lnTo>
                          <a:pt x="9000" y="9689"/>
                        </a:lnTo>
                        <a:lnTo>
                          <a:pt x="9000" y="9689"/>
                        </a:lnTo>
                        <a:lnTo>
                          <a:pt x="7129" y="9689"/>
                        </a:lnTo>
                        <a:lnTo>
                          <a:pt x="7129" y="8021"/>
                        </a:lnTo>
                        <a:close/>
                      </a:path>
                    </a:pathLst>
                  </a:custGeom>
                  <a:solidFill>
                    <a:schemeClr val="bg2"/>
                  </a:solidFill>
                  <a:ln w="19050" cap="flat">
                    <a:solidFill>
                      <a:schemeClr val="tx1"/>
                    </a:solidFill>
                    <a:bevel/>
                    <a:headEnd/>
                    <a:tailEnd/>
                  </a:ln>
                  <a:effectLst/>
                </p:spPr>
                <p:txBody>
                  <a:bodyPr wrap="none" anchor="ctr"/>
                  <a:lstStyle/>
                  <a:p>
                    <a:pPr defTabSz="914049">
                      <a:defRPr/>
                    </a:pPr>
                    <a:endParaRPr lang="en-US" sz="1800">
                      <a:solidFill>
                        <a:srgbClr val="505050"/>
                      </a:solidFill>
                      <a:latin typeface="Segoe UI"/>
                    </a:endParaRPr>
                  </a:p>
                </p:txBody>
              </p:sp>
            </p:grpSp>
            <p:sp>
              <p:nvSpPr>
                <p:cNvPr id="38" name="Freeform: Shape 26">
                  <a:extLst>
                    <a:ext uri="{FF2B5EF4-FFF2-40B4-BE49-F238E27FC236}">
                      <a16:creationId xmlns:a16="http://schemas.microsoft.com/office/drawing/2014/main" id="{C62ECD59-997B-9B40-878F-38D3D25541B5}"/>
                    </a:ext>
                  </a:extLst>
                </p:cNvPr>
                <p:cNvSpPr>
                  <a:spLocks/>
                </p:cNvSpPr>
                <p:nvPr/>
              </p:nvSpPr>
              <p:spPr bwMode="auto">
                <a:xfrm>
                  <a:off x="9845832" y="4906537"/>
                  <a:ext cx="449546" cy="438245"/>
                </a:xfrm>
                <a:custGeom>
                  <a:avLst/>
                  <a:gdLst>
                    <a:gd name="connsiteX0" fmla="*/ 104775 w 4294188"/>
                    <a:gd name="connsiteY0" fmla="*/ 2663825 h 4186238"/>
                    <a:gd name="connsiteX1" fmla="*/ 104775 w 4294188"/>
                    <a:gd name="connsiteY1" fmla="*/ 3293885 h 4186238"/>
                    <a:gd name="connsiteX2" fmla="*/ 1601905 w 4294188"/>
                    <a:gd name="connsiteY2" fmla="*/ 3859213 h 4186238"/>
                    <a:gd name="connsiteX3" fmla="*/ 2386013 w 4294188"/>
                    <a:gd name="connsiteY3" fmla="*/ 3772904 h 4186238"/>
                    <a:gd name="connsiteX4" fmla="*/ 2157674 w 4294188"/>
                    <a:gd name="connsiteY4" fmla="*/ 3112635 h 4186238"/>
                    <a:gd name="connsiteX5" fmla="*/ 2159828 w 4294188"/>
                    <a:gd name="connsiteY5" fmla="*/ 3050061 h 4186238"/>
                    <a:gd name="connsiteX6" fmla="*/ 1601905 w 4294188"/>
                    <a:gd name="connsiteY6" fmla="*/ 3091058 h 4186238"/>
                    <a:gd name="connsiteX7" fmla="*/ 104775 w 4294188"/>
                    <a:gd name="connsiteY7" fmla="*/ 2663825 h 4186238"/>
                    <a:gd name="connsiteX8" fmla="*/ 3225800 w 4294188"/>
                    <a:gd name="connsiteY8" fmla="*/ 2146300 h 4186238"/>
                    <a:gd name="connsiteX9" fmla="*/ 2270232 w 4294188"/>
                    <a:gd name="connsiteY9" fmla="*/ 2993184 h 4186238"/>
                    <a:gd name="connsiteX10" fmla="*/ 2263775 w 4294188"/>
                    <a:gd name="connsiteY10" fmla="*/ 3112008 h 4186238"/>
                    <a:gd name="connsiteX11" fmla="*/ 3225800 w 4294188"/>
                    <a:gd name="connsiteY11" fmla="*/ 4079875 h 4186238"/>
                    <a:gd name="connsiteX12" fmla="*/ 4187825 w 4294188"/>
                    <a:gd name="connsiteY12" fmla="*/ 3112008 h 4186238"/>
                    <a:gd name="connsiteX13" fmla="*/ 3225800 w 4294188"/>
                    <a:gd name="connsiteY13" fmla="*/ 2146300 h 4186238"/>
                    <a:gd name="connsiteX14" fmla="*/ 104775 w 4294188"/>
                    <a:gd name="connsiteY14" fmla="*/ 1789112 h 4186238"/>
                    <a:gd name="connsiteX15" fmla="*/ 104775 w 4294188"/>
                    <a:gd name="connsiteY15" fmla="*/ 2419172 h 4186238"/>
                    <a:gd name="connsiteX16" fmla="*/ 1601788 w 4294188"/>
                    <a:gd name="connsiteY16" fmla="*/ 2984500 h 4186238"/>
                    <a:gd name="connsiteX17" fmla="*/ 2172591 w 4294188"/>
                    <a:gd name="connsiteY17" fmla="*/ 2941345 h 4186238"/>
                    <a:gd name="connsiteX18" fmla="*/ 3098800 w 4294188"/>
                    <a:gd name="connsiteY18" fmla="*/ 2050199 h 4186238"/>
                    <a:gd name="connsiteX19" fmla="*/ 3098800 w 4294188"/>
                    <a:gd name="connsiteY19" fmla="*/ 1789112 h 4186238"/>
                    <a:gd name="connsiteX20" fmla="*/ 1601788 w 4294188"/>
                    <a:gd name="connsiteY20" fmla="*/ 2216345 h 4186238"/>
                    <a:gd name="connsiteX21" fmla="*/ 104775 w 4294188"/>
                    <a:gd name="connsiteY21" fmla="*/ 1789112 h 4186238"/>
                    <a:gd name="connsiteX22" fmla="*/ 104775 w 4294188"/>
                    <a:gd name="connsiteY22" fmla="*/ 915987 h 4186238"/>
                    <a:gd name="connsiteX23" fmla="*/ 104775 w 4294188"/>
                    <a:gd name="connsiteY23" fmla="*/ 1546348 h 4186238"/>
                    <a:gd name="connsiteX24" fmla="*/ 1601788 w 4294188"/>
                    <a:gd name="connsiteY24" fmla="*/ 2109787 h 4186238"/>
                    <a:gd name="connsiteX25" fmla="*/ 3098800 w 4294188"/>
                    <a:gd name="connsiteY25" fmla="*/ 1546348 h 4186238"/>
                    <a:gd name="connsiteX26" fmla="*/ 3098800 w 4294188"/>
                    <a:gd name="connsiteY26" fmla="*/ 915987 h 4186238"/>
                    <a:gd name="connsiteX27" fmla="*/ 1601788 w 4294188"/>
                    <a:gd name="connsiteY27" fmla="*/ 1341265 h 4186238"/>
                    <a:gd name="connsiteX28" fmla="*/ 104775 w 4294188"/>
                    <a:gd name="connsiteY28" fmla="*/ 915987 h 4186238"/>
                    <a:gd name="connsiteX29" fmla="*/ 1601788 w 4294188"/>
                    <a:gd name="connsiteY29" fmla="*/ 106362 h 4186238"/>
                    <a:gd name="connsiteX30" fmla="*/ 104775 w 4294188"/>
                    <a:gd name="connsiteY30" fmla="*/ 670719 h 4186238"/>
                    <a:gd name="connsiteX31" fmla="*/ 1601788 w 4294188"/>
                    <a:gd name="connsiteY31" fmla="*/ 1235076 h 4186238"/>
                    <a:gd name="connsiteX32" fmla="*/ 3098801 w 4294188"/>
                    <a:gd name="connsiteY32" fmla="*/ 670719 h 4186238"/>
                    <a:gd name="connsiteX33" fmla="*/ 1601788 w 4294188"/>
                    <a:gd name="connsiteY33" fmla="*/ 106362 h 4186238"/>
                    <a:gd name="connsiteX34" fmla="*/ 1602245 w 4294188"/>
                    <a:gd name="connsiteY34" fmla="*/ 0 h 4186238"/>
                    <a:gd name="connsiteX35" fmla="*/ 3204489 w 4294188"/>
                    <a:gd name="connsiteY35" fmla="*/ 671786 h 4186238"/>
                    <a:gd name="connsiteX36" fmla="*/ 3204489 w 4294188"/>
                    <a:gd name="connsiteY36" fmla="*/ 2043437 h 4186238"/>
                    <a:gd name="connsiteX37" fmla="*/ 3226025 w 4294188"/>
                    <a:gd name="connsiteY37" fmla="*/ 2041277 h 4186238"/>
                    <a:gd name="connsiteX38" fmla="*/ 4294188 w 4294188"/>
                    <a:gd name="connsiteY38" fmla="*/ 3112678 h 4186238"/>
                    <a:gd name="connsiteX39" fmla="*/ 3226025 w 4294188"/>
                    <a:gd name="connsiteY39" fmla="*/ 4186238 h 4186238"/>
                    <a:gd name="connsiteX40" fmla="*/ 2463667 w 4294188"/>
                    <a:gd name="connsiteY40" fmla="*/ 3862226 h 4186238"/>
                    <a:gd name="connsiteX41" fmla="*/ 2461513 w 4294188"/>
                    <a:gd name="connsiteY41" fmla="*/ 3864386 h 4186238"/>
                    <a:gd name="connsiteX42" fmla="*/ 1602245 w 4294188"/>
                    <a:gd name="connsiteY42" fmla="*/ 3965910 h 4186238"/>
                    <a:gd name="connsiteX43" fmla="*/ 0 w 4294188"/>
                    <a:gd name="connsiteY43" fmla="*/ 3294124 h 4186238"/>
                    <a:gd name="connsiteX44" fmla="*/ 0 w 4294188"/>
                    <a:gd name="connsiteY44" fmla="*/ 671786 h 4186238"/>
                    <a:gd name="connsiteX45" fmla="*/ 1602245 w 4294188"/>
                    <a:gd name="connsiteY45" fmla="*/ 0 h 418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294188" h="4186238">
                      <a:moveTo>
                        <a:pt x="104775" y="2663825"/>
                      </a:moveTo>
                      <a:cubicBezTo>
                        <a:pt x="104775" y="2663825"/>
                        <a:pt x="104775" y="2663825"/>
                        <a:pt x="104775" y="3293885"/>
                      </a:cubicBezTo>
                      <a:cubicBezTo>
                        <a:pt x="104775" y="3567918"/>
                        <a:pt x="705781" y="3859213"/>
                        <a:pt x="1601905" y="3859213"/>
                      </a:cubicBezTo>
                      <a:cubicBezTo>
                        <a:pt x="1879789" y="3859213"/>
                        <a:pt x="2149057" y="3829005"/>
                        <a:pt x="2386013" y="3772904"/>
                      </a:cubicBezTo>
                      <a:cubicBezTo>
                        <a:pt x="2243840" y="3589496"/>
                        <a:pt x="2157674" y="3362933"/>
                        <a:pt x="2157674" y="3112635"/>
                      </a:cubicBezTo>
                      <a:cubicBezTo>
                        <a:pt x="2157674" y="3093216"/>
                        <a:pt x="2157674" y="3071638"/>
                        <a:pt x="2159828" y="3050061"/>
                      </a:cubicBezTo>
                      <a:cubicBezTo>
                        <a:pt x="1981034" y="3075954"/>
                        <a:pt x="1793624" y="3091058"/>
                        <a:pt x="1601905" y="3091058"/>
                      </a:cubicBezTo>
                      <a:cubicBezTo>
                        <a:pt x="908271" y="3091058"/>
                        <a:pt x="333114" y="2916281"/>
                        <a:pt x="104775" y="2663825"/>
                      </a:cubicBezTo>
                      <a:close/>
                      <a:moveTo>
                        <a:pt x="3225800" y="2146300"/>
                      </a:moveTo>
                      <a:cubicBezTo>
                        <a:pt x="2741559" y="2146300"/>
                        <a:pt x="2330493" y="2511411"/>
                        <a:pt x="2270232" y="2993184"/>
                      </a:cubicBezTo>
                      <a:cubicBezTo>
                        <a:pt x="2265927" y="3032072"/>
                        <a:pt x="2263775" y="3073120"/>
                        <a:pt x="2263775" y="3112008"/>
                      </a:cubicBezTo>
                      <a:cubicBezTo>
                        <a:pt x="2263775" y="3645631"/>
                        <a:pt x="2696364" y="4079875"/>
                        <a:pt x="3225800" y="4079875"/>
                      </a:cubicBezTo>
                      <a:cubicBezTo>
                        <a:pt x="3757389" y="4079875"/>
                        <a:pt x="4187825" y="3645631"/>
                        <a:pt x="4187825" y="3112008"/>
                      </a:cubicBezTo>
                      <a:cubicBezTo>
                        <a:pt x="4187825" y="2580544"/>
                        <a:pt x="3757389" y="2146300"/>
                        <a:pt x="3225800" y="2146300"/>
                      </a:cubicBezTo>
                      <a:close/>
                      <a:moveTo>
                        <a:pt x="104775" y="1789112"/>
                      </a:moveTo>
                      <a:cubicBezTo>
                        <a:pt x="104775" y="1789112"/>
                        <a:pt x="104775" y="1789112"/>
                        <a:pt x="104775" y="2419172"/>
                      </a:cubicBezTo>
                      <a:cubicBezTo>
                        <a:pt x="104775" y="2693205"/>
                        <a:pt x="705734" y="2984500"/>
                        <a:pt x="1601788" y="2984500"/>
                      </a:cubicBezTo>
                      <a:cubicBezTo>
                        <a:pt x="1799953" y="2984500"/>
                        <a:pt x="1991657" y="2969396"/>
                        <a:pt x="2172591" y="2941345"/>
                      </a:cubicBezTo>
                      <a:cubicBezTo>
                        <a:pt x="2247980" y="2468800"/>
                        <a:pt x="2631388" y="2106300"/>
                        <a:pt x="3098800" y="2050199"/>
                      </a:cubicBezTo>
                      <a:cubicBezTo>
                        <a:pt x="3098800" y="2050199"/>
                        <a:pt x="3098800" y="2050199"/>
                        <a:pt x="3098800" y="1789112"/>
                      </a:cubicBezTo>
                      <a:cubicBezTo>
                        <a:pt x="2870479" y="2041568"/>
                        <a:pt x="2293214" y="2216345"/>
                        <a:pt x="1601788" y="2216345"/>
                      </a:cubicBezTo>
                      <a:cubicBezTo>
                        <a:pt x="908208" y="2216345"/>
                        <a:pt x="333097" y="2041568"/>
                        <a:pt x="104775" y="1789112"/>
                      </a:cubicBezTo>
                      <a:close/>
                      <a:moveTo>
                        <a:pt x="104775" y="915987"/>
                      </a:moveTo>
                      <a:cubicBezTo>
                        <a:pt x="104775" y="915987"/>
                        <a:pt x="104775" y="915987"/>
                        <a:pt x="104775" y="1546348"/>
                      </a:cubicBezTo>
                      <a:cubicBezTo>
                        <a:pt x="104775" y="1818353"/>
                        <a:pt x="705734" y="2109787"/>
                        <a:pt x="1601788" y="2109787"/>
                      </a:cubicBezTo>
                      <a:cubicBezTo>
                        <a:pt x="2497841" y="2109787"/>
                        <a:pt x="3098800" y="1818353"/>
                        <a:pt x="3098800" y="1546348"/>
                      </a:cubicBezTo>
                      <a:cubicBezTo>
                        <a:pt x="3098800" y="1546348"/>
                        <a:pt x="3098800" y="1546348"/>
                        <a:pt x="3098800" y="915987"/>
                      </a:cubicBezTo>
                      <a:cubicBezTo>
                        <a:pt x="2870479" y="1166404"/>
                        <a:pt x="2293214" y="1341265"/>
                        <a:pt x="1601788" y="1341265"/>
                      </a:cubicBezTo>
                      <a:cubicBezTo>
                        <a:pt x="908208" y="1341265"/>
                        <a:pt x="333097" y="1166404"/>
                        <a:pt x="104775" y="915987"/>
                      </a:cubicBezTo>
                      <a:close/>
                      <a:moveTo>
                        <a:pt x="1601788" y="106362"/>
                      </a:moveTo>
                      <a:cubicBezTo>
                        <a:pt x="775011" y="106362"/>
                        <a:pt x="104775" y="359033"/>
                        <a:pt x="104775" y="670719"/>
                      </a:cubicBezTo>
                      <a:cubicBezTo>
                        <a:pt x="104775" y="982405"/>
                        <a:pt x="775011" y="1235076"/>
                        <a:pt x="1601788" y="1235076"/>
                      </a:cubicBezTo>
                      <a:cubicBezTo>
                        <a:pt x="2428565" y="1235076"/>
                        <a:pt x="3098801" y="982405"/>
                        <a:pt x="3098801" y="670719"/>
                      </a:cubicBezTo>
                      <a:cubicBezTo>
                        <a:pt x="3098801" y="359033"/>
                        <a:pt x="2428565" y="106362"/>
                        <a:pt x="1601788" y="106362"/>
                      </a:cubicBezTo>
                      <a:close/>
                      <a:moveTo>
                        <a:pt x="1602245" y="0"/>
                      </a:moveTo>
                      <a:cubicBezTo>
                        <a:pt x="2500277" y="0"/>
                        <a:pt x="3204489" y="295931"/>
                        <a:pt x="3204489" y="671786"/>
                      </a:cubicBezTo>
                      <a:cubicBezTo>
                        <a:pt x="3204489" y="671786"/>
                        <a:pt x="3204489" y="671786"/>
                        <a:pt x="3204489" y="2043437"/>
                      </a:cubicBezTo>
                      <a:cubicBezTo>
                        <a:pt x="3210950" y="2043437"/>
                        <a:pt x="3219564" y="2041277"/>
                        <a:pt x="3226025" y="2041277"/>
                      </a:cubicBezTo>
                      <a:cubicBezTo>
                        <a:pt x="3816099" y="2041277"/>
                        <a:pt x="4294188" y="2522975"/>
                        <a:pt x="4294188" y="3112678"/>
                      </a:cubicBezTo>
                      <a:cubicBezTo>
                        <a:pt x="4294188" y="3704540"/>
                        <a:pt x="3816099" y="4186238"/>
                        <a:pt x="3226025" y="4186238"/>
                      </a:cubicBezTo>
                      <a:cubicBezTo>
                        <a:pt x="2926681" y="4186238"/>
                        <a:pt x="2657487" y="4060953"/>
                        <a:pt x="2463667" y="3862226"/>
                      </a:cubicBezTo>
                      <a:cubicBezTo>
                        <a:pt x="2461513" y="3862226"/>
                        <a:pt x="2461513" y="3864386"/>
                        <a:pt x="2461513" y="3864386"/>
                      </a:cubicBezTo>
                      <a:cubicBezTo>
                        <a:pt x="2205240" y="3929188"/>
                        <a:pt x="1908050" y="3965910"/>
                        <a:pt x="1602245" y="3965910"/>
                      </a:cubicBezTo>
                      <a:cubicBezTo>
                        <a:pt x="704213" y="3965910"/>
                        <a:pt x="0" y="3669979"/>
                        <a:pt x="0" y="3294124"/>
                      </a:cubicBezTo>
                      <a:cubicBezTo>
                        <a:pt x="0" y="3294124"/>
                        <a:pt x="0" y="3294124"/>
                        <a:pt x="0" y="671786"/>
                      </a:cubicBezTo>
                      <a:cubicBezTo>
                        <a:pt x="0" y="295931"/>
                        <a:pt x="704213" y="0"/>
                        <a:pt x="1602245" y="0"/>
                      </a:cubicBezTo>
                      <a:close/>
                    </a:path>
                  </a:pathLst>
                </a:custGeom>
                <a:solidFill>
                  <a:schemeClr val="accent1"/>
                </a:solidFill>
                <a:ln w="6350">
                  <a:solidFill>
                    <a:schemeClr val="tx1">
                      <a:lumMod val="95000"/>
                    </a:schemeClr>
                  </a:solidFill>
                  <a:round/>
                  <a:headEnd/>
                  <a:tailEnd/>
                </a:ln>
              </p:spPr>
              <p:txBody>
                <a:bodyPr vert="horz" wrap="square" lIns="91414" tIns="45706" rIns="91414" bIns="45706" numCol="1" anchor="t" anchorCtr="0" compatLnSpc="1">
                  <a:prstTxWarp prst="textNoShape">
                    <a:avLst/>
                  </a:prstTxWarp>
                  <a:noAutofit/>
                </a:bodyPr>
                <a:lstStyle/>
                <a:p>
                  <a:endParaRPr lang="en-IN" sz="1800"/>
                </a:p>
              </p:txBody>
            </p:sp>
            <p:sp>
              <p:nvSpPr>
                <p:cNvPr id="42" name="Rectangle 41">
                  <a:extLst>
                    <a:ext uri="{FF2B5EF4-FFF2-40B4-BE49-F238E27FC236}">
                      <a16:creationId xmlns:a16="http://schemas.microsoft.com/office/drawing/2014/main" id="{FDC22D5C-5735-D24B-B748-4731DA219A83}"/>
                    </a:ext>
                  </a:extLst>
                </p:cNvPr>
                <p:cNvSpPr/>
                <p:nvPr/>
              </p:nvSpPr>
              <p:spPr>
                <a:xfrm>
                  <a:off x="9606964" y="5282099"/>
                  <a:ext cx="842409" cy="374846"/>
                </a:xfrm>
                <a:prstGeom prst="rect">
                  <a:avLst/>
                </a:prstGeom>
              </p:spPr>
              <p:txBody>
                <a:bodyPr wrap="square">
                  <a:spAutoFit/>
                </a:bodyPr>
                <a:lstStyle/>
                <a:p>
                  <a:pPr algn="ctr"/>
                  <a:r>
                    <a:rPr lang="en-US" sz="1800" err="1">
                      <a:solidFill>
                        <a:schemeClr val="tx2"/>
                      </a:solidFill>
                      <a:latin typeface="Segoe UI Light" panose="020B0502040204020203" pitchFamily="34" charset="0"/>
                      <a:cs typeface="Segoe UI Light" panose="020B0502040204020203" pitchFamily="34" charset="0"/>
                    </a:rPr>
                    <a:t>Avere</a:t>
                  </a:r>
                  <a:endParaRPr lang="en-US" sz="1800">
                    <a:solidFill>
                      <a:schemeClr val="tx2"/>
                    </a:solidFill>
                    <a:latin typeface="Segoe UI Light" panose="020B0502040204020203" pitchFamily="34" charset="0"/>
                    <a:cs typeface="Segoe UI Light" panose="020B0502040204020203" pitchFamily="34" charset="0"/>
                  </a:endParaRPr>
                </a:p>
              </p:txBody>
            </p:sp>
          </p:grpSp>
          <p:sp>
            <p:nvSpPr>
              <p:cNvPr id="70" name="Arc 69">
                <a:extLst>
                  <a:ext uri="{FF2B5EF4-FFF2-40B4-BE49-F238E27FC236}">
                    <a16:creationId xmlns:a16="http://schemas.microsoft.com/office/drawing/2014/main" id="{6A3A2BED-A198-A648-93E2-9FBEDC7D42E0}"/>
                  </a:ext>
                </a:extLst>
              </p:cNvPr>
              <p:cNvSpPr/>
              <p:nvPr/>
            </p:nvSpPr>
            <p:spPr>
              <a:xfrm rot="259924">
                <a:off x="10048275" y="3896784"/>
                <a:ext cx="1936509" cy="784052"/>
              </a:xfrm>
              <a:prstGeom prst="arc">
                <a:avLst>
                  <a:gd name="adj1" fmla="val 11363335"/>
                  <a:gd name="adj2" fmla="val 20723199"/>
                </a:avLst>
              </a:prstGeom>
              <a:ln w="1905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pic>
          <p:nvPicPr>
            <p:cNvPr id="95" name="Picture 94">
              <a:extLst>
                <a:ext uri="{FF2B5EF4-FFF2-40B4-BE49-F238E27FC236}">
                  <a16:creationId xmlns:a16="http://schemas.microsoft.com/office/drawing/2014/main" id="{CC8BAFF1-9D67-CA40-AE2A-DF807C1115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3792" y="3386229"/>
              <a:ext cx="2492828" cy="379860"/>
            </a:xfrm>
            <a:prstGeom prst="rect">
              <a:avLst/>
            </a:prstGeom>
            <a:ln>
              <a:solidFill>
                <a:schemeClr val="tx1">
                  <a:lumMod val="95000"/>
                </a:schemeClr>
              </a:solidFill>
            </a:ln>
          </p:spPr>
        </p:pic>
      </p:grpSp>
      <p:grpSp>
        <p:nvGrpSpPr>
          <p:cNvPr id="99" name="Group 98">
            <a:extLst>
              <a:ext uri="{FF2B5EF4-FFF2-40B4-BE49-F238E27FC236}">
                <a16:creationId xmlns:a16="http://schemas.microsoft.com/office/drawing/2014/main" id="{77E53E89-B457-0B47-A3CA-F53DE778854D}"/>
              </a:ext>
            </a:extLst>
          </p:cNvPr>
          <p:cNvGrpSpPr/>
          <p:nvPr/>
        </p:nvGrpSpPr>
        <p:grpSpPr>
          <a:xfrm>
            <a:off x="7848478" y="3920768"/>
            <a:ext cx="3733553" cy="657172"/>
            <a:chOff x="-164090" y="4746008"/>
            <a:chExt cx="3734613" cy="657359"/>
          </a:xfrm>
        </p:grpSpPr>
        <p:sp>
          <p:nvSpPr>
            <p:cNvPr id="97" name="Freeform 5">
              <a:extLst>
                <a:ext uri="{FF2B5EF4-FFF2-40B4-BE49-F238E27FC236}">
                  <a16:creationId xmlns:a16="http://schemas.microsoft.com/office/drawing/2014/main" id="{88F77574-0774-5548-A4D1-4EE9AAE73BEE}"/>
                </a:ext>
              </a:extLst>
            </p:cNvPr>
            <p:cNvSpPr>
              <a:spLocks noEditPoints="1"/>
            </p:cNvSpPr>
            <p:nvPr/>
          </p:nvSpPr>
          <p:spPr bwMode="auto">
            <a:xfrm>
              <a:off x="-164090" y="4834040"/>
              <a:ext cx="439751" cy="491338"/>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9050" cap="flat">
              <a:solidFill>
                <a:schemeClr val="tx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54" tIns="43928" rIns="87854" bIns="43928" numCol="1" anchor="t" anchorCtr="0" compatLnSpc="1">
              <a:prstTxWarp prst="textNoShape">
                <a:avLst/>
              </a:prstTxWarp>
            </a:bodyPr>
            <a:lstStyle/>
            <a:p>
              <a:pPr defTabSz="896009">
                <a:defRPr/>
              </a:pPr>
              <a:endParaRPr lang="en-US" sz="1728">
                <a:solidFill>
                  <a:srgbClr val="505050"/>
                </a:solidFill>
                <a:latin typeface="Segoe UI Semilight"/>
              </a:endParaRPr>
            </a:p>
          </p:txBody>
        </p:sp>
        <p:sp>
          <p:nvSpPr>
            <p:cNvPr id="98" name="Rectangle 97">
              <a:extLst>
                <a:ext uri="{FF2B5EF4-FFF2-40B4-BE49-F238E27FC236}">
                  <a16:creationId xmlns:a16="http://schemas.microsoft.com/office/drawing/2014/main" id="{24B081CA-7EB6-9143-A323-44D94C29358E}"/>
                </a:ext>
              </a:extLst>
            </p:cNvPr>
            <p:cNvSpPr/>
            <p:nvPr/>
          </p:nvSpPr>
          <p:spPr>
            <a:xfrm>
              <a:off x="496558" y="4746008"/>
              <a:ext cx="3073965" cy="657359"/>
            </a:xfrm>
            <a:prstGeom prst="rect">
              <a:avLst/>
            </a:prstGeom>
          </p:spPr>
          <p:txBody>
            <a:bodyPr wrap="square">
              <a:spAutoFit/>
            </a:bodyPr>
            <a:lstStyle/>
            <a:p>
              <a:r>
                <a:rPr lang="en-US" sz="1800">
                  <a:solidFill>
                    <a:schemeClr val="accent1"/>
                  </a:solidFill>
                  <a:latin typeface="Segoe UI Light" panose="020B0502040204020203" pitchFamily="34" charset="0"/>
                  <a:cs typeface="Segoe UI Light" panose="020B0502040204020203" pitchFamily="34" charset="0"/>
                </a:rPr>
                <a:t>Designer, Engineer, </a:t>
              </a:r>
              <a:br>
                <a:rPr lang="en-US" sz="1800">
                  <a:solidFill>
                    <a:schemeClr val="accent1"/>
                  </a:solidFill>
                  <a:latin typeface="Segoe UI Light" panose="020B0502040204020203" pitchFamily="34" charset="0"/>
                  <a:cs typeface="Segoe UI Light" panose="020B0502040204020203" pitchFamily="34" charset="0"/>
                </a:rPr>
              </a:br>
              <a:r>
                <a:rPr lang="en-US" sz="1800">
                  <a:solidFill>
                    <a:schemeClr val="accent1"/>
                  </a:solidFill>
                  <a:latin typeface="Segoe UI Light" panose="020B0502040204020203" pitchFamily="34" charset="0"/>
                  <a:cs typeface="Segoe UI Light" panose="020B0502040204020203" pitchFamily="34" charset="0"/>
                </a:rPr>
                <a:t>Data Scientist</a:t>
              </a:r>
            </a:p>
          </p:txBody>
        </p:sp>
      </p:grpSp>
      <p:grpSp>
        <p:nvGrpSpPr>
          <p:cNvPr id="55" name="Group 54">
            <a:extLst>
              <a:ext uri="{FF2B5EF4-FFF2-40B4-BE49-F238E27FC236}">
                <a16:creationId xmlns:a16="http://schemas.microsoft.com/office/drawing/2014/main" id="{0588AC4A-DB3B-B149-BF66-60B210F7B577}"/>
              </a:ext>
            </a:extLst>
          </p:cNvPr>
          <p:cNvGrpSpPr/>
          <p:nvPr/>
        </p:nvGrpSpPr>
        <p:grpSpPr>
          <a:xfrm>
            <a:off x="7841752" y="4589083"/>
            <a:ext cx="3638285" cy="1066482"/>
            <a:chOff x="365359" y="3983377"/>
            <a:chExt cx="3639318" cy="1066784"/>
          </a:xfrm>
        </p:grpSpPr>
        <p:sp>
          <p:nvSpPr>
            <p:cNvPr id="45" name="Freeform 5">
              <a:extLst>
                <a:ext uri="{FF2B5EF4-FFF2-40B4-BE49-F238E27FC236}">
                  <a16:creationId xmlns:a16="http://schemas.microsoft.com/office/drawing/2014/main" id="{1F930A2F-3564-084D-838E-3776B7EB4EF2}"/>
                </a:ext>
              </a:extLst>
            </p:cNvPr>
            <p:cNvSpPr>
              <a:spLocks noEditPoints="1"/>
            </p:cNvSpPr>
            <p:nvPr/>
          </p:nvSpPr>
          <p:spPr bwMode="auto">
            <a:xfrm>
              <a:off x="365359" y="3983377"/>
              <a:ext cx="439751" cy="491338"/>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9050" cap="flat">
              <a:solidFill>
                <a:schemeClr val="tx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54" tIns="43928" rIns="87854" bIns="43928" numCol="1" anchor="t" anchorCtr="0" compatLnSpc="1">
              <a:prstTxWarp prst="textNoShape">
                <a:avLst/>
              </a:prstTxWarp>
            </a:bodyPr>
            <a:lstStyle/>
            <a:p>
              <a:pPr defTabSz="896009">
                <a:defRPr/>
              </a:pPr>
              <a:endParaRPr lang="en-US" sz="1728">
                <a:solidFill>
                  <a:srgbClr val="505050"/>
                </a:solidFill>
                <a:latin typeface="Segoe UI Semilight"/>
              </a:endParaRPr>
            </a:p>
          </p:txBody>
        </p:sp>
        <p:sp>
          <p:nvSpPr>
            <p:cNvPr id="47" name="Freeform 5">
              <a:extLst>
                <a:ext uri="{FF2B5EF4-FFF2-40B4-BE49-F238E27FC236}">
                  <a16:creationId xmlns:a16="http://schemas.microsoft.com/office/drawing/2014/main" id="{4BBEC4B1-6DB4-6D41-AA87-C881D8F9DD65}"/>
                </a:ext>
              </a:extLst>
            </p:cNvPr>
            <p:cNvSpPr>
              <a:spLocks noEditPoints="1"/>
            </p:cNvSpPr>
            <p:nvPr/>
          </p:nvSpPr>
          <p:spPr bwMode="auto">
            <a:xfrm>
              <a:off x="372085" y="4558823"/>
              <a:ext cx="439751" cy="491338"/>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9050" cap="flat">
              <a:solidFill>
                <a:schemeClr val="tx1">
                  <a:lumMod val="9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54" tIns="43928" rIns="87854" bIns="43928" numCol="1" anchor="t" anchorCtr="0" compatLnSpc="1">
              <a:prstTxWarp prst="textNoShape">
                <a:avLst/>
              </a:prstTxWarp>
            </a:bodyPr>
            <a:lstStyle/>
            <a:p>
              <a:pPr defTabSz="896009">
                <a:defRPr/>
              </a:pPr>
              <a:endParaRPr lang="en-US" sz="1728">
                <a:solidFill>
                  <a:srgbClr val="505050"/>
                </a:solidFill>
                <a:latin typeface="Segoe UI Semilight"/>
              </a:endParaRPr>
            </a:p>
          </p:txBody>
        </p:sp>
        <p:sp>
          <p:nvSpPr>
            <p:cNvPr id="50" name="Rectangle 49">
              <a:extLst>
                <a:ext uri="{FF2B5EF4-FFF2-40B4-BE49-F238E27FC236}">
                  <a16:creationId xmlns:a16="http://schemas.microsoft.com/office/drawing/2014/main" id="{AB164E36-5E08-2841-8CFF-4F50FDE64AFF}"/>
                </a:ext>
              </a:extLst>
            </p:cNvPr>
            <p:cNvSpPr/>
            <p:nvPr/>
          </p:nvSpPr>
          <p:spPr>
            <a:xfrm>
              <a:off x="1032734" y="4059305"/>
              <a:ext cx="2971943" cy="374846"/>
            </a:xfrm>
            <a:prstGeom prst="rect">
              <a:avLst/>
            </a:prstGeom>
          </p:spPr>
          <p:txBody>
            <a:bodyPr wrap="square">
              <a:spAutoFit/>
            </a:bodyPr>
            <a:lstStyle/>
            <a:p>
              <a:r>
                <a:rPr lang="en-US" sz="1800">
                  <a:solidFill>
                    <a:srgbClr val="00B050"/>
                  </a:solidFill>
                  <a:latin typeface="Segoe UI Light" panose="020B0502040204020203" pitchFamily="34" charset="0"/>
                  <a:cs typeface="Segoe UI Light" panose="020B0502040204020203" pitchFamily="34" charset="0"/>
                </a:rPr>
                <a:t>Line of Business Manager</a:t>
              </a:r>
            </a:p>
          </p:txBody>
        </p:sp>
        <p:sp>
          <p:nvSpPr>
            <p:cNvPr id="51" name="Rectangle 50">
              <a:extLst>
                <a:ext uri="{FF2B5EF4-FFF2-40B4-BE49-F238E27FC236}">
                  <a16:creationId xmlns:a16="http://schemas.microsoft.com/office/drawing/2014/main" id="{DC1663CE-53BC-3D45-910B-1202240B451B}"/>
                </a:ext>
              </a:extLst>
            </p:cNvPr>
            <p:cNvSpPr/>
            <p:nvPr/>
          </p:nvSpPr>
          <p:spPr>
            <a:xfrm>
              <a:off x="1032734" y="4625457"/>
              <a:ext cx="2971943" cy="374846"/>
            </a:xfrm>
            <a:prstGeom prst="rect">
              <a:avLst/>
            </a:prstGeom>
          </p:spPr>
          <p:txBody>
            <a:bodyPr wrap="square">
              <a:spAutoFit/>
            </a:bodyPr>
            <a:lstStyle/>
            <a:p>
              <a:r>
                <a:rPr lang="en-US" sz="1800">
                  <a:solidFill>
                    <a:srgbClr val="00B050"/>
                  </a:solidFill>
                  <a:latin typeface="Segoe UI Light" panose="020B0502040204020203" pitchFamily="34" charset="0"/>
                  <a:cs typeface="Segoe UI Light" panose="020B0502040204020203" pitchFamily="34" charset="0"/>
                </a:rPr>
                <a:t>IT/Admin</a:t>
              </a:r>
            </a:p>
          </p:txBody>
        </p:sp>
      </p:grpSp>
      <p:pic>
        <p:nvPicPr>
          <p:cNvPr id="52" name="Picture 51">
            <a:extLst>
              <a:ext uri="{FF2B5EF4-FFF2-40B4-BE49-F238E27FC236}">
                <a16:creationId xmlns:a16="http://schemas.microsoft.com/office/drawing/2014/main" id="{E3109BDE-9A8B-CF48-892A-D7AE8E1D41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7805" y="2150375"/>
            <a:ext cx="693946" cy="693946"/>
          </a:xfrm>
          <a:prstGeom prst="rect">
            <a:avLst/>
          </a:prstGeom>
        </p:spPr>
      </p:pic>
      <p:sp>
        <p:nvSpPr>
          <p:cNvPr id="5" name="Title 4">
            <a:extLst>
              <a:ext uri="{FF2B5EF4-FFF2-40B4-BE49-F238E27FC236}">
                <a16:creationId xmlns:a16="http://schemas.microsoft.com/office/drawing/2014/main" id="{C99F8347-ECD7-0A45-A4D7-F59DAC902A08}"/>
              </a:ext>
            </a:extLst>
          </p:cNvPr>
          <p:cNvSpPr>
            <a:spLocks noGrp="1"/>
          </p:cNvSpPr>
          <p:nvPr>
            <p:ph type="title"/>
          </p:nvPr>
        </p:nvSpPr>
        <p:spPr>
          <a:xfrm>
            <a:off x="588263" y="457200"/>
            <a:ext cx="11018520" cy="553998"/>
          </a:xfrm>
        </p:spPr>
        <p:txBody>
          <a:bodyPr>
            <a:normAutofit fontScale="90000"/>
          </a:bodyPr>
          <a:lstStyle/>
          <a:p>
            <a:r>
              <a:rPr lang="en-US" dirty="0"/>
              <a:t>Azure </a:t>
            </a:r>
            <a:r>
              <a:rPr lang="en-US" dirty="0" err="1"/>
              <a:t>CycleCloud</a:t>
            </a:r>
            <a:r>
              <a:rPr lang="en-US" dirty="0"/>
              <a:t>: Easily move &amp; manage cloud HPC</a:t>
            </a:r>
          </a:p>
        </p:txBody>
      </p:sp>
    </p:spTree>
    <p:extLst>
      <p:ext uri="{BB962C8B-B14F-4D97-AF65-F5344CB8AC3E}">
        <p14:creationId xmlns:p14="http://schemas.microsoft.com/office/powerpoint/2010/main" val="46248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par>
                                <p:cTn id="8" presetID="10" presetClass="entr" presetSubtype="0" fill="hold" nodeType="withEffect">
                                  <p:stCondLst>
                                    <p:cond delay="50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par>
                                <p:cTn id="11" presetID="10"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fade">
                                      <p:cBhvr>
                                        <p:cTn id="24" dur="5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uiExpand="1"/>
      <p:bldP spid="59" grpId="0" uiExpand="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Azure Batch</a:t>
            </a:r>
          </a:p>
        </p:txBody>
      </p:sp>
      <p:pic>
        <p:nvPicPr>
          <p:cNvPr id="3" name="Picture 2"/>
          <p:cNvPicPr>
            <a:picLocks noChangeAspect="1"/>
          </p:cNvPicPr>
          <p:nvPr/>
        </p:nvPicPr>
        <p:blipFill>
          <a:blip r:embed="rId3"/>
          <a:stretch>
            <a:fillRect/>
          </a:stretch>
        </p:blipFill>
        <p:spPr>
          <a:xfrm>
            <a:off x="1763280" y="3429000"/>
            <a:ext cx="2315764" cy="1681308"/>
          </a:xfrm>
          <a:prstGeom prst="rect">
            <a:avLst/>
          </a:prstGeom>
        </p:spPr>
      </p:pic>
      <p:sp>
        <p:nvSpPr>
          <p:cNvPr id="8" name="Rectangle 7"/>
          <p:cNvSpPr/>
          <p:nvPr/>
        </p:nvSpPr>
        <p:spPr>
          <a:xfrm>
            <a:off x="194537" y="1860257"/>
            <a:ext cx="5453251" cy="1357769"/>
          </a:xfrm>
          <a:prstGeom prst="rect">
            <a:avLst/>
          </a:prstGeom>
        </p:spPr>
        <p:txBody>
          <a:bodyPr wrap="square">
            <a:spAutoFit/>
          </a:bodyPr>
          <a:lstStyle/>
          <a:p>
            <a:pPr algn="ctr"/>
            <a:r>
              <a:rPr lang="en-US" sz="2745"/>
              <a:t>Enable applications and algorithms to easily and efficiently run in parallel at scale</a:t>
            </a:r>
          </a:p>
        </p:txBody>
      </p:sp>
      <p:sp>
        <p:nvSpPr>
          <p:cNvPr id="11" name="Rectangle 10"/>
          <p:cNvSpPr/>
          <p:nvPr/>
        </p:nvSpPr>
        <p:spPr>
          <a:xfrm>
            <a:off x="6843021" y="515620"/>
            <a:ext cx="4780932" cy="5903778"/>
          </a:xfrm>
          <a:prstGeom prst="rect">
            <a:avLst/>
          </a:prstGeom>
        </p:spPr>
        <p:txBody>
          <a:bodyPr wrap="square">
            <a:spAutoFit/>
          </a:bodyPr>
          <a:lstStyle/>
          <a:p>
            <a:pPr>
              <a:spcAft>
                <a:spcPts val="784"/>
              </a:spcAft>
            </a:pPr>
            <a:r>
              <a:rPr lang="en-US" sz="2353"/>
              <a:t>Rendering</a:t>
            </a:r>
          </a:p>
          <a:p>
            <a:pPr>
              <a:spcAft>
                <a:spcPts val="784"/>
              </a:spcAft>
            </a:pPr>
            <a:r>
              <a:rPr lang="en-US" sz="2353"/>
              <a:t>Media transcoding &amp; pre-/post-processing</a:t>
            </a:r>
          </a:p>
          <a:p>
            <a:pPr>
              <a:spcAft>
                <a:spcPts val="784"/>
              </a:spcAft>
            </a:pPr>
            <a:r>
              <a:rPr lang="en-US" sz="2353"/>
              <a:t>Test execution</a:t>
            </a:r>
          </a:p>
          <a:p>
            <a:pPr>
              <a:spcAft>
                <a:spcPts val="784"/>
              </a:spcAft>
            </a:pPr>
            <a:r>
              <a:rPr lang="en-US" sz="2353"/>
              <a:t>Monte Carlo simulations</a:t>
            </a:r>
          </a:p>
          <a:p>
            <a:pPr>
              <a:spcAft>
                <a:spcPts val="784"/>
              </a:spcAft>
            </a:pPr>
            <a:r>
              <a:rPr lang="en-US" sz="2353"/>
              <a:t>Genomics</a:t>
            </a:r>
          </a:p>
          <a:p>
            <a:pPr>
              <a:spcAft>
                <a:spcPts val="784"/>
              </a:spcAft>
            </a:pPr>
            <a:r>
              <a:rPr lang="en-US" sz="2353"/>
              <a:t>Deep Learning</a:t>
            </a:r>
          </a:p>
          <a:p>
            <a:pPr>
              <a:spcAft>
                <a:spcPts val="784"/>
              </a:spcAft>
            </a:pPr>
            <a:r>
              <a:rPr lang="en-US" sz="2353"/>
              <a:t>OCR</a:t>
            </a:r>
          </a:p>
          <a:p>
            <a:pPr>
              <a:spcAft>
                <a:spcPts val="784"/>
              </a:spcAft>
            </a:pPr>
            <a:r>
              <a:rPr lang="en-US" sz="2353"/>
              <a:t>Data ingestion, processing, ETL</a:t>
            </a:r>
          </a:p>
          <a:p>
            <a:pPr>
              <a:spcAft>
                <a:spcPts val="784"/>
              </a:spcAft>
            </a:pPr>
            <a:r>
              <a:rPr lang="en-US" sz="2353"/>
              <a:t>R at scale</a:t>
            </a:r>
          </a:p>
          <a:p>
            <a:pPr>
              <a:spcAft>
                <a:spcPts val="784"/>
              </a:spcAft>
            </a:pPr>
            <a:r>
              <a:rPr lang="en-US" sz="2353"/>
              <a:t>Compiled MATLAB</a:t>
            </a:r>
          </a:p>
          <a:p>
            <a:pPr>
              <a:spcAft>
                <a:spcPts val="784"/>
              </a:spcAft>
            </a:pPr>
            <a:r>
              <a:rPr lang="en-US" sz="2353"/>
              <a:t>Engineering simulations</a:t>
            </a:r>
          </a:p>
          <a:p>
            <a:pPr>
              <a:spcAft>
                <a:spcPts val="784"/>
              </a:spcAft>
            </a:pPr>
            <a:r>
              <a:rPr lang="en-US" sz="2353"/>
              <a:t>Image analysis &amp; processing</a:t>
            </a:r>
          </a:p>
        </p:txBody>
      </p:sp>
    </p:spTree>
    <p:extLst>
      <p:ext uri="{BB962C8B-B14F-4D97-AF65-F5344CB8AC3E}">
        <p14:creationId xmlns:p14="http://schemas.microsoft.com/office/powerpoint/2010/main" val="215135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50"/>
                                  </p:stCondLst>
                                  <p:childTnLst>
                                    <p:set>
                                      <p:cBhvr>
                                        <p:cTn id="9" dur="1" fill="hold">
                                          <p:stCondLst>
                                            <p:cond delay="0"/>
                                          </p:stCondLst>
                                        </p:cTn>
                                        <p:tgtEl>
                                          <p:spTgt spid="11">
                                            <p:txEl>
                                              <p:pRg st="1" end="1"/>
                                            </p:txEl>
                                          </p:spTgt>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50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par>
                          <p:cTn id="13" fill="hold">
                            <p:stCondLst>
                              <p:cond delay="1250"/>
                            </p:stCondLst>
                            <p:childTnLst>
                              <p:par>
                                <p:cTn id="14" presetID="1" presetClass="entr" presetSubtype="0" fill="hold" nodeType="afterEffect">
                                  <p:stCondLst>
                                    <p:cond delay="500"/>
                                  </p:stCondLst>
                                  <p:childTnLst>
                                    <p:set>
                                      <p:cBhvr>
                                        <p:cTn id="15" dur="1" fill="hold">
                                          <p:stCondLst>
                                            <p:cond delay="0"/>
                                          </p:stCondLst>
                                        </p:cTn>
                                        <p:tgtEl>
                                          <p:spTgt spid="11">
                                            <p:txEl>
                                              <p:pRg st="3" end="3"/>
                                            </p:txEl>
                                          </p:spTgt>
                                        </p:tgtEl>
                                        <p:attrNameLst>
                                          <p:attrName>style.visibility</p:attrName>
                                        </p:attrNameLst>
                                      </p:cBhvr>
                                      <p:to>
                                        <p:strVal val="visible"/>
                                      </p:to>
                                    </p:set>
                                  </p:childTnLst>
                                </p:cTn>
                              </p:par>
                            </p:childTnLst>
                          </p:cTn>
                        </p:par>
                        <p:par>
                          <p:cTn id="16" fill="hold">
                            <p:stCondLst>
                              <p:cond delay="1750"/>
                            </p:stCondLst>
                            <p:childTnLst>
                              <p:par>
                                <p:cTn id="17" presetID="1" presetClass="entr" presetSubtype="0" fill="hold" nodeType="afterEffect">
                                  <p:stCondLst>
                                    <p:cond delay="50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par>
                          <p:cTn id="19" fill="hold">
                            <p:stCondLst>
                              <p:cond delay="2250"/>
                            </p:stCondLst>
                            <p:childTnLst>
                              <p:par>
                                <p:cTn id="20" presetID="1" presetClass="entr" presetSubtype="0" fill="hold" nodeType="afterEffect">
                                  <p:stCondLst>
                                    <p:cond delay="500"/>
                                  </p:stCondLst>
                                  <p:childTnLst>
                                    <p:set>
                                      <p:cBhvr>
                                        <p:cTn id="21" dur="1" fill="hold">
                                          <p:stCondLst>
                                            <p:cond delay="0"/>
                                          </p:stCondLst>
                                        </p:cTn>
                                        <p:tgtEl>
                                          <p:spTgt spid="11">
                                            <p:txEl>
                                              <p:pRg st="5" end="5"/>
                                            </p:txEl>
                                          </p:spTgt>
                                        </p:tgtEl>
                                        <p:attrNameLst>
                                          <p:attrName>style.visibility</p:attrName>
                                        </p:attrNameLst>
                                      </p:cBhvr>
                                      <p:to>
                                        <p:strVal val="visible"/>
                                      </p:to>
                                    </p:set>
                                  </p:childTnLst>
                                </p:cTn>
                              </p:par>
                            </p:childTnLst>
                          </p:cTn>
                        </p:par>
                        <p:par>
                          <p:cTn id="22" fill="hold">
                            <p:stCondLst>
                              <p:cond delay="2750"/>
                            </p:stCondLst>
                            <p:childTnLst>
                              <p:par>
                                <p:cTn id="23" presetID="1" presetClass="entr" presetSubtype="0" fill="hold" nodeType="afterEffect">
                                  <p:stCondLst>
                                    <p:cond delay="50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par>
                          <p:cTn id="25" fill="hold">
                            <p:stCondLst>
                              <p:cond delay="3250"/>
                            </p:stCondLst>
                            <p:childTnLst>
                              <p:par>
                                <p:cTn id="26" presetID="1" presetClass="entr" presetSubtype="0" fill="hold" nodeType="afterEffect">
                                  <p:stCondLst>
                                    <p:cond delay="500"/>
                                  </p:stCondLst>
                                  <p:childTnLst>
                                    <p:set>
                                      <p:cBhvr>
                                        <p:cTn id="27" dur="1" fill="hold">
                                          <p:stCondLst>
                                            <p:cond delay="0"/>
                                          </p:stCondLst>
                                        </p:cTn>
                                        <p:tgtEl>
                                          <p:spTgt spid="11">
                                            <p:txEl>
                                              <p:pRg st="7" end="7"/>
                                            </p:txEl>
                                          </p:spTgt>
                                        </p:tgtEl>
                                        <p:attrNameLst>
                                          <p:attrName>style.visibility</p:attrName>
                                        </p:attrNameLst>
                                      </p:cBhvr>
                                      <p:to>
                                        <p:strVal val="visible"/>
                                      </p:to>
                                    </p:set>
                                  </p:childTnLst>
                                </p:cTn>
                              </p:par>
                            </p:childTnLst>
                          </p:cTn>
                        </p:par>
                        <p:par>
                          <p:cTn id="28" fill="hold">
                            <p:stCondLst>
                              <p:cond delay="3750"/>
                            </p:stCondLst>
                            <p:childTnLst>
                              <p:par>
                                <p:cTn id="29" presetID="1" presetClass="entr" presetSubtype="0" fill="hold" nodeType="afterEffect">
                                  <p:stCondLst>
                                    <p:cond delay="50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par>
                          <p:cTn id="31" fill="hold">
                            <p:stCondLst>
                              <p:cond delay="4250"/>
                            </p:stCondLst>
                            <p:childTnLst>
                              <p:par>
                                <p:cTn id="32" presetID="1" presetClass="entr" presetSubtype="0" fill="hold" nodeType="afterEffect">
                                  <p:stCondLst>
                                    <p:cond delay="500"/>
                                  </p:stCondLst>
                                  <p:childTnLst>
                                    <p:set>
                                      <p:cBhvr>
                                        <p:cTn id="33" dur="1" fill="hold">
                                          <p:stCondLst>
                                            <p:cond delay="0"/>
                                          </p:stCondLst>
                                        </p:cTn>
                                        <p:tgtEl>
                                          <p:spTgt spid="11">
                                            <p:txEl>
                                              <p:pRg st="9" end="9"/>
                                            </p:txEl>
                                          </p:spTgt>
                                        </p:tgtEl>
                                        <p:attrNameLst>
                                          <p:attrName>style.visibility</p:attrName>
                                        </p:attrNameLst>
                                      </p:cBhvr>
                                      <p:to>
                                        <p:strVal val="visible"/>
                                      </p:to>
                                    </p:set>
                                  </p:childTnLst>
                                </p:cTn>
                              </p:par>
                            </p:childTnLst>
                          </p:cTn>
                        </p:par>
                        <p:par>
                          <p:cTn id="34" fill="hold">
                            <p:stCondLst>
                              <p:cond delay="4750"/>
                            </p:stCondLst>
                            <p:childTnLst>
                              <p:par>
                                <p:cTn id="35" presetID="1" presetClass="entr" presetSubtype="0" fill="hold" nodeType="afterEffect">
                                  <p:stCondLst>
                                    <p:cond delay="500"/>
                                  </p:stCondLst>
                                  <p:childTnLst>
                                    <p:set>
                                      <p:cBhvr>
                                        <p:cTn id="36" dur="1" fill="hold">
                                          <p:stCondLst>
                                            <p:cond delay="0"/>
                                          </p:stCondLst>
                                        </p:cTn>
                                        <p:tgtEl>
                                          <p:spTgt spid="11">
                                            <p:txEl>
                                              <p:pRg st="10" end="10"/>
                                            </p:txEl>
                                          </p:spTgt>
                                        </p:tgtEl>
                                        <p:attrNameLst>
                                          <p:attrName>style.visibility</p:attrName>
                                        </p:attrNameLst>
                                      </p:cBhvr>
                                      <p:to>
                                        <p:strVal val="visible"/>
                                      </p:to>
                                    </p:set>
                                  </p:childTnLst>
                                </p:cTn>
                              </p:par>
                            </p:childTnLst>
                          </p:cTn>
                        </p:par>
                        <p:par>
                          <p:cTn id="37" fill="hold">
                            <p:stCondLst>
                              <p:cond delay="5250"/>
                            </p:stCondLst>
                            <p:childTnLst>
                              <p:par>
                                <p:cTn id="38" presetID="1" presetClass="entr" presetSubtype="0" fill="hold" nodeType="afterEffect">
                                  <p:stCondLst>
                                    <p:cond delay="500"/>
                                  </p:stCondLst>
                                  <p:childTnLst>
                                    <p:set>
                                      <p:cBhvr>
                                        <p:cTn id="39"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CFA6E-8393-459C-B26C-114321593684}"/>
              </a:ext>
            </a:extLst>
          </p:cNvPr>
          <p:cNvSpPr>
            <a:spLocks noGrp="1"/>
          </p:cNvSpPr>
          <p:nvPr>
            <p:ph type="title"/>
          </p:nvPr>
        </p:nvSpPr>
        <p:spPr/>
        <p:txBody>
          <a:bodyPr/>
          <a:lstStyle/>
          <a:p>
            <a:r>
              <a:rPr lang="en-US" dirty="0"/>
              <a:t>Azure Batch: HPC Workload Characteristics</a:t>
            </a:r>
          </a:p>
        </p:txBody>
      </p:sp>
      <p:sp>
        <p:nvSpPr>
          <p:cNvPr id="10" name="Freeform 17">
            <a:extLst>
              <a:ext uri="{FF2B5EF4-FFF2-40B4-BE49-F238E27FC236}">
                <a16:creationId xmlns:a16="http://schemas.microsoft.com/office/drawing/2014/main" id="{97F52F00-4E94-4D15-A702-B0A8DDF2203B}"/>
              </a:ext>
            </a:extLst>
          </p:cNvPr>
          <p:cNvSpPr>
            <a:spLocks noEditPoints="1"/>
          </p:cNvSpPr>
          <p:nvPr/>
        </p:nvSpPr>
        <p:spPr bwMode="auto">
          <a:xfrm>
            <a:off x="4103725" y="1773956"/>
            <a:ext cx="469805" cy="519139"/>
          </a:xfrm>
          <a:custGeom>
            <a:avLst/>
            <a:gdLst>
              <a:gd name="T0" fmla="*/ 1460 w 1460"/>
              <a:gd name="T1" fmla="*/ 384 h 1615"/>
              <a:gd name="T2" fmla="*/ 1460 w 1460"/>
              <a:gd name="T3" fmla="*/ 1359 h 1615"/>
              <a:gd name="T4" fmla="*/ 1460 w 1460"/>
              <a:gd name="T5" fmla="*/ 1359 h 1615"/>
              <a:gd name="T6" fmla="*/ 730 w 1460"/>
              <a:gd name="T7" fmla="*/ 1615 h 1615"/>
              <a:gd name="T8" fmla="*/ 0 w 1460"/>
              <a:gd name="T9" fmla="*/ 1359 h 1615"/>
              <a:gd name="T10" fmla="*/ 0 w 1460"/>
              <a:gd name="T11" fmla="*/ 1359 h 1615"/>
              <a:gd name="T12" fmla="*/ 0 w 1460"/>
              <a:gd name="T13" fmla="*/ 1359 h 1615"/>
              <a:gd name="T14" fmla="*/ 0 w 1460"/>
              <a:gd name="T15" fmla="*/ 1339 h 1615"/>
              <a:gd name="T16" fmla="*/ 0 w 1460"/>
              <a:gd name="T17" fmla="*/ 1329 h 1615"/>
              <a:gd name="T18" fmla="*/ 0 w 1460"/>
              <a:gd name="T19" fmla="*/ 394 h 1615"/>
              <a:gd name="T20" fmla="*/ 730 w 1460"/>
              <a:gd name="T21" fmla="*/ 591 h 1615"/>
              <a:gd name="T22" fmla="*/ 1460 w 1460"/>
              <a:gd name="T23" fmla="*/ 384 h 1615"/>
              <a:gd name="T24" fmla="*/ 730 w 1460"/>
              <a:gd name="T25" fmla="*/ 541 h 1615"/>
              <a:gd name="T26" fmla="*/ 1460 w 1460"/>
              <a:gd name="T27" fmla="*/ 275 h 1615"/>
              <a:gd name="T28" fmla="*/ 730 w 1460"/>
              <a:gd name="T29" fmla="*/ 0 h 1615"/>
              <a:gd name="T30" fmla="*/ 0 w 1460"/>
              <a:gd name="T31" fmla="*/ 275 h 1615"/>
              <a:gd name="T32" fmla="*/ 730 w 1460"/>
              <a:gd name="T33" fmla="*/ 541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0" h="1615">
                <a:moveTo>
                  <a:pt x="1460" y="384"/>
                </a:moveTo>
                <a:cubicBezTo>
                  <a:pt x="1460" y="1359"/>
                  <a:pt x="1460" y="1359"/>
                  <a:pt x="1460" y="1359"/>
                </a:cubicBezTo>
                <a:cubicBezTo>
                  <a:pt x="1460" y="1359"/>
                  <a:pt x="1460" y="1359"/>
                  <a:pt x="1460" y="1359"/>
                </a:cubicBezTo>
                <a:cubicBezTo>
                  <a:pt x="1431" y="1507"/>
                  <a:pt x="1115" y="1615"/>
                  <a:pt x="730" y="1615"/>
                </a:cubicBezTo>
                <a:cubicBezTo>
                  <a:pt x="346" y="1615"/>
                  <a:pt x="30" y="1507"/>
                  <a:pt x="0" y="1359"/>
                </a:cubicBezTo>
                <a:cubicBezTo>
                  <a:pt x="0" y="1359"/>
                  <a:pt x="0" y="1359"/>
                  <a:pt x="0" y="1359"/>
                </a:cubicBezTo>
                <a:cubicBezTo>
                  <a:pt x="0" y="1359"/>
                  <a:pt x="0" y="1359"/>
                  <a:pt x="0" y="1359"/>
                </a:cubicBezTo>
                <a:cubicBezTo>
                  <a:pt x="0" y="1349"/>
                  <a:pt x="0" y="1349"/>
                  <a:pt x="0" y="1339"/>
                </a:cubicBezTo>
                <a:cubicBezTo>
                  <a:pt x="0" y="1339"/>
                  <a:pt x="0" y="1339"/>
                  <a:pt x="0" y="1329"/>
                </a:cubicBezTo>
                <a:cubicBezTo>
                  <a:pt x="0" y="394"/>
                  <a:pt x="0" y="394"/>
                  <a:pt x="0" y="394"/>
                </a:cubicBezTo>
                <a:cubicBezTo>
                  <a:pt x="119" y="522"/>
                  <a:pt x="434" y="591"/>
                  <a:pt x="730" y="591"/>
                </a:cubicBezTo>
                <a:cubicBezTo>
                  <a:pt x="1026" y="591"/>
                  <a:pt x="1342" y="522"/>
                  <a:pt x="1460" y="384"/>
                </a:cubicBezTo>
                <a:close/>
                <a:moveTo>
                  <a:pt x="730" y="541"/>
                </a:moveTo>
                <a:cubicBezTo>
                  <a:pt x="1135" y="541"/>
                  <a:pt x="1460" y="423"/>
                  <a:pt x="1460" y="275"/>
                </a:cubicBezTo>
                <a:cubicBezTo>
                  <a:pt x="1460" y="128"/>
                  <a:pt x="1135" y="0"/>
                  <a:pt x="730" y="0"/>
                </a:cubicBezTo>
                <a:cubicBezTo>
                  <a:pt x="326" y="0"/>
                  <a:pt x="0" y="128"/>
                  <a:pt x="0" y="275"/>
                </a:cubicBezTo>
                <a:cubicBezTo>
                  <a:pt x="0" y="423"/>
                  <a:pt x="326" y="541"/>
                  <a:pt x="730" y="541"/>
                </a:cubicBezTo>
                <a:close/>
              </a:path>
            </a:pathLst>
          </a:custGeom>
          <a:ln/>
        </p:spPr>
        <p:style>
          <a:lnRef idx="3">
            <a:schemeClr val="lt1"/>
          </a:lnRef>
          <a:fillRef idx="1">
            <a:schemeClr val="accent1"/>
          </a:fillRef>
          <a:effectRef idx="1">
            <a:schemeClr val="accent1"/>
          </a:effectRef>
          <a:fontRef idx="minor">
            <a:schemeClr val="lt1"/>
          </a:fontRef>
        </p:style>
        <p:txBody>
          <a:bodyPr vert="horz" wrap="square" lIns="89642" tIns="44821" rIns="89642" bIns="44821" numCol="1" anchor="t" anchorCtr="0" compatLnSpc="1">
            <a:prstTxWarp prst="textNoShape">
              <a:avLst/>
            </a:prstTxWarp>
          </a:bodyPr>
          <a:lstStyle/>
          <a:p>
            <a:endParaRPr lang="en-US" sz="1730"/>
          </a:p>
        </p:txBody>
      </p:sp>
      <p:sp>
        <p:nvSpPr>
          <p:cNvPr id="11" name="Freeform 106">
            <a:extLst>
              <a:ext uri="{FF2B5EF4-FFF2-40B4-BE49-F238E27FC236}">
                <a16:creationId xmlns:a16="http://schemas.microsoft.com/office/drawing/2014/main" id="{2C9749C7-854D-4C07-B6F6-1A183A5F4C1D}"/>
              </a:ext>
            </a:extLst>
          </p:cNvPr>
          <p:cNvSpPr/>
          <p:nvPr/>
        </p:nvSpPr>
        <p:spPr bwMode="auto">
          <a:xfrm>
            <a:off x="2493297" y="2063603"/>
            <a:ext cx="274320" cy="44820"/>
          </a:xfrm>
          <a:custGeom>
            <a:avLst/>
            <a:gdLst>
              <a:gd name="connsiteX0" fmla="*/ 0 w 142875"/>
              <a:gd name="connsiteY0" fmla="*/ 0 h 0"/>
              <a:gd name="connsiteX1" fmla="*/ 142875 w 142875"/>
              <a:gd name="connsiteY1" fmla="*/ 0 h 0"/>
            </a:gdLst>
            <a:ahLst/>
            <a:cxnLst>
              <a:cxn ang="0">
                <a:pos x="connsiteX0" y="connsiteY0"/>
              </a:cxn>
              <a:cxn ang="0">
                <a:pos x="connsiteX1" y="connsiteY1"/>
              </a:cxn>
            </a:cxnLst>
            <a:rect l="l" t="t" r="r" b="b"/>
            <a:pathLst>
              <a:path w="142875">
                <a:moveTo>
                  <a:pt x="0" y="0"/>
                </a:moveTo>
                <a:lnTo>
                  <a:pt x="142875" y="0"/>
                </a:lnTo>
              </a:path>
            </a:pathLst>
          </a:custGeom>
          <a:noFill/>
          <a:ln w="25400" cap="rnd">
            <a:solidFill>
              <a:schemeClr val="tx1"/>
            </a:solidFill>
            <a:prstDash val="solid"/>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30"/>
          </a:p>
        </p:txBody>
      </p:sp>
      <p:sp>
        <p:nvSpPr>
          <p:cNvPr id="12" name="Freeform 17">
            <a:extLst>
              <a:ext uri="{FF2B5EF4-FFF2-40B4-BE49-F238E27FC236}">
                <a16:creationId xmlns:a16="http://schemas.microsoft.com/office/drawing/2014/main" id="{4305C7EC-2600-44A4-AC77-7B1743354ABD}"/>
              </a:ext>
            </a:extLst>
          </p:cNvPr>
          <p:cNvSpPr>
            <a:spLocks noEditPoints="1"/>
          </p:cNvSpPr>
          <p:nvPr/>
        </p:nvSpPr>
        <p:spPr bwMode="auto">
          <a:xfrm>
            <a:off x="1983906" y="1773956"/>
            <a:ext cx="469805" cy="519139"/>
          </a:xfrm>
          <a:custGeom>
            <a:avLst/>
            <a:gdLst>
              <a:gd name="T0" fmla="*/ 1460 w 1460"/>
              <a:gd name="T1" fmla="*/ 384 h 1615"/>
              <a:gd name="T2" fmla="*/ 1460 w 1460"/>
              <a:gd name="T3" fmla="*/ 1359 h 1615"/>
              <a:gd name="T4" fmla="*/ 1460 w 1460"/>
              <a:gd name="T5" fmla="*/ 1359 h 1615"/>
              <a:gd name="T6" fmla="*/ 730 w 1460"/>
              <a:gd name="T7" fmla="*/ 1615 h 1615"/>
              <a:gd name="T8" fmla="*/ 0 w 1460"/>
              <a:gd name="T9" fmla="*/ 1359 h 1615"/>
              <a:gd name="T10" fmla="*/ 0 w 1460"/>
              <a:gd name="T11" fmla="*/ 1359 h 1615"/>
              <a:gd name="T12" fmla="*/ 0 w 1460"/>
              <a:gd name="T13" fmla="*/ 1359 h 1615"/>
              <a:gd name="T14" fmla="*/ 0 w 1460"/>
              <a:gd name="T15" fmla="*/ 1339 h 1615"/>
              <a:gd name="T16" fmla="*/ 0 w 1460"/>
              <a:gd name="T17" fmla="*/ 1329 h 1615"/>
              <a:gd name="T18" fmla="*/ 0 w 1460"/>
              <a:gd name="T19" fmla="*/ 394 h 1615"/>
              <a:gd name="T20" fmla="*/ 730 w 1460"/>
              <a:gd name="T21" fmla="*/ 591 h 1615"/>
              <a:gd name="T22" fmla="*/ 1460 w 1460"/>
              <a:gd name="T23" fmla="*/ 384 h 1615"/>
              <a:gd name="T24" fmla="*/ 730 w 1460"/>
              <a:gd name="T25" fmla="*/ 541 h 1615"/>
              <a:gd name="T26" fmla="*/ 1460 w 1460"/>
              <a:gd name="T27" fmla="*/ 275 h 1615"/>
              <a:gd name="T28" fmla="*/ 730 w 1460"/>
              <a:gd name="T29" fmla="*/ 0 h 1615"/>
              <a:gd name="T30" fmla="*/ 0 w 1460"/>
              <a:gd name="T31" fmla="*/ 275 h 1615"/>
              <a:gd name="T32" fmla="*/ 730 w 1460"/>
              <a:gd name="T33" fmla="*/ 541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0" h="1615">
                <a:moveTo>
                  <a:pt x="1460" y="384"/>
                </a:moveTo>
                <a:cubicBezTo>
                  <a:pt x="1460" y="1359"/>
                  <a:pt x="1460" y="1359"/>
                  <a:pt x="1460" y="1359"/>
                </a:cubicBezTo>
                <a:cubicBezTo>
                  <a:pt x="1460" y="1359"/>
                  <a:pt x="1460" y="1359"/>
                  <a:pt x="1460" y="1359"/>
                </a:cubicBezTo>
                <a:cubicBezTo>
                  <a:pt x="1431" y="1507"/>
                  <a:pt x="1115" y="1615"/>
                  <a:pt x="730" y="1615"/>
                </a:cubicBezTo>
                <a:cubicBezTo>
                  <a:pt x="346" y="1615"/>
                  <a:pt x="30" y="1507"/>
                  <a:pt x="0" y="1359"/>
                </a:cubicBezTo>
                <a:cubicBezTo>
                  <a:pt x="0" y="1359"/>
                  <a:pt x="0" y="1359"/>
                  <a:pt x="0" y="1359"/>
                </a:cubicBezTo>
                <a:cubicBezTo>
                  <a:pt x="0" y="1359"/>
                  <a:pt x="0" y="1359"/>
                  <a:pt x="0" y="1359"/>
                </a:cubicBezTo>
                <a:cubicBezTo>
                  <a:pt x="0" y="1349"/>
                  <a:pt x="0" y="1349"/>
                  <a:pt x="0" y="1339"/>
                </a:cubicBezTo>
                <a:cubicBezTo>
                  <a:pt x="0" y="1339"/>
                  <a:pt x="0" y="1339"/>
                  <a:pt x="0" y="1329"/>
                </a:cubicBezTo>
                <a:cubicBezTo>
                  <a:pt x="0" y="394"/>
                  <a:pt x="0" y="394"/>
                  <a:pt x="0" y="394"/>
                </a:cubicBezTo>
                <a:cubicBezTo>
                  <a:pt x="119" y="522"/>
                  <a:pt x="434" y="591"/>
                  <a:pt x="730" y="591"/>
                </a:cubicBezTo>
                <a:cubicBezTo>
                  <a:pt x="1026" y="591"/>
                  <a:pt x="1342" y="522"/>
                  <a:pt x="1460" y="384"/>
                </a:cubicBezTo>
                <a:close/>
                <a:moveTo>
                  <a:pt x="730" y="541"/>
                </a:moveTo>
                <a:cubicBezTo>
                  <a:pt x="1135" y="541"/>
                  <a:pt x="1460" y="423"/>
                  <a:pt x="1460" y="275"/>
                </a:cubicBezTo>
                <a:cubicBezTo>
                  <a:pt x="1460" y="128"/>
                  <a:pt x="1135" y="0"/>
                  <a:pt x="730" y="0"/>
                </a:cubicBezTo>
                <a:cubicBezTo>
                  <a:pt x="326" y="0"/>
                  <a:pt x="0" y="128"/>
                  <a:pt x="0" y="275"/>
                </a:cubicBezTo>
                <a:cubicBezTo>
                  <a:pt x="0" y="423"/>
                  <a:pt x="326" y="541"/>
                  <a:pt x="730" y="541"/>
                </a:cubicBezTo>
                <a:close/>
              </a:path>
            </a:pathLst>
          </a:custGeom>
          <a:ln/>
        </p:spPr>
        <p:style>
          <a:lnRef idx="3">
            <a:schemeClr val="lt1"/>
          </a:lnRef>
          <a:fillRef idx="1">
            <a:schemeClr val="accent1"/>
          </a:fillRef>
          <a:effectRef idx="1">
            <a:schemeClr val="accent1"/>
          </a:effectRef>
          <a:fontRef idx="minor">
            <a:schemeClr val="lt1"/>
          </a:fontRef>
        </p:style>
        <p:txBody>
          <a:bodyPr vert="horz" wrap="square" lIns="89642" tIns="44821" rIns="89642" bIns="44821" numCol="1" anchor="t" anchorCtr="0" compatLnSpc="1">
            <a:prstTxWarp prst="textNoShape">
              <a:avLst/>
            </a:prstTxWarp>
          </a:bodyPr>
          <a:lstStyle/>
          <a:p>
            <a:endParaRPr lang="en-US" sz="1730"/>
          </a:p>
        </p:txBody>
      </p:sp>
      <p:sp>
        <p:nvSpPr>
          <p:cNvPr id="13" name="Freeform 107">
            <a:extLst>
              <a:ext uri="{FF2B5EF4-FFF2-40B4-BE49-F238E27FC236}">
                <a16:creationId xmlns:a16="http://schemas.microsoft.com/office/drawing/2014/main" id="{2722E569-4402-4504-96A2-A635685BF59A}"/>
              </a:ext>
            </a:extLst>
          </p:cNvPr>
          <p:cNvSpPr/>
          <p:nvPr/>
        </p:nvSpPr>
        <p:spPr bwMode="auto">
          <a:xfrm>
            <a:off x="3768427" y="2047931"/>
            <a:ext cx="274320" cy="44820"/>
          </a:xfrm>
          <a:custGeom>
            <a:avLst/>
            <a:gdLst>
              <a:gd name="connsiteX0" fmla="*/ 0 w 142875"/>
              <a:gd name="connsiteY0" fmla="*/ 0 h 0"/>
              <a:gd name="connsiteX1" fmla="*/ 142875 w 142875"/>
              <a:gd name="connsiteY1" fmla="*/ 0 h 0"/>
            </a:gdLst>
            <a:ahLst/>
            <a:cxnLst>
              <a:cxn ang="0">
                <a:pos x="connsiteX0" y="connsiteY0"/>
              </a:cxn>
              <a:cxn ang="0">
                <a:pos x="connsiteX1" y="connsiteY1"/>
              </a:cxn>
            </a:cxnLst>
            <a:rect l="l" t="t" r="r" b="b"/>
            <a:pathLst>
              <a:path w="142875">
                <a:moveTo>
                  <a:pt x="0" y="0"/>
                </a:moveTo>
                <a:lnTo>
                  <a:pt x="142875" y="0"/>
                </a:lnTo>
              </a:path>
            </a:pathLst>
          </a:custGeom>
          <a:noFill/>
          <a:ln w="25400" cap="rnd">
            <a:solidFill>
              <a:schemeClr val="tx1"/>
            </a:solidFill>
            <a:prstDash val="solid"/>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30"/>
          </a:p>
        </p:txBody>
      </p:sp>
      <p:sp>
        <p:nvSpPr>
          <p:cNvPr id="17" name="Rectangle 16">
            <a:extLst>
              <a:ext uri="{FF2B5EF4-FFF2-40B4-BE49-F238E27FC236}">
                <a16:creationId xmlns:a16="http://schemas.microsoft.com/office/drawing/2014/main" id="{F7B47378-352C-44CE-828E-8BC4E1261F9D}"/>
              </a:ext>
            </a:extLst>
          </p:cNvPr>
          <p:cNvSpPr/>
          <p:nvPr/>
        </p:nvSpPr>
        <p:spPr bwMode="auto">
          <a:xfrm>
            <a:off x="2791029" y="1933181"/>
            <a:ext cx="914400" cy="27432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00" dirty="0">
                <a:gradFill>
                  <a:gsLst>
                    <a:gs pos="0">
                      <a:srgbClr val="FFFFFF"/>
                    </a:gs>
                    <a:gs pos="100000">
                      <a:srgbClr val="FFFFFF"/>
                    </a:gs>
                  </a:gsLst>
                  <a:lin ang="5400000" scaled="0"/>
                </a:gradFill>
                <a:ea typeface="Segoe UI" pitchFamily="34" charset="0"/>
                <a:cs typeface="Segoe UI" pitchFamily="34" charset="0"/>
              </a:rPr>
              <a:t>Job</a:t>
            </a:r>
          </a:p>
        </p:txBody>
      </p:sp>
      <p:sp>
        <p:nvSpPr>
          <p:cNvPr id="15" name="TextBox 14">
            <a:extLst>
              <a:ext uri="{FF2B5EF4-FFF2-40B4-BE49-F238E27FC236}">
                <a16:creationId xmlns:a16="http://schemas.microsoft.com/office/drawing/2014/main" id="{B967A363-1D40-4C8B-B839-1C97F87D4BF9}"/>
              </a:ext>
            </a:extLst>
          </p:cNvPr>
          <p:cNvSpPr txBox="1"/>
          <p:nvPr/>
        </p:nvSpPr>
        <p:spPr>
          <a:xfrm>
            <a:off x="1795308" y="2215166"/>
            <a:ext cx="853949" cy="479745"/>
          </a:xfrm>
          <a:prstGeom prst="rect">
            <a:avLst/>
          </a:prstGeom>
          <a:noFill/>
        </p:spPr>
        <p:txBody>
          <a:bodyPr wrap="none" lIns="179285" tIns="143428" rIns="179285" bIns="143428" rtlCol="0">
            <a:spAutoFit/>
          </a:bodyPr>
          <a:lstStyle/>
          <a:p>
            <a:pPr>
              <a:lnSpc>
                <a:spcPct val="90000"/>
              </a:lnSpc>
              <a:spcAft>
                <a:spcPts val="588"/>
              </a:spcAft>
            </a:pPr>
            <a:r>
              <a:rPr lang="en-US" sz="1372">
                <a:gradFill>
                  <a:gsLst>
                    <a:gs pos="2917">
                      <a:schemeClr val="tx1"/>
                    </a:gs>
                    <a:gs pos="30000">
                      <a:schemeClr val="tx1"/>
                    </a:gs>
                  </a:gsLst>
                  <a:lin ang="5400000" scaled="0"/>
                </a:gradFill>
              </a:rPr>
              <a:t>INPUT</a:t>
            </a:r>
          </a:p>
        </p:txBody>
      </p:sp>
      <p:sp>
        <p:nvSpPr>
          <p:cNvPr id="16" name="TextBox 15">
            <a:extLst>
              <a:ext uri="{FF2B5EF4-FFF2-40B4-BE49-F238E27FC236}">
                <a16:creationId xmlns:a16="http://schemas.microsoft.com/office/drawing/2014/main" id="{99BC8A7B-2D47-4A97-BFD3-DC8E972FC455}"/>
              </a:ext>
            </a:extLst>
          </p:cNvPr>
          <p:cNvSpPr txBox="1"/>
          <p:nvPr/>
        </p:nvSpPr>
        <p:spPr>
          <a:xfrm>
            <a:off x="3836893" y="2215166"/>
            <a:ext cx="1020527" cy="479745"/>
          </a:xfrm>
          <a:prstGeom prst="rect">
            <a:avLst/>
          </a:prstGeom>
          <a:noFill/>
        </p:spPr>
        <p:txBody>
          <a:bodyPr wrap="none" lIns="179285" tIns="143428" rIns="179285" bIns="143428" rtlCol="0">
            <a:spAutoFit/>
          </a:bodyPr>
          <a:lstStyle/>
          <a:p>
            <a:pPr>
              <a:lnSpc>
                <a:spcPct val="90000"/>
              </a:lnSpc>
              <a:spcAft>
                <a:spcPts val="588"/>
              </a:spcAft>
            </a:pPr>
            <a:r>
              <a:rPr lang="en-US" sz="1372">
                <a:gradFill>
                  <a:gsLst>
                    <a:gs pos="2917">
                      <a:schemeClr val="tx1"/>
                    </a:gs>
                    <a:gs pos="30000">
                      <a:schemeClr val="tx1"/>
                    </a:gs>
                  </a:gsLst>
                  <a:lin ang="5400000" scaled="0"/>
                </a:gradFill>
              </a:rPr>
              <a:t>OUTPUT</a:t>
            </a:r>
          </a:p>
        </p:txBody>
      </p:sp>
      <p:sp>
        <p:nvSpPr>
          <p:cNvPr id="19" name="TextBox 18">
            <a:extLst>
              <a:ext uri="{FF2B5EF4-FFF2-40B4-BE49-F238E27FC236}">
                <a16:creationId xmlns:a16="http://schemas.microsoft.com/office/drawing/2014/main" id="{071CC15C-37DF-441B-A9FC-9094FFFB6A63}"/>
              </a:ext>
            </a:extLst>
          </p:cNvPr>
          <p:cNvSpPr txBox="1"/>
          <p:nvPr/>
        </p:nvSpPr>
        <p:spPr>
          <a:xfrm>
            <a:off x="4933374" y="1434409"/>
            <a:ext cx="7179251" cy="997543"/>
          </a:xfrm>
          <a:prstGeom prst="rect">
            <a:avLst/>
          </a:prstGeom>
          <a:noFill/>
        </p:spPr>
        <p:txBody>
          <a:bodyPr wrap="square" lIns="179285" tIns="143428" rIns="179285" bIns="143428" rtlCol="0">
            <a:spAutoFit/>
          </a:bodyPr>
          <a:lstStyle/>
          <a:p>
            <a:pPr>
              <a:spcAft>
                <a:spcPts val="600"/>
              </a:spcAft>
            </a:pPr>
            <a:r>
              <a:rPr lang="en-US" sz="1200">
                <a:gradFill>
                  <a:gsLst>
                    <a:gs pos="2917">
                      <a:schemeClr val="tx1"/>
                    </a:gs>
                    <a:gs pos="30000">
                      <a:schemeClr val="tx1"/>
                    </a:gs>
                  </a:gsLst>
                  <a:lin ang="5400000" scaled="0"/>
                </a:gradFill>
              </a:rPr>
              <a:t>E.g. Transcode: ffmpeg.exe –</a:t>
            </a:r>
            <a:r>
              <a:rPr lang="en-US" sz="1200" err="1">
                <a:gradFill>
                  <a:gsLst>
                    <a:gs pos="2917">
                      <a:schemeClr val="tx1"/>
                    </a:gs>
                    <a:gs pos="30000">
                      <a:schemeClr val="tx1"/>
                    </a:gs>
                  </a:gsLst>
                  <a:lin ang="5400000" scaled="0"/>
                </a:gradFill>
              </a:rPr>
              <a:t>i</a:t>
            </a:r>
            <a:r>
              <a:rPr lang="en-US" sz="1200">
                <a:gradFill>
                  <a:gsLst>
                    <a:gs pos="2917">
                      <a:schemeClr val="tx1"/>
                    </a:gs>
                    <a:gs pos="30000">
                      <a:schemeClr val="tx1"/>
                    </a:gs>
                  </a:gsLst>
                  <a:lin ang="5400000" scaled="0"/>
                </a:gradFill>
              </a:rPr>
              <a:t> &lt;input file&gt; -o &lt;output file&gt; -s 1920x1080</a:t>
            </a:r>
          </a:p>
          <a:p>
            <a:pPr>
              <a:spcAft>
                <a:spcPts val="600"/>
              </a:spcAft>
            </a:pPr>
            <a:r>
              <a:rPr lang="en-US" sz="1200">
                <a:gradFill>
                  <a:gsLst>
                    <a:gs pos="2917">
                      <a:schemeClr val="tx1"/>
                    </a:gs>
                    <a:gs pos="30000">
                      <a:schemeClr val="tx1"/>
                    </a:gs>
                  </a:gsLst>
                  <a:lin ang="5400000" scaled="0"/>
                </a:gradFill>
              </a:rPr>
              <a:t>E.g. Monte Carlo simulation: simulate –</a:t>
            </a:r>
            <a:r>
              <a:rPr lang="en-US" sz="1200" err="1">
                <a:gradFill>
                  <a:gsLst>
                    <a:gs pos="2917">
                      <a:schemeClr val="tx1"/>
                    </a:gs>
                    <a:gs pos="30000">
                      <a:schemeClr val="tx1"/>
                    </a:gs>
                  </a:gsLst>
                  <a:lin ang="5400000" scaled="0"/>
                </a:gradFill>
              </a:rPr>
              <a:t>i</a:t>
            </a:r>
            <a:r>
              <a:rPr lang="en-US" sz="1200">
                <a:gradFill>
                  <a:gsLst>
                    <a:gs pos="2917">
                      <a:schemeClr val="tx1"/>
                    </a:gs>
                    <a:gs pos="30000">
                      <a:schemeClr val="tx1"/>
                    </a:gs>
                  </a:gsLst>
                  <a:lin ang="5400000" scaled="0"/>
                </a:gradFill>
              </a:rPr>
              <a:t> &lt;iteration params&gt; -o &lt;output file&gt;</a:t>
            </a:r>
          </a:p>
          <a:p>
            <a:pPr>
              <a:spcAft>
                <a:spcPts val="600"/>
              </a:spcAft>
            </a:pPr>
            <a:r>
              <a:rPr lang="en-US" sz="1200">
                <a:gradFill>
                  <a:gsLst>
                    <a:gs pos="2917">
                      <a:schemeClr val="tx1"/>
                    </a:gs>
                    <a:gs pos="30000">
                      <a:schemeClr val="tx1"/>
                    </a:gs>
                  </a:gsLst>
                  <a:lin ang="5400000" scaled="0"/>
                </a:gradFill>
              </a:rPr>
              <a:t>E.g. Render: render.exe –</a:t>
            </a:r>
            <a:r>
              <a:rPr lang="en-US" sz="1200" err="1">
                <a:gradFill>
                  <a:gsLst>
                    <a:gs pos="2917">
                      <a:schemeClr val="tx1"/>
                    </a:gs>
                    <a:gs pos="30000">
                      <a:schemeClr val="tx1"/>
                    </a:gs>
                  </a:gsLst>
                  <a:lin ang="5400000" scaled="0"/>
                </a:gradFill>
              </a:rPr>
              <a:t>i</a:t>
            </a:r>
            <a:r>
              <a:rPr lang="en-US" sz="1200">
                <a:gradFill>
                  <a:gsLst>
                    <a:gs pos="2917">
                      <a:schemeClr val="tx1"/>
                    </a:gs>
                    <a:gs pos="30000">
                      <a:schemeClr val="tx1"/>
                    </a:gs>
                  </a:gsLst>
                  <a:lin ang="5400000" scaled="0"/>
                </a:gradFill>
              </a:rPr>
              <a:t> &lt;scene file&gt; -p &lt;project files&gt; -f &lt;frame&gt; -r &lt;tile region&gt; -o &lt;output file&gt;</a:t>
            </a:r>
          </a:p>
        </p:txBody>
      </p:sp>
      <p:sp>
        <p:nvSpPr>
          <p:cNvPr id="20" name="TextBox 19">
            <a:extLst>
              <a:ext uri="{FF2B5EF4-FFF2-40B4-BE49-F238E27FC236}">
                <a16:creationId xmlns:a16="http://schemas.microsoft.com/office/drawing/2014/main" id="{935155FB-0A5E-4C24-9E2E-BF1F8455FFFF}"/>
              </a:ext>
            </a:extLst>
          </p:cNvPr>
          <p:cNvSpPr txBox="1"/>
          <p:nvPr/>
        </p:nvSpPr>
        <p:spPr>
          <a:xfrm>
            <a:off x="2355727" y="1194749"/>
            <a:ext cx="1916230" cy="627864"/>
          </a:xfrm>
          <a:prstGeom prst="rect">
            <a:avLst/>
          </a:prstGeom>
          <a:noFill/>
        </p:spPr>
        <p:txBody>
          <a:bodyPr wrap="non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Application</a:t>
            </a:r>
          </a:p>
        </p:txBody>
      </p:sp>
      <p:sp>
        <p:nvSpPr>
          <p:cNvPr id="24" name="Rectangle 23">
            <a:extLst>
              <a:ext uri="{FF2B5EF4-FFF2-40B4-BE49-F238E27FC236}">
                <a16:creationId xmlns:a16="http://schemas.microsoft.com/office/drawing/2014/main" id="{348B9D50-5F7B-4264-8531-CB38B478AAB1}"/>
              </a:ext>
            </a:extLst>
          </p:cNvPr>
          <p:cNvSpPr/>
          <p:nvPr/>
        </p:nvSpPr>
        <p:spPr bwMode="auto">
          <a:xfrm>
            <a:off x="2234020" y="3480186"/>
            <a:ext cx="914400" cy="27432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Rounded Corners 24">
            <a:extLst>
              <a:ext uri="{FF2B5EF4-FFF2-40B4-BE49-F238E27FC236}">
                <a16:creationId xmlns:a16="http://schemas.microsoft.com/office/drawing/2014/main" id="{50DAFEC2-5081-498C-AFA6-490C5769D063}"/>
              </a:ext>
            </a:extLst>
          </p:cNvPr>
          <p:cNvSpPr/>
          <p:nvPr/>
        </p:nvSpPr>
        <p:spPr bwMode="auto">
          <a:xfrm>
            <a:off x="390649" y="3384638"/>
            <a:ext cx="1020527" cy="465416"/>
          </a:xfrm>
          <a:prstGeom prst="roundRect">
            <a:avLst/>
          </a:prstGeom>
          <a:noFill/>
          <a:ln w="25400">
            <a:prstDash val="dash"/>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a:extLst>
              <a:ext uri="{FF2B5EF4-FFF2-40B4-BE49-F238E27FC236}">
                <a16:creationId xmlns:a16="http://schemas.microsoft.com/office/drawing/2014/main" id="{329A2FAE-9830-4F4A-B44C-D8875622ED76}"/>
              </a:ext>
            </a:extLst>
          </p:cNvPr>
          <p:cNvSpPr txBox="1"/>
          <p:nvPr/>
        </p:nvSpPr>
        <p:spPr>
          <a:xfrm>
            <a:off x="320459" y="3186788"/>
            <a:ext cx="1150123" cy="193899"/>
          </a:xfrm>
          <a:prstGeom prst="rect">
            <a:avLst/>
          </a:prstGeom>
          <a:noFill/>
        </p:spPr>
        <p:txBody>
          <a:bodyPr wrap="none" lIns="91440" tIns="0" rIns="91440" bIns="0" rtlCol="0">
            <a:spAutoFit/>
          </a:bodyPr>
          <a:lstStyle/>
          <a:p>
            <a:pPr>
              <a:lnSpc>
                <a:spcPct val="90000"/>
              </a:lnSpc>
            </a:pPr>
            <a:r>
              <a:rPr lang="en-US" sz="1400">
                <a:gradFill>
                  <a:gsLst>
                    <a:gs pos="2917">
                      <a:schemeClr val="tx1"/>
                    </a:gs>
                    <a:gs pos="30000">
                      <a:schemeClr val="tx1"/>
                    </a:gs>
                  </a:gsLst>
                  <a:lin ang="5400000" scaled="0"/>
                </a:gradFill>
              </a:rPr>
              <a:t>Transcode A</a:t>
            </a:r>
          </a:p>
        </p:txBody>
      </p:sp>
      <p:sp>
        <p:nvSpPr>
          <p:cNvPr id="28" name="Rectangle 27">
            <a:extLst>
              <a:ext uri="{FF2B5EF4-FFF2-40B4-BE49-F238E27FC236}">
                <a16:creationId xmlns:a16="http://schemas.microsoft.com/office/drawing/2014/main" id="{6208C77F-5D97-46F3-84B3-EE60D40285BE}"/>
              </a:ext>
            </a:extLst>
          </p:cNvPr>
          <p:cNvSpPr/>
          <p:nvPr/>
        </p:nvSpPr>
        <p:spPr bwMode="auto">
          <a:xfrm>
            <a:off x="6091278" y="3388187"/>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Rounded Corners 28">
            <a:extLst>
              <a:ext uri="{FF2B5EF4-FFF2-40B4-BE49-F238E27FC236}">
                <a16:creationId xmlns:a16="http://schemas.microsoft.com/office/drawing/2014/main" id="{0BB2D852-F597-43D2-9E2E-22AB6F9E1452}"/>
              </a:ext>
            </a:extLst>
          </p:cNvPr>
          <p:cNvSpPr/>
          <p:nvPr/>
        </p:nvSpPr>
        <p:spPr bwMode="auto">
          <a:xfrm>
            <a:off x="5853874" y="3290518"/>
            <a:ext cx="996811" cy="1119072"/>
          </a:xfrm>
          <a:prstGeom prst="roundRect">
            <a:avLst/>
          </a:prstGeom>
          <a:noFill/>
          <a:ln w="25400">
            <a:prstDash val="dash"/>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a:extLst>
              <a:ext uri="{FF2B5EF4-FFF2-40B4-BE49-F238E27FC236}">
                <a16:creationId xmlns:a16="http://schemas.microsoft.com/office/drawing/2014/main" id="{84F30FC7-994C-40F7-B390-CAEF368018F7}"/>
              </a:ext>
            </a:extLst>
          </p:cNvPr>
          <p:cNvSpPr/>
          <p:nvPr/>
        </p:nvSpPr>
        <p:spPr bwMode="auto">
          <a:xfrm>
            <a:off x="6091278" y="3636947"/>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34" name="TextBox 33">
            <a:extLst>
              <a:ext uri="{FF2B5EF4-FFF2-40B4-BE49-F238E27FC236}">
                <a16:creationId xmlns:a16="http://schemas.microsoft.com/office/drawing/2014/main" id="{DBB76BBE-50B8-48AE-A6E0-972F2D22735D}"/>
              </a:ext>
            </a:extLst>
          </p:cNvPr>
          <p:cNvSpPr txBox="1"/>
          <p:nvPr/>
        </p:nvSpPr>
        <p:spPr>
          <a:xfrm>
            <a:off x="6245212" y="3819827"/>
            <a:ext cx="240772" cy="270908"/>
          </a:xfrm>
          <a:prstGeom prst="rect">
            <a:avLst/>
          </a:prstGeom>
          <a:noFill/>
        </p:spPr>
        <p:txBody>
          <a:bodyPr wrap="none" lIns="91440" tIns="0" rIns="91440" bIns="0" rtlCol="0" anchor="ctr">
            <a:spAutoFit/>
          </a:bodyPr>
          <a:lstStyle/>
          <a:p>
            <a:pPr algn="ctr">
              <a:lnSpc>
                <a:spcPts val="1000"/>
              </a:lnSpc>
            </a:pPr>
            <a:r>
              <a:rPr lang="en-US" sz="1600" b="1">
                <a:gradFill>
                  <a:gsLst>
                    <a:gs pos="2917">
                      <a:schemeClr val="tx1"/>
                    </a:gs>
                    <a:gs pos="30000">
                      <a:schemeClr val="tx1"/>
                    </a:gs>
                  </a:gsLst>
                  <a:lin ang="5400000" scaled="0"/>
                </a:gradFill>
              </a:rPr>
              <a:t>.</a:t>
            </a:r>
          </a:p>
          <a:p>
            <a:pPr algn="ctr">
              <a:lnSpc>
                <a:spcPts val="1000"/>
              </a:lnSpc>
            </a:pPr>
            <a:r>
              <a:rPr lang="en-US" sz="1600" b="1">
                <a:gradFill>
                  <a:gsLst>
                    <a:gs pos="2917">
                      <a:schemeClr val="tx1"/>
                    </a:gs>
                    <a:gs pos="30000">
                      <a:schemeClr val="tx1"/>
                    </a:gs>
                  </a:gsLst>
                  <a:lin ang="5400000" scaled="0"/>
                </a:gradFill>
              </a:rPr>
              <a:t>.</a:t>
            </a:r>
          </a:p>
        </p:txBody>
      </p:sp>
      <p:sp>
        <p:nvSpPr>
          <p:cNvPr id="35" name="Rectangle 34">
            <a:extLst>
              <a:ext uri="{FF2B5EF4-FFF2-40B4-BE49-F238E27FC236}">
                <a16:creationId xmlns:a16="http://schemas.microsoft.com/office/drawing/2014/main" id="{AC7EC228-96D1-4877-B48A-4BC559BAE46D}"/>
              </a:ext>
            </a:extLst>
          </p:cNvPr>
          <p:cNvSpPr/>
          <p:nvPr/>
        </p:nvSpPr>
        <p:spPr bwMode="auto">
          <a:xfrm>
            <a:off x="6091278" y="4135269"/>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Rounded Corners 35">
            <a:extLst>
              <a:ext uri="{FF2B5EF4-FFF2-40B4-BE49-F238E27FC236}">
                <a16:creationId xmlns:a16="http://schemas.microsoft.com/office/drawing/2014/main" id="{F47E3D46-76AA-4446-9ED4-D9370E98C465}"/>
              </a:ext>
            </a:extLst>
          </p:cNvPr>
          <p:cNvSpPr/>
          <p:nvPr/>
        </p:nvSpPr>
        <p:spPr bwMode="auto">
          <a:xfrm>
            <a:off x="3848532" y="3569504"/>
            <a:ext cx="1371600" cy="465416"/>
          </a:xfrm>
          <a:prstGeom prst="roundRect">
            <a:avLst/>
          </a:prstGeom>
          <a:noFill/>
          <a:ln w="25400">
            <a:prstDash val="dash"/>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7" name="TextBox 36">
            <a:extLst>
              <a:ext uri="{FF2B5EF4-FFF2-40B4-BE49-F238E27FC236}">
                <a16:creationId xmlns:a16="http://schemas.microsoft.com/office/drawing/2014/main" id="{1EA2A885-474B-4B4C-B75A-4B55D1F8F179}"/>
              </a:ext>
            </a:extLst>
          </p:cNvPr>
          <p:cNvSpPr txBox="1"/>
          <p:nvPr/>
        </p:nvSpPr>
        <p:spPr>
          <a:xfrm>
            <a:off x="3755041" y="3178561"/>
            <a:ext cx="1492909" cy="387798"/>
          </a:xfrm>
          <a:prstGeom prst="rect">
            <a:avLst/>
          </a:prstGeom>
          <a:noFill/>
        </p:spPr>
        <p:txBody>
          <a:bodyPr wrap="none" lIns="91440" tIns="0" rIns="91440" bIns="0" rtlCol="0">
            <a:spAutoFit/>
          </a:bodyPr>
          <a:lstStyle/>
          <a:p>
            <a:pPr>
              <a:lnSpc>
                <a:spcPct val="90000"/>
              </a:lnSpc>
            </a:pPr>
            <a:r>
              <a:rPr lang="en-US" sz="1400">
                <a:gradFill>
                  <a:gsLst>
                    <a:gs pos="2917">
                      <a:schemeClr val="tx1"/>
                    </a:gs>
                    <a:gs pos="30000">
                      <a:schemeClr val="tx1"/>
                    </a:gs>
                  </a:gsLst>
                  <a:lin ang="5400000" scaled="0"/>
                </a:gradFill>
              </a:rPr>
              <a:t>Simulation F</a:t>
            </a:r>
          </a:p>
          <a:p>
            <a:pPr>
              <a:lnSpc>
                <a:spcPct val="90000"/>
              </a:lnSpc>
            </a:pPr>
            <a:r>
              <a:rPr lang="en-US" sz="1400">
                <a:gradFill>
                  <a:gsLst>
                    <a:gs pos="2917">
                      <a:schemeClr val="tx1"/>
                    </a:gs>
                    <a:gs pos="30000">
                      <a:schemeClr val="tx1"/>
                    </a:gs>
                  </a:gsLst>
                  <a:lin ang="5400000" scaled="0"/>
                </a:gradFill>
              </a:rPr>
              <a:t>10,000 iterations</a:t>
            </a:r>
          </a:p>
        </p:txBody>
      </p:sp>
      <p:sp>
        <p:nvSpPr>
          <p:cNvPr id="38" name="Freeform 106">
            <a:extLst>
              <a:ext uri="{FF2B5EF4-FFF2-40B4-BE49-F238E27FC236}">
                <a16:creationId xmlns:a16="http://schemas.microsoft.com/office/drawing/2014/main" id="{8B8C1A6F-DAD9-43A7-9AB5-0CD4E949B50A}"/>
              </a:ext>
            </a:extLst>
          </p:cNvPr>
          <p:cNvSpPr/>
          <p:nvPr/>
        </p:nvSpPr>
        <p:spPr bwMode="auto">
          <a:xfrm>
            <a:off x="1593998" y="3622338"/>
            <a:ext cx="457200" cy="44820"/>
          </a:xfrm>
          <a:custGeom>
            <a:avLst/>
            <a:gdLst>
              <a:gd name="connsiteX0" fmla="*/ 0 w 142875"/>
              <a:gd name="connsiteY0" fmla="*/ 0 h 0"/>
              <a:gd name="connsiteX1" fmla="*/ 142875 w 142875"/>
              <a:gd name="connsiteY1" fmla="*/ 0 h 0"/>
            </a:gdLst>
            <a:ahLst/>
            <a:cxnLst>
              <a:cxn ang="0">
                <a:pos x="connsiteX0" y="connsiteY0"/>
              </a:cxn>
              <a:cxn ang="0">
                <a:pos x="connsiteX1" y="connsiteY1"/>
              </a:cxn>
            </a:cxnLst>
            <a:rect l="l" t="t" r="r" b="b"/>
            <a:pathLst>
              <a:path w="142875">
                <a:moveTo>
                  <a:pt x="0" y="0"/>
                </a:moveTo>
                <a:lnTo>
                  <a:pt x="142875" y="0"/>
                </a:lnTo>
              </a:path>
            </a:pathLst>
          </a:custGeom>
          <a:noFill/>
          <a:ln w="25400" cap="rnd">
            <a:solidFill>
              <a:schemeClr val="accent5"/>
            </a:solidFill>
            <a:prstDash val="solid"/>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30"/>
          </a:p>
        </p:txBody>
      </p:sp>
      <p:sp>
        <p:nvSpPr>
          <p:cNvPr id="40" name="Rectangle 39">
            <a:extLst>
              <a:ext uri="{FF2B5EF4-FFF2-40B4-BE49-F238E27FC236}">
                <a16:creationId xmlns:a16="http://schemas.microsoft.com/office/drawing/2014/main" id="{1763A5C1-D5EB-4462-9289-27D3991F084E}"/>
              </a:ext>
            </a:extLst>
          </p:cNvPr>
          <p:cNvSpPr/>
          <p:nvPr/>
        </p:nvSpPr>
        <p:spPr bwMode="auto">
          <a:xfrm>
            <a:off x="2234020" y="4324939"/>
            <a:ext cx="914400" cy="27432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Rounded Corners 40">
            <a:extLst>
              <a:ext uri="{FF2B5EF4-FFF2-40B4-BE49-F238E27FC236}">
                <a16:creationId xmlns:a16="http://schemas.microsoft.com/office/drawing/2014/main" id="{21B556DD-8513-48E3-A061-F7DEA57ACA87}"/>
              </a:ext>
            </a:extLst>
          </p:cNvPr>
          <p:cNvSpPr/>
          <p:nvPr/>
        </p:nvSpPr>
        <p:spPr bwMode="auto">
          <a:xfrm>
            <a:off x="390649" y="4229391"/>
            <a:ext cx="1020527" cy="465416"/>
          </a:xfrm>
          <a:prstGeom prst="roundRect">
            <a:avLst/>
          </a:prstGeom>
          <a:noFill/>
          <a:ln w="25400">
            <a:prstDash val="dash"/>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2" name="TextBox 41">
            <a:extLst>
              <a:ext uri="{FF2B5EF4-FFF2-40B4-BE49-F238E27FC236}">
                <a16:creationId xmlns:a16="http://schemas.microsoft.com/office/drawing/2014/main" id="{F569C66A-A63E-49A0-AA23-14A0BFDE9CBD}"/>
              </a:ext>
            </a:extLst>
          </p:cNvPr>
          <p:cNvSpPr txBox="1"/>
          <p:nvPr/>
        </p:nvSpPr>
        <p:spPr>
          <a:xfrm>
            <a:off x="320459" y="4031541"/>
            <a:ext cx="1137299" cy="193899"/>
          </a:xfrm>
          <a:prstGeom prst="rect">
            <a:avLst/>
          </a:prstGeom>
          <a:noFill/>
        </p:spPr>
        <p:txBody>
          <a:bodyPr wrap="none" lIns="91440" tIns="0" rIns="91440" bIns="0" rtlCol="0">
            <a:spAutoFit/>
          </a:bodyPr>
          <a:lstStyle/>
          <a:p>
            <a:pPr>
              <a:lnSpc>
                <a:spcPct val="90000"/>
              </a:lnSpc>
            </a:pPr>
            <a:r>
              <a:rPr lang="en-US" sz="1400">
                <a:gradFill>
                  <a:gsLst>
                    <a:gs pos="2917">
                      <a:schemeClr val="tx1"/>
                    </a:gs>
                    <a:gs pos="30000">
                      <a:schemeClr val="tx1"/>
                    </a:gs>
                  </a:gsLst>
                  <a:lin ang="5400000" scaled="0"/>
                </a:gradFill>
              </a:rPr>
              <a:t>Transcode B</a:t>
            </a:r>
          </a:p>
        </p:txBody>
      </p:sp>
      <p:sp>
        <p:nvSpPr>
          <p:cNvPr id="43" name="Freeform 106">
            <a:extLst>
              <a:ext uri="{FF2B5EF4-FFF2-40B4-BE49-F238E27FC236}">
                <a16:creationId xmlns:a16="http://schemas.microsoft.com/office/drawing/2014/main" id="{DD021E53-497F-4D68-BC12-9F8FD79767C0}"/>
              </a:ext>
            </a:extLst>
          </p:cNvPr>
          <p:cNvSpPr/>
          <p:nvPr/>
        </p:nvSpPr>
        <p:spPr bwMode="auto">
          <a:xfrm>
            <a:off x="1593998" y="4467091"/>
            <a:ext cx="457200" cy="44820"/>
          </a:xfrm>
          <a:custGeom>
            <a:avLst/>
            <a:gdLst>
              <a:gd name="connsiteX0" fmla="*/ 0 w 142875"/>
              <a:gd name="connsiteY0" fmla="*/ 0 h 0"/>
              <a:gd name="connsiteX1" fmla="*/ 142875 w 142875"/>
              <a:gd name="connsiteY1" fmla="*/ 0 h 0"/>
            </a:gdLst>
            <a:ahLst/>
            <a:cxnLst>
              <a:cxn ang="0">
                <a:pos x="connsiteX0" y="connsiteY0"/>
              </a:cxn>
              <a:cxn ang="0">
                <a:pos x="connsiteX1" y="connsiteY1"/>
              </a:cxn>
            </a:cxnLst>
            <a:rect l="l" t="t" r="r" b="b"/>
            <a:pathLst>
              <a:path w="142875">
                <a:moveTo>
                  <a:pt x="0" y="0"/>
                </a:moveTo>
                <a:lnTo>
                  <a:pt x="142875" y="0"/>
                </a:lnTo>
              </a:path>
            </a:pathLst>
          </a:custGeom>
          <a:noFill/>
          <a:ln w="25400" cap="rnd">
            <a:solidFill>
              <a:schemeClr val="accent5"/>
            </a:solidFill>
            <a:prstDash val="solid"/>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30"/>
          </a:p>
        </p:txBody>
      </p:sp>
      <p:sp>
        <p:nvSpPr>
          <p:cNvPr id="44" name="Rectangle 43">
            <a:extLst>
              <a:ext uri="{FF2B5EF4-FFF2-40B4-BE49-F238E27FC236}">
                <a16:creationId xmlns:a16="http://schemas.microsoft.com/office/drawing/2014/main" id="{20D83268-0AA7-4DEE-AD55-04975090ED50}"/>
              </a:ext>
            </a:extLst>
          </p:cNvPr>
          <p:cNvSpPr/>
          <p:nvPr/>
        </p:nvSpPr>
        <p:spPr bwMode="auto">
          <a:xfrm>
            <a:off x="2234020" y="5185650"/>
            <a:ext cx="914400" cy="27432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Rounded Corners 44">
            <a:extLst>
              <a:ext uri="{FF2B5EF4-FFF2-40B4-BE49-F238E27FC236}">
                <a16:creationId xmlns:a16="http://schemas.microsoft.com/office/drawing/2014/main" id="{8499E4EA-52C9-4C88-9377-24CD4D528C7A}"/>
              </a:ext>
            </a:extLst>
          </p:cNvPr>
          <p:cNvSpPr/>
          <p:nvPr/>
        </p:nvSpPr>
        <p:spPr bwMode="auto">
          <a:xfrm>
            <a:off x="390649" y="5090102"/>
            <a:ext cx="1020527" cy="465416"/>
          </a:xfrm>
          <a:prstGeom prst="roundRect">
            <a:avLst/>
          </a:prstGeom>
          <a:noFill/>
          <a:ln w="25400">
            <a:prstDash val="dash"/>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6" name="TextBox 45">
            <a:extLst>
              <a:ext uri="{FF2B5EF4-FFF2-40B4-BE49-F238E27FC236}">
                <a16:creationId xmlns:a16="http://schemas.microsoft.com/office/drawing/2014/main" id="{B2DEBDF0-8C0A-4743-BFB7-52854585C960}"/>
              </a:ext>
            </a:extLst>
          </p:cNvPr>
          <p:cNvSpPr txBox="1"/>
          <p:nvPr/>
        </p:nvSpPr>
        <p:spPr>
          <a:xfrm>
            <a:off x="320459" y="4892252"/>
            <a:ext cx="1145314" cy="193899"/>
          </a:xfrm>
          <a:prstGeom prst="rect">
            <a:avLst/>
          </a:prstGeom>
          <a:noFill/>
        </p:spPr>
        <p:txBody>
          <a:bodyPr wrap="none" lIns="91440" tIns="0" rIns="91440" bIns="0" rtlCol="0">
            <a:spAutoFit/>
          </a:bodyPr>
          <a:lstStyle/>
          <a:p>
            <a:pPr>
              <a:lnSpc>
                <a:spcPct val="90000"/>
              </a:lnSpc>
            </a:pPr>
            <a:r>
              <a:rPr lang="en-US" sz="1400">
                <a:gradFill>
                  <a:gsLst>
                    <a:gs pos="2917">
                      <a:schemeClr val="tx1"/>
                    </a:gs>
                    <a:gs pos="30000">
                      <a:schemeClr val="tx1"/>
                    </a:gs>
                  </a:gsLst>
                  <a:lin ang="5400000" scaled="0"/>
                </a:gradFill>
              </a:rPr>
              <a:t>Transcode C</a:t>
            </a:r>
          </a:p>
        </p:txBody>
      </p:sp>
      <p:sp>
        <p:nvSpPr>
          <p:cNvPr id="47" name="Freeform 106">
            <a:extLst>
              <a:ext uri="{FF2B5EF4-FFF2-40B4-BE49-F238E27FC236}">
                <a16:creationId xmlns:a16="http://schemas.microsoft.com/office/drawing/2014/main" id="{2FE41C3B-0A29-46F5-8C0E-62580FA86865}"/>
              </a:ext>
            </a:extLst>
          </p:cNvPr>
          <p:cNvSpPr/>
          <p:nvPr/>
        </p:nvSpPr>
        <p:spPr bwMode="auto">
          <a:xfrm>
            <a:off x="1593998" y="5327802"/>
            <a:ext cx="457200" cy="44820"/>
          </a:xfrm>
          <a:custGeom>
            <a:avLst/>
            <a:gdLst>
              <a:gd name="connsiteX0" fmla="*/ 0 w 142875"/>
              <a:gd name="connsiteY0" fmla="*/ 0 h 0"/>
              <a:gd name="connsiteX1" fmla="*/ 142875 w 142875"/>
              <a:gd name="connsiteY1" fmla="*/ 0 h 0"/>
            </a:gdLst>
            <a:ahLst/>
            <a:cxnLst>
              <a:cxn ang="0">
                <a:pos x="connsiteX0" y="connsiteY0"/>
              </a:cxn>
              <a:cxn ang="0">
                <a:pos x="connsiteX1" y="connsiteY1"/>
              </a:cxn>
            </a:cxnLst>
            <a:rect l="l" t="t" r="r" b="b"/>
            <a:pathLst>
              <a:path w="142875">
                <a:moveTo>
                  <a:pt x="0" y="0"/>
                </a:moveTo>
                <a:lnTo>
                  <a:pt x="142875" y="0"/>
                </a:lnTo>
              </a:path>
            </a:pathLst>
          </a:custGeom>
          <a:noFill/>
          <a:ln w="25400" cap="rnd">
            <a:solidFill>
              <a:schemeClr val="accent5"/>
            </a:solidFill>
            <a:prstDash val="solid"/>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30"/>
          </a:p>
        </p:txBody>
      </p:sp>
      <p:sp>
        <p:nvSpPr>
          <p:cNvPr id="49" name="Rectangle: Rounded Corners 48">
            <a:extLst>
              <a:ext uri="{FF2B5EF4-FFF2-40B4-BE49-F238E27FC236}">
                <a16:creationId xmlns:a16="http://schemas.microsoft.com/office/drawing/2014/main" id="{8C7858B7-26BD-4CB5-BD49-E8FF90999045}"/>
              </a:ext>
            </a:extLst>
          </p:cNvPr>
          <p:cNvSpPr/>
          <p:nvPr/>
        </p:nvSpPr>
        <p:spPr bwMode="auto">
          <a:xfrm>
            <a:off x="3848947" y="5464358"/>
            <a:ext cx="1371600" cy="465416"/>
          </a:xfrm>
          <a:prstGeom prst="roundRect">
            <a:avLst/>
          </a:prstGeom>
          <a:noFill/>
          <a:ln w="25400">
            <a:prstDash val="dash"/>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0" name="TextBox 49">
            <a:extLst>
              <a:ext uri="{FF2B5EF4-FFF2-40B4-BE49-F238E27FC236}">
                <a16:creationId xmlns:a16="http://schemas.microsoft.com/office/drawing/2014/main" id="{7EE805A6-DDB1-42CB-A5C2-B8BEDC476735}"/>
              </a:ext>
            </a:extLst>
          </p:cNvPr>
          <p:cNvSpPr txBox="1"/>
          <p:nvPr/>
        </p:nvSpPr>
        <p:spPr>
          <a:xfrm>
            <a:off x="3755041" y="5080691"/>
            <a:ext cx="1492909" cy="387798"/>
          </a:xfrm>
          <a:prstGeom prst="rect">
            <a:avLst/>
          </a:prstGeom>
          <a:noFill/>
        </p:spPr>
        <p:txBody>
          <a:bodyPr wrap="none" lIns="91440" tIns="0" rIns="91440" bIns="0" rtlCol="0">
            <a:spAutoFit/>
          </a:bodyPr>
          <a:lstStyle/>
          <a:p>
            <a:pPr>
              <a:lnSpc>
                <a:spcPct val="90000"/>
              </a:lnSpc>
            </a:pPr>
            <a:r>
              <a:rPr lang="en-US" sz="1400">
                <a:gradFill>
                  <a:gsLst>
                    <a:gs pos="2917">
                      <a:schemeClr val="tx1"/>
                    </a:gs>
                    <a:gs pos="30000">
                      <a:schemeClr val="tx1"/>
                    </a:gs>
                  </a:gsLst>
                  <a:lin ang="5400000" scaled="0"/>
                </a:gradFill>
              </a:rPr>
              <a:t>Simulation G</a:t>
            </a:r>
          </a:p>
          <a:p>
            <a:pPr>
              <a:lnSpc>
                <a:spcPct val="90000"/>
              </a:lnSpc>
            </a:pPr>
            <a:r>
              <a:rPr lang="en-US" sz="1400">
                <a:gradFill>
                  <a:gsLst>
                    <a:gs pos="2917">
                      <a:schemeClr val="tx1"/>
                    </a:gs>
                    <a:gs pos="30000">
                      <a:schemeClr val="tx1"/>
                    </a:gs>
                  </a:gsLst>
                  <a:lin ang="5400000" scaled="0"/>
                </a:gradFill>
              </a:rPr>
              <a:t>50,000 iterations</a:t>
            </a:r>
          </a:p>
        </p:txBody>
      </p:sp>
      <p:sp>
        <p:nvSpPr>
          <p:cNvPr id="53" name="Freeform 106">
            <a:extLst>
              <a:ext uri="{FF2B5EF4-FFF2-40B4-BE49-F238E27FC236}">
                <a16:creationId xmlns:a16="http://schemas.microsoft.com/office/drawing/2014/main" id="{2C7BDE30-A91F-4F08-BFEE-ECDDA30AED6C}"/>
              </a:ext>
            </a:extLst>
          </p:cNvPr>
          <p:cNvSpPr/>
          <p:nvPr/>
        </p:nvSpPr>
        <p:spPr bwMode="auto">
          <a:xfrm>
            <a:off x="5295865" y="3805234"/>
            <a:ext cx="457200" cy="44820"/>
          </a:xfrm>
          <a:custGeom>
            <a:avLst/>
            <a:gdLst>
              <a:gd name="connsiteX0" fmla="*/ 0 w 142875"/>
              <a:gd name="connsiteY0" fmla="*/ 0 h 0"/>
              <a:gd name="connsiteX1" fmla="*/ 142875 w 142875"/>
              <a:gd name="connsiteY1" fmla="*/ 0 h 0"/>
            </a:gdLst>
            <a:ahLst/>
            <a:cxnLst>
              <a:cxn ang="0">
                <a:pos x="connsiteX0" y="connsiteY0"/>
              </a:cxn>
              <a:cxn ang="0">
                <a:pos x="connsiteX1" y="connsiteY1"/>
              </a:cxn>
            </a:cxnLst>
            <a:rect l="l" t="t" r="r" b="b"/>
            <a:pathLst>
              <a:path w="142875">
                <a:moveTo>
                  <a:pt x="0" y="0"/>
                </a:moveTo>
                <a:lnTo>
                  <a:pt x="142875" y="0"/>
                </a:lnTo>
              </a:path>
            </a:pathLst>
          </a:custGeom>
          <a:noFill/>
          <a:ln w="25400" cap="rnd">
            <a:solidFill>
              <a:schemeClr val="accent5"/>
            </a:solidFill>
            <a:prstDash val="solid"/>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30"/>
          </a:p>
        </p:txBody>
      </p:sp>
      <p:sp>
        <p:nvSpPr>
          <p:cNvPr id="54" name="Freeform 106">
            <a:extLst>
              <a:ext uri="{FF2B5EF4-FFF2-40B4-BE49-F238E27FC236}">
                <a16:creationId xmlns:a16="http://schemas.microsoft.com/office/drawing/2014/main" id="{9AC7D723-3904-44D8-A9A3-E89B21F479B1}"/>
              </a:ext>
            </a:extLst>
          </p:cNvPr>
          <p:cNvSpPr/>
          <p:nvPr/>
        </p:nvSpPr>
        <p:spPr bwMode="auto">
          <a:xfrm>
            <a:off x="5314453" y="5652207"/>
            <a:ext cx="457200" cy="44820"/>
          </a:xfrm>
          <a:custGeom>
            <a:avLst/>
            <a:gdLst>
              <a:gd name="connsiteX0" fmla="*/ 0 w 142875"/>
              <a:gd name="connsiteY0" fmla="*/ 0 h 0"/>
              <a:gd name="connsiteX1" fmla="*/ 142875 w 142875"/>
              <a:gd name="connsiteY1" fmla="*/ 0 h 0"/>
            </a:gdLst>
            <a:ahLst/>
            <a:cxnLst>
              <a:cxn ang="0">
                <a:pos x="connsiteX0" y="connsiteY0"/>
              </a:cxn>
              <a:cxn ang="0">
                <a:pos x="connsiteX1" y="connsiteY1"/>
              </a:cxn>
            </a:cxnLst>
            <a:rect l="l" t="t" r="r" b="b"/>
            <a:pathLst>
              <a:path w="142875">
                <a:moveTo>
                  <a:pt x="0" y="0"/>
                </a:moveTo>
                <a:lnTo>
                  <a:pt x="142875" y="0"/>
                </a:lnTo>
              </a:path>
            </a:pathLst>
          </a:custGeom>
          <a:noFill/>
          <a:ln w="25400" cap="rnd">
            <a:solidFill>
              <a:schemeClr val="accent5"/>
            </a:solidFill>
            <a:prstDash val="solid"/>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30"/>
          </a:p>
        </p:txBody>
      </p:sp>
      <p:sp>
        <p:nvSpPr>
          <p:cNvPr id="56" name="Rectangle 55">
            <a:extLst>
              <a:ext uri="{FF2B5EF4-FFF2-40B4-BE49-F238E27FC236}">
                <a16:creationId xmlns:a16="http://schemas.microsoft.com/office/drawing/2014/main" id="{D0D4ECD5-5EEA-4244-A2EB-6807E88DB285}"/>
              </a:ext>
            </a:extLst>
          </p:cNvPr>
          <p:cNvSpPr/>
          <p:nvPr/>
        </p:nvSpPr>
        <p:spPr bwMode="auto">
          <a:xfrm>
            <a:off x="6089608" y="5182692"/>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Rounded Corners 56">
            <a:extLst>
              <a:ext uri="{FF2B5EF4-FFF2-40B4-BE49-F238E27FC236}">
                <a16:creationId xmlns:a16="http://schemas.microsoft.com/office/drawing/2014/main" id="{186F4AFB-1B4B-49FC-8C28-77B4032EE516}"/>
              </a:ext>
            </a:extLst>
          </p:cNvPr>
          <p:cNvSpPr/>
          <p:nvPr/>
        </p:nvSpPr>
        <p:spPr bwMode="auto">
          <a:xfrm>
            <a:off x="5852204" y="5085023"/>
            <a:ext cx="996811" cy="1119072"/>
          </a:xfrm>
          <a:prstGeom prst="roundRect">
            <a:avLst/>
          </a:prstGeom>
          <a:noFill/>
          <a:ln w="25400">
            <a:prstDash val="dash"/>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a:extLst>
              <a:ext uri="{FF2B5EF4-FFF2-40B4-BE49-F238E27FC236}">
                <a16:creationId xmlns:a16="http://schemas.microsoft.com/office/drawing/2014/main" id="{90F5FEE8-3491-4895-A846-2DC33A698347}"/>
              </a:ext>
            </a:extLst>
          </p:cNvPr>
          <p:cNvSpPr/>
          <p:nvPr/>
        </p:nvSpPr>
        <p:spPr bwMode="auto">
          <a:xfrm>
            <a:off x="6089608" y="5431452"/>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59" name="TextBox 58">
            <a:extLst>
              <a:ext uri="{FF2B5EF4-FFF2-40B4-BE49-F238E27FC236}">
                <a16:creationId xmlns:a16="http://schemas.microsoft.com/office/drawing/2014/main" id="{A7DF440F-D1BC-414F-A79E-E4118C70A7AA}"/>
              </a:ext>
            </a:extLst>
          </p:cNvPr>
          <p:cNvSpPr txBox="1"/>
          <p:nvPr/>
        </p:nvSpPr>
        <p:spPr>
          <a:xfrm>
            <a:off x="6243542" y="5614332"/>
            <a:ext cx="240772" cy="270908"/>
          </a:xfrm>
          <a:prstGeom prst="rect">
            <a:avLst/>
          </a:prstGeom>
          <a:noFill/>
        </p:spPr>
        <p:txBody>
          <a:bodyPr wrap="none" lIns="91440" tIns="0" rIns="91440" bIns="0" rtlCol="0" anchor="ctr">
            <a:spAutoFit/>
          </a:bodyPr>
          <a:lstStyle/>
          <a:p>
            <a:pPr algn="ctr">
              <a:lnSpc>
                <a:spcPts val="1000"/>
              </a:lnSpc>
            </a:pPr>
            <a:r>
              <a:rPr lang="en-US" sz="1600" b="1">
                <a:gradFill>
                  <a:gsLst>
                    <a:gs pos="2917">
                      <a:schemeClr val="tx1"/>
                    </a:gs>
                    <a:gs pos="30000">
                      <a:schemeClr val="tx1"/>
                    </a:gs>
                  </a:gsLst>
                  <a:lin ang="5400000" scaled="0"/>
                </a:gradFill>
              </a:rPr>
              <a:t>.</a:t>
            </a:r>
          </a:p>
          <a:p>
            <a:pPr algn="ctr">
              <a:lnSpc>
                <a:spcPts val="1000"/>
              </a:lnSpc>
            </a:pPr>
            <a:r>
              <a:rPr lang="en-US" sz="1600" b="1">
                <a:gradFill>
                  <a:gsLst>
                    <a:gs pos="2917">
                      <a:schemeClr val="tx1"/>
                    </a:gs>
                    <a:gs pos="30000">
                      <a:schemeClr val="tx1"/>
                    </a:gs>
                  </a:gsLst>
                  <a:lin ang="5400000" scaled="0"/>
                </a:gradFill>
              </a:rPr>
              <a:t>.</a:t>
            </a:r>
          </a:p>
        </p:txBody>
      </p:sp>
      <p:sp>
        <p:nvSpPr>
          <p:cNvPr id="60" name="Rectangle 59">
            <a:extLst>
              <a:ext uri="{FF2B5EF4-FFF2-40B4-BE49-F238E27FC236}">
                <a16:creationId xmlns:a16="http://schemas.microsoft.com/office/drawing/2014/main" id="{B6DFA7CB-5371-49D7-9FEE-D2852E2D21EA}"/>
              </a:ext>
            </a:extLst>
          </p:cNvPr>
          <p:cNvSpPr/>
          <p:nvPr/>
        </p:nvSpPr>
        <p:spPr bwMode="auto">
          <a:xfrm>
            <a:off x="6089608" y="5929774"/>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Rounded Corners 60">
            <a:extLst>
              <a:ext uri="{FF2B5EF4-FFF2-40B4-BE49-F238E27FC236}">
                <a16:creationId xmlns:a16="http://schemas.microsoft.com/office/drawing/2014/main" id="{49B17603-3AD8-4AF4-8DE1-C8A5A16FD358}"/>
              </a:ext>
            </a:extLst>
          </p:cNvPr>
          <p:cNvSpPr/>
          <p:nvPr/>
        </p:nvSpPr>
        <p:spPr bwMode="auto">
          <a:xfrm>
            <a:off x="8291230" y="3480186"/>
            <a:ext cx="1371600" cy="465416"/>
          </a:xfrm>
          <a:prstGeom prst="roundRect">
            <a:avLst/>
          </a:prstGeom>
          <a:noFill/>
          <a:ln w="25400">
            <a:prstDash val="dash"/>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2" name="TextBox 61">
            <a:extLst>
              <a:ext uri="{FF2B5EF4-FFF2-40B4-BE49-F238E27FC236}">
                <a16:creationId xmlns:a16="http://schemas.microsoft.com/office/drawing/2014/main" id="{5C28F52D-2671-4871-9C44-D50CDDF4D74B}"/>
              </a:ext>
            </a:extLst>
          </p:cNvPr>
          <p:cNvSpPr txBox="1"/>
          <p:nvPr/>
        </p:nvSpPr>
        <p:spPr>
          <a:xfrm>
            <a:off x="8158337" y="3256695"/>
            <a:ext cx="1287340" cy="193899"/>
          </a:xfrm>
          <a:prstGeom prst="rect">
            <a:avLst/>
          </a:prstGeom>
          <a:noFill/>
        </p:spPr>
        <p:txBody>
          <a:bodyPr wrap="none" lIns="91440" tIns="0" rIns="91440" bIns="0" rtlCol="0">
            <a:spAutoFit/>
          </a:bodyPr>
          <a:lstStyle/>
          <a:p>
            <a:pPr>
              <a:lnSpc>
                <a:spcPct val="90000"/>
              </a:lnSpc>
            </a:pPr>
            <a:r>
              <a:rPr lang="en-US" sz="1400">
                <a:gradFill>
                  <a:gsLst>
                    <a:gs pos="2917">
                      <a:schemeClr val="tx1"/>
                    </a:gs>
                    <a:gs pos="30000">
                      <a:schemeClr val="tx1"/>
                    </a:gs>
                  </a:gsLst>
                  <a:lin ang="5400000" scaled="0"/>
                </a:gradFill>
              </a:rPr>
              <a:t>Render Movie</a:t>
            </a:r>
          </a:p>
        </p:txBody>
      </p:sp>
      <p:sp>
        <p:nvSpPr>
          <p:cNvPr id="63" name="Rectangle: Rounded Corners 62">
            <a:extLst>
              <a:ext uri="{FF2B5EF4-FFF2-40B4-BE49-F238E27FC236}">
                <a16:creationId xmlns:a16="http://schemas.microsoft.com/office/drawing/2014/main" id="{5BE04EBA-B12E-4AD1-AD85-070BE008337E}"/>
              </a:ext>
            </a:extLst>
          </p:cNvPr>
          <p:cNvSpPr/>
          <p:nvPr/>
        </p:nvSpPr>
        <p:spPr bwMode="auto">
          <a:xfrm>
            <a:off x="10708234" y="2631236"/>
            <a:ext cx="1122937" cy="3874527"/>
          </a:xfrm>
          <a:prstGeom prst="roundRect">
            <a:avLst/>
          </a:prstGeom>
          <a:noFill/>
          <a:ln w="25400">
            <a:prstDash val="dash"/>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a:extLst>
              <a:ext uri="{FF2B5EF4-FFF2-40B4-BE49-F238E27FC236}">
                <a16:creationId xmlns:a16="http://schemas.microsoft.com/office/drawing/2014/main" id="{E079E65B-DBFC-4BB8-8BCC-F044FEBC30CB}"/>
              </a:ext>
            </a:extLst>
          </p:cNvPr>
          <p:cNvSpPr/>
          <p:nvPr/>
        </p:nvSpPr>
        <p:spPr bwMode="auto">
          <a:xfrm>
            <a:off x="8705854" y="4520094"/>
            <a:ext cx="548640" cy="182880"/>
          </a:xfrm>
          <a:prstGeom prst="rect">
            <a:avLst/>
          </a:prstGeom>
          <a:noFill/>
          <a:ln w="15875">
            <a:prstDash val="sysDot"/>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a:extLst>
              <a:ext uri="{FF2B5EF4-FFF2-40B4-BE49-F238E27FC236}">
                <a16:creationId xmlns:a16="http://schemas.microsoft.com/office/drawing/2014/main" id="{B3F6DFB4-6AC4-4385-8962-B33ED1E9824B}"/>
              </a:ext>
            </a:extLst>
          </p:cNvPr>
          <p:cNvSpPr/>
          <p:nvPr/>
        </p:nvSpPr>
        <p:spPr bwMode="auto">
          <a:xfrm>
            <a:off x="8705854" y="4768854"/>
            <a:ext cx="548640" cy="182880"/>
          </a:xfrm>
          <a:prstGeom prst="rect">
            <a:avLst/>
          </a:prstGeom>
          <a:noFill/>
          <a:ln w="15875">
            <a:prstDash val="sysDot"/>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66" name="TextBox 65">
            <a:extLst>
              <a:ext uri="{FF2B5EF4-FFF2-40B4-BE49-F238E27FC236}">
                <a16:creationId xmlns:a16="http://schemas.microsoft.com/office/drawing/2014/main" id="{E3491C53-CB57-4985-AF53-EFDBC3BFC22C}"/>
              </a:ext>
            </a:extLst>
          </p:cNvPr>
          <p:cNvSpPr txBox="1"/>
          <p:nvPr/>
        </p:nvSpPr>
        <p:spPr>
          <a:xfrm>
            <a:off x="8859788" y="4951734"/>
            <a:ext cx="240772" cy="270908"/>
          </a:xfrm>
          <a:prstGeom prst="rect">
            <a:avLst/>
          </a:prstGeom>
          <a:noFill/>
        </p:spPr>
        <p:txBody>
          <a:bodyPr wrap="none" lIns="91440" tIns="0" rIns="91440" bIns="0" rtlCol="0" anchor="ctr">
            <a:spAutoFit/>
          </a:bodyPr>
          <a:lstStyle/>
          <a:p>
            <a:pPr algn="ctr">
              <a:lnSpc>
                <a:spcPts val="1000"/>
              </a:lnSpc>
            </a:pPr>
            <a:r>
              <a:rPr lang="en-US" sz="1600" b="1">
                <a:gradFill>
                  <a:gsLst>
                    <a:gs pos="2917">
                      <a:schemeClr val="tx1"/>
                    </a:gs>
                    <a:gs pos="30000">
                      <a:schemeClr val="tx1"/>
                    </a:gs>
                  </a:gsLst>
                  <a:lin ang="5400000" scaled="0"/>
                </a:gradFill>
              </a:rPr>
              <a:t>.</a:t>
            </a:r>
          </a:p>
          <a:p>
            <a:pPr algn="ctr">
              <a:lnSpc>
                <a:spcPts val="1000"/>
              </a:lnSpc>
            </a:pPr>
            <a:r>
              <a:rPr lang="en-US" sz="1600" b="1">
                <a:gradFill>
                  <a:gsLst>
                    <a:gs pos="2917">
                      <a:schemeClr val="tx1"/>
                    </a:gs>
                    <a:gs pos="30000">
                      <a:schemeClr val="tx1"/>
                    </a:gs>
                  </a:gsLst>
                  <a:lin ang="5400000" scaled="0"/>
                </a:gradFill>
              </a:rPr>
              <a:t>.</a:t>
            </a:r>
          </a:p>
        </p:txBody>
      </p:sp>
      <p:sp>
        <p:nvSpPr>
          <p:cNvPr id="67" name="Rectangle 66">
            <a:extLst>
              <a:ext uri="{FF2B5EF4-FFF2-40B4-BE49-F238E27FC236}">
                <a16:creationId xmlns:a16="http://schemas.microsoft.com/office/drawing/2014/main" id="{FEFEDA64-E3E6-4669-BCEE-0AD453435E0B}"/>
              </a:ext>
            </a:extLst>
          </p:cNvPr>
          <p:cNvSpPr/>
          <p:nvPr/>
        </p:nvSpPr>
        <p:spPr bwMode="auto">
          <a:xfrm>
            <a:off x="8705854" y="5267176"/>
            <a:ext cx="548640" cy="182880"/>
          </a:xfrm>
          <a:prstGeom prst="rect">
            <a:avLst/>
          </a:prstGeom>
          <a:noFill/>
          <a:ln w="15875">
            <a:prstDash val="sysDot"/>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a:extLst>
              <a:ext uri="{FF2B5EF4-FFF2-40B4-BE49-F238E27FC236}">
                <a16:creationId xmlns:a16="http://schemas.microsoft.com/office/drawing/2014/main" id="{AC1F9B85-467D-47EA-8F53-7C2F19F09E90}"/>
              </a:ext>
            </a:extLst>
          </p:cNvPr>
          <p:cNvSpPr/>
          <p:nvPr/>
        </p:nvSpPr>
        <p:spPr bwMode="auto">
          <a:xfrm>
            <a:off x="10990404" y="2861270"/>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a:extLst>
              <a:ext uri="{FF2B5EF4-FFF2-40B4-BE49-F238E27FC236}">
                <a16:creationId xmlns:a16="http://schemas.microsoft.com/office/drawing/2014/main" id="{AB1BAF74-2937-4F09-99C2-6F238A161207}"/>
              </a:ext>
            </a:extLst>
          </p:cNvPr>
          <p:cNvSpPr/>
          <p:nvPr/>
        </p:nvSpPr>
        <p:spPr bwMode="auto">
          <a:xfrm>
            <a:off x="10990404" y="3110030"/>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70" name="TextBox 69">
            <a:extLst>
              <a:ext uri="{FF2B5EF4-FFF2-40B4-BE49-F238E27FC236}">
                <a16:creationId xmlns:a16="http://schemas.microsoft.com/office/drawing/2014/main" id="{3C576EC6-1687-43FB-8154-BFD943126792}"/>
              </a:ext>
            </a:extLst>
          </p:cNvPr>
          <p:cNvSpPr txBox="1"/>
          <p:nvPr/>
        </p:nvSpPr>
        <p:spPr>
          <a:xfrm>
            <a:off x="11144338" y="3292910"/>
            <a:ext cx="240772" cy="270908"/>
          </a:xfrm>
          <a:prstGeom prst="rect">
            <a:avLst/>
          </a:prstGeom>
          <a:noFill/>
        </p:spPr>
        <p:txBody>
          <a:bodyPr wrap="none" lIns="91440" tIns="0" rIns="91440" bIns="0" rtlCol="0" anchor="ctr">
            <a:spAutoFit/>
          </a:bodyPr>
          <a:lstStyle/>
          <a:p>
            <a:pPr algn="ctr">
              <a:lnSpc>
                <a:spcPts val="1000"/>
              </a:lnSpc>
            </a:pPr>
            <a:r>
              <a:rPr lang="en-US" sz="1600" b="1">
                <a:gradFill>
                  <a:gsLst>
                    <a:gs pos="2917">
                      <a:schemeClr val="tx1"/>
                    </a:gs>
                    <a:gs pos="30000">
                      <a:schemeClr val="tx1"/>
                    </a:gs>
                  </a:gsLst>
                  <a:lin ang="5400000" scaled="0"/>
                </a:gradFill>
              </a:rPr>
              <a:t>.</a:t>
            </a:r>
          </a:p>
          <a:p>
            <a:pPr algn="ctr">
              <a:lnSpc>
                <a:spcPts val="1000"/>
              </a:lnSpc>
            </a:pPr>
            <a:r>
              <a:rPr lang="en-US" sz="1600" b="1">
                <a:gradFill>
                  <a:gsLst>
                    <a:gs pos="2917">
                      <a:schemeClr val="tx1"/>
                    </a:gs>
                    <a:gs pos="30000">
                      <a:schemeClr val="tx1"/>
                    </a:gs>
                  </a:gsLst>
                  <a:lin ang="5400000" scaled="0"/>
                </a:gradFill>
              </a:rPr>
              <a:t>.</a:t>
            </a:r>
          </a:p>
        </p:txBody>
      </p:sp>
      <p:sp>
        <p:nvSpPr>
          <p:cNvPr id="71" name="Rectangle 70">
            <a:extLst>
              <a:ext uri="{FF2B5EF4-FFF2-40B4-BE49-F238E27FC236}">
                <a16:creationId xmlns:a16="http://schemas.microsoft.com/office/drawing/2014/main" id="{C24D29B5-F8E0-488C-95EF-5A16C99BFC28}"/>
              </a:ext>
            </a:extLst>
          </p:cNvPr>
          <p:cNvSpPr/>
          <p:nvPr/>
        </p:nvSpPr>
        <p:spPr bwMode="auto">
          <a:xfrm>
            <a:off x="10990404" y="3608352"/>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a:extLst>
              <a:ext uri="{FF2B5EF4-FFF2-40B4-BE49-F238E27FC236}">
                <a16:creationId xmlns:a16="http://schemas.microsoft.com/office/drawing/2014/main" id="{33B3D4E2-A1E7-4E5F-929C-EFF343E4A08D}"/>
              </a:ext>
            </a:extLst>
          </p:cNvPr>
          <p:cNvSpPr/>
          <p:nvPr/>
        </p:nvSpPr>
        <p:spPr bwMode="auto">
          <a:xfrm>
            <a:off x="10973226" y="4089769"/>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a:extLst>
              <a:ext uri="{FF2B5EF4-FFF2-40B4-BE49-F238E27FC236}">
                <a16:creationId xmlns:a16="http://schemas.microsoft.com/office/drawing/2014/main" id="{9C5E830F-1893-4FD2-99F5-2822726E341F}"/>
              </a:ext>
            </a:extLst>
          </p:cNvPr>
          <p:cNvSpPr/>
          <p:nvPr/>
        </p:nvSpPr>
        <p:spPr bwMode="auto">
          <a:xfrm>
            <a:off x="10973226" y="4338529"/>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74" name="TextBox 73">
            <a:extLst>
              <a:ext uri="{FF2B5EF4-FFF2-40B4-BE49-F238E27FC236}">
                <a16:creationId xmlns:a16="http://schemas.microsoft.com/office/drawing/2014/main" id="{F2B06A3B-5BF5-4EE9-84AE-D296C6D503A8}"/>
              </a:ext>
            </a:extLst>
          </p:cNvPr>
          <p:cNvSpPr txBox="1"/>
          <p:nvPr/>
        </p:nvSpPr>
        <p:spPr>
          <a:xfrm>
            <a:off x="11127160" y="4521409"/>
            <a:ext cx="240772" cy="270908"/>
          </a:xfrm>
          <a:prstGeom prst="rect">
            <a:avLst/>
          </a:prstGeom>
          <a:noFill/>
        </p:spPr>
        <p:txBody>
          <a:bodyPr wrap="none" lIns="91440" tIns="0" rIns="91440" bIns="0" rtlCol="0" anchor="ctr">
            <a:spAutoFit/>
          </a:bodyPr>
          <a:lstStyle/>
          <a:p>
            <a:pPr algn="ctr">
              <a:lnSpc>
                <a:spcPts val="1000"/>
              </a:lnSpc>
            </a:pPr>
            <a:r>
              <a:rPr lang="en-US" sz="1600" b="1">
                <a:gradFill>
                  <a:gsLst>
                    <a:gs pos="2917">
                      <a:schemeClr val="tx1"/>
                    </a:gs>
                    <a:gs pos="30000">
                      <a:schemeClr val="tx1"/>
                    </a:gs>
                  </a:gsLst>
                  <a:lin ang="5400000" scaled="0"/>
                </a:gradFill>
              </a:rPr>
              <a:t>.</a:t>
            </a:r>
          </a:p>
          <a:p>
            <a:pPr algn="ctr">
              <a:lnSpc>
                <a:spcPts val="1000"/>
              </a:lnSpc>
            </a:pPr>
            <a:r>
              <a:rPr lang="en-US" sz="1600" b="1">
                <a:gradFill>
                  <a:gsLst>
                    <a:gs pos="2917">
                      <a:schemeClr val="tx1"/>
                    </a:gs>
                    <a:gs pos="30000">
                      <a:schemeClr val="tx1"/>
                    </a:gs>
                  </a:gsLst>
                  <a:lin ang="5400000" scaled="0"/>
                </a:gradFill>
              </a:rPr>
              <a:t>.</a:t>
            </a:r>
          </a:p>
        </p:txBody>
      </p:sp>
      <p:sp>
        <p:nvSpPr>
          <p:cNvPr id="75" name="Rectangle 74">
            <a:extLst>
              <a:ext uri="{FF2B5EF4-FFF2-40B4-BE49-F238E27FC236}">
                <a16:creationId xmlns:a16="http://schemas.microsoft.com/office/drawing/2014/main" id="{7F1C00AC-A98D-4C5A-AB2A-38B7D0360202}"/>
              </a:ext>
            </a:extLst>
          </p:cNvPr>
          <p:cNvSpPr/>
          <p:nvPr/>
        </p:nvSpPr>
        <p:spPr bwMode="auto">
          <a:xfrm>
            <a:off x="10973226" y="4836851"/>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76" name="Freeform 106">
            <a:extLst>
              <a:ext uri="{FF2B5EF4-FFF2-40B4-BE49-F238E27FC236}">
                <a16:creationId xmlns:a16="http://schemas.microsoft.com/office/drawing/2014/main" id="{3FF11402-1B51-474F-A975-CC9C12D3DD3C}"/>
              </a:ext>
            </a:extLst>
          </p:cNvPr>
          <p:cNvSpPr/>
          <p:nvPr/>
        </p:nvSpPr>
        <p:spPr bwMode="auto">
          <a:xfrm rot="5400000">
            <a:off x="8708361" y="4064518"/>
            <a:ext cx="317008" cy="245896"/>
          </a:xfrm>
          <a:custGeom>
            <a:avLst/>
            <a:gdLst>
              <a:gd name="connsiteX0" fmla="*/ 0 w 142875"/>
              <a:gd name="connsiteY0" fmla="*/ 0 h 0"/>
              <a:gd name="connsiteX1" fmla="*/ 142875 w 142875"/>
              <a:gd name="connsiteY1" fmla="*/ 0 h 0"/>
            </a:gdLst>
            <a:ahLst/>
            <a:cxnLst>
              <a:cxn ang="0">
                <a:pos x="connsiteX0" y="connsiteY0"/>
              </a:cxn>
              <a:cxn ang="0">
                <a:pos x="connsiteX1" y="connsiteY1"/>
              </a:cxn>
            </a:cxnLst>
            <a:rect l="l" t="t" r="r" b="b"/>
            <a:pathLst>
              <a:path w="142875">
                <a:moveTo>
                  <a:pt x="0" y="0"/>
                </a:moveTo>
                <a:lnTo>
                  <a:pt x="142875" y="0"/>
                </a:lnTo>
              </a:path>
            </a:pathLst>
          </a:custGeom>
          <a:noFill/>
          <a:ln w="25400" cap="rnd">
            <a:solidFill>
              <a:schemeClr val="accent5"/>
            </a:solidFill>
            <a:prstDash val="solid"/>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30"/>
          </a:p>
        </p:txBody>
      </p:sp>
      <p:sp>
        <p:nvSpPr>
          <p:cNvPr id="77" name="Rectangle: Rounded Corners 76">
            <a:extLst>
              <a:ext uri="{FF2B5EF4-FFF2-40B4-BE49-F238E27FC236}">
                <a16:creationId xmlns:a16="http://schemas.microsoft.com/office/drawing/2014/main" id="{AAA5E192-B4DD-4F63-AE25-5DBE5009BAD0}"/>
              </a:ext>
            </a:extLst>
          </p:cNvPr>
          <p:cNvSpPr/>
          <p:nvPr/>
        </p:nvSpPr>
        <p:spPr bwMode="auto">
          <a:xfrm>
            <a:off x="8491408" y="4442395"/>
            <a:ext cx="996811" cy="1119072"/>
          </a:xfrm>
          <a:prstGeom prst="roundRect">
            <a:avLst/>
          </a:prstGeom>
          <a:noFill/>
          <a:ln w="19050">
            <a:prstDash val="dash"/>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8" name="TextBox 77">
            <a:extLst>
              <a:ext uri="{FF2B5EF4-FFF2-40B4-BE49-F238E27FC236}">
                <a16:creationId xmlns:a16="http://schemas.microsoft.com/office/drawing/2014/main" id="{9665121D-975A-4404-B858-983C71A4DCEC}"/>
              </a:ext>
            </a:extLst>
          </p:cNvPr>
          <p:cNvSpPr txBox="1"/>
          <p:nvPr/>
        </p:nvSpPr>
        <p:spPr>
          <a:xfrm>
            <a:off x="8654625" y="5601911"/>
            <a:ext cx="670376" cy="166199"/>
          </a:xfrm>
          <a:prstGeom prst="rect">
            <a:avLst/>
          </a:prstGeom>
          <a:noFill/>
        </p:spPr>
        <p:txBody>
          <a:bodyPr wrap="none" lIns="91440" tIns="0" rIns="91440" bIns="0" rtlCol="0">
            <a:spAutoFit/>
          </a:bodyPr>
          <a:lstStyle/>
          <a:p>
            <a:pPr>
              <a:lnSpc>
                <a:spcPct val="90000"/>
              </a:lnSpc>
            </a:pPr>
            <a:r>
              <a:rPr lang="en-US" sz="1200">
                <a:gradFill>
                  <a:gsLst>
                    <a:gs pos="2917">
                      <a:schemeClr val="tx1"/>
                    </a:gs>
                    <a:gs pos="30000">
                      <a:schemeClr val="tx1"/>
                    </a:gs>
                  </a:gsLst>
                  <a:lin ang="5400000" scaled="0"/>
                </a:gradFill>
              </a:rPr>
              <a:t>Frames</a:t>
            </a:r>
          </a:p>
        </p:txBody>
      </p:sp>
      <p:sp>
        <p:nvSpPr>
          <p:cNvPr id="79" name="TextBox 78">
            <a:extLst>
              <a:ext uri="{FF2B5EF4-FFF2-40B4-BE49-F238E27FC236}">
                <a16:creationId xmlns:a16="http://schemas.microsoft.com/office/drawing/2014/main" id="{62EDE1C0-C1C8-4D74-AB0A-F6B357AFFDAE}"/>
              </a:ext>
            </a:extLst>
          </p:cNvPr>
          <p:cNvSpPr txBox="1"/>
          <p:nvPr/>
        </p:nvSpPr>
        <p:spPr>
          <a:xfrm>
            <a:off x="11005332" y="2436948"/>
            <a:ext cx="484428" cy="166199"/>
          </a:xfrm>
          <a:prstGeom prst="rect">
            <a:avLst/>
          </a:prstGeom>
          <a:noFill/>
        </p:spPr>
        <p:txBody>
          <a:bodyPr wrap="none" lIns="91440" tIns="0" rIns="91440" bIns="0" rtlCol="0">
            <a:spAutoFit/>
          </a:bodyPr>
          <a:lstStyle/>
          <a:p>
            <a:pPr>
              <a:lnSpc>
                <a:spcPct val="90000"/>
              </a:lnSpc>
            </a:pPr>
            <a:r>
              <a:rPr lang="en-US" sz="1200">
                <a:gradFill>
                  <a:gsLst>
                    <a:gs pos="2917">
                      <a:schemeClr val="tx1"/>
                    </a:gs>
                    <a:gs pos="30000">
                      <a:schemeClr val="tx1"/>
                    </a:gs>
                  </a:gsLst>
                  <a:lin ang="5400000" scaled="0"/>
                </a:gradFill>
              </a:rPr>
              <a:t>Tiles</a:t>
            </a:r>
          </a:p>
        </p:txBody>
      </p:sp>
      <p:sp>
        <p:nvSpPr>
          <p:cNvPr id="80" name="Rectangle 79">
            <a:extLst>
              <a:ext uri="{FF2B5EF4-FFF2-40B4-BE49-F238E27FC236}">
                <a16:creationId xmlns:a16="http://schemas.microsoft.com/office/drawing/2014/main" id="{EB6A2D5A-41B9-4E14-A660-5D257250BD0C}"/>
              </a:ext>
            </a:extLst>
          </p:cNvPr>
          <p:cNvSpPr/>
          <p:nvPr/>
        </p:nvSpPr>
        <p:spPr bwMode="auto">
          <a:xfrm>
            <a:off x="10973226" y="5358616"/>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a:extLst>
              <a:ext uri="{FF2B5EF4-FFF2-40B4-BE49-F238E27FC236}">
                <a16:creationId xmlns:a16="http://schemas.microsoft.com/office/drawing/2014/main" id="{8CE6CE7C-8939-440C-AAB4-5DEC5DE73C40}"/>
              </a:ext>
            </a:extLst>
          </p:cNvPr>
          <p:cNvSpPr/>
          <p:nvPr/>
        </p:nvSpPr>
        <p:spPr bwMode="auto">
          <a:xfrm>
            <a:off x="10973226" y="5607376"/>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82" name="TextBox 81">
            <a:extLst>
              <a:ext uri="{FF2B5EF4-FFF2-40B4-BE49-F238E27FC236}">
                <a16:creationId xmlns:a16="http://schemas.microsoft.com/office/drawing/2014/main" id="{D28EDFFA-9C7E-4C46-AC54-DF5D467D92E5}"/>
              </a:ext>
            </a:extLst>
          </p:cNvPr>
          <p:cNvSpPr txBox="1"/>
          <p:nvPr/>
        </p:nvSpPr>
        <p:spPr>
          <a:xfrm>
            <a:off x="11127160" y="5790256"/>
            <a:ext cx="240772" cy="270908"/>
          </a:xfrm>
          <a:prstGeom prst="rect">
            <a:avLst/>
          </a:prstGeom>
          <a:noFill/>
        </p:spPr>
        <p:txBody>
          <a:bodyPr wrap="none" lIns="91440" tIns="0" rIns="91440" bIns="0" rtlCol="0" anchor="ctr">
            <a:spAutoFit/>
          </a:bodyPr>
          <a:lstStyle/>
          <a:p>
            <a:pPr algn="ctr">
              <a:lnSpc>
                <a:spcPts val="1000"/>
              </a:lnSpc>
            </a:pPr>
            <a:r>
              <a:rPr lang="en-US" sz="1600" b="1">
                <a:gradFill>
                  <a:gsLst>
                    <a:gs pos="2917">
                      <a:schemeClr val="tx1"/>
                    </a:gs>
                    <a:gs pos="30000">
                      <a:schemeClr val="tx1"/>
                    </a:gs>
                  </a:gsLst>
                  <a:lin ang="5400000" scaled="0"/>
                </a:gradFill>
              </a:rPr>
              <a:t>.</a:t>
            </a:r>
          </a:p>
          <a:p>
            <a:pPr algn="ctr">
              <a:lnSpc>
                <a:spcPts val="1000"/>
              </a:lnSpc>
            </a:pPr>
            <a:r>
              <a:rPr lang="en-US" sz="1600" b="1">
                <a:gradFill>
                  <a:gsLst>
                    <a:gs pos="2917">
                      <a:schemeClr val="tx1"/>
                    </a:gs>
                    <a:gs pos="30000">
                      <a:schemeClr val="tx1"/>
                    </a:gs>
                  </a:gsLst>
                  <a:lin ang="5400000" scaled="0"/>
                </a:gradFill>
              </a:rPr>
              <a:t>.</a:t>
            </a:r>
          </a:p>
        </p:txBody>
      </p:sp>
      <p:sp>
        <p:nvSpPr>
          <p:cNvPr id="83" name="Rectangle 82">
            <a:extLst>
              <a:ext uri="{FF2B5EF4-FFF2-40B4-BE49-F238E27FC236}">
                <a16:creationId xmlns:a16="http://schemas.microsoft.com/office/drawing/2014/main" id="{D6B519D3-480D-4291-AACB-6BC7E1CA579E}"/>
              </a:ext>
            </a:extLst>
          </p:cNvPr>
          <p:cNvSpPr/>
          <p:nvPr/>
        </p:nvSpPr>
        <p:spPr bwMode="auto">
          <a:xfrm>
            <a:off x="10973226" y="6105698"/>
            <a:ext cx="548640" cy="18288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a:extLst>
              <a:ext uri="{FF2B5EF4-FFF2-40B4-BE49-F238E27FC236}">
                <a16:creationId xmlns:a16="http://schemas.microsoft.com/office/drawing/2014/main" id="{ABBD56A7-2AA8-4470-B73C-92C18D8B17BD}"/>
              </a:ext>
            </a:extLst>
          </p:cNvPr>
          <p:cNvSpPr/>
          <p:nvPr/>
        </p:nvSpPr>
        <p:spPr bwMode="auto">
          <a:xfrm>
            <a:off x="10886612" y="2777686"/>
            <a:ext cx="792406" cy="1113038"/>
          </a:xfrm>
          <a:prstGeom prst="rect">
            <a:avLst/>
          </a:prstGeom>
          <a:noFill/>
          <a:ln w="15875">
            <a:prstDash val="sysDot"/>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a:extLst>
              <a:ext uri="{FF2B5EF4-FFF2-40B4-BE49-F238E27FC236}">
                <a16:creationId xmlns:a16="http://schemas.microsoft.com/office/drawing/2014/main" id="{121F7FF6-0079-4A6C-A73F-8457893DA08F}"/>
              </a:ext>
            </a:extLst>
          </p:cNvPr>
          <p:cNvSpPr/>
          <p:nvPr/>
        </p:nvSpPr>
        <p:spPr bwMode="auto">
          <a:xfrm>
            <a:off x="10886612" y="4011981"/>
            <a:ext cx="792406" cy="1113038"/>
          </a:xfrm>
          <a:prstGeom prst="rect">
            <a:avLst/>
          </a:prstGeom>
          <a:noFill/>
          <a:ln w="15875">
            <a:prstDash val="sysDot"/>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a:extLst>
              <a:ext uri="{FF2B5EF4-FFF2-40B4-BE49-F238E27FC236}">
                <a16:creationId xmlns:a16="http://schemas.microsoft.com/office/drawing/2014/main" id="{E21D93E5-C85A-4104-9F0D-42AB9E0B4F19}"/>
              </a:ext>
            </a:extLst>
          </p:cNvPr>
          <p:cNvSpPr/>
          <p:nvPr/>
        </p:nvSpPr>
        <p:spPr bwMode="auto">
          <a:xfrm>
            <a:off x="10886612" y="5267176"/>
            <a:ext cx="792406" cy="1113038"/>
          </a:xfrm>
          <a:prstGeom prst="rect">
            <a:avLst/>
          </a:prstGeom>
          <a:noFill/>
          <a:ln w="15875">
            <a:prstDash val="sysDot"/>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87" name="Freeform 106">
            <a:extLst>
              <a:ext uri="{FF2B5EF4-FFF2-40B4-BE49-F238E27FC236}">
                <a16:creationId xmlns:a16="http://schemas.microsoft.com/office/drawing/2014/main" id="{83B8AE06-8741-4088-A40F-624B5EC1A6EA}"/>
              </a:ext>
            </a:extLst>
          </p:cNvPr>
          <p:cNvSpPr/>
          <p:nvPr/>
        </p:nvSpPr>
        <p:spPr bwMode="auto">
          <a:xfrm rot="19432264" flipV="1">
            <a:off x="9104813" y="3965164"/>
            <a:ext cx="1912466" cy="45719"/>
          </a:xfrm>
          <a:custGeom>
            <a:avLst/>
            <a:gdLst>
              <a:gd name="connsiteX0" fmla="*/ 0 w 142875"/>
              <a:gd name="connsiteY0" fmla="*/ 0 h 0"/>
              <a:gd name="connsiteX1" fmla="*/ 142875 w 142875"/>
              <a:gd name="connsiteY1" fmla="*/ 0 h 0"/>
            </a:gdLst>
            <a:ahLst/>
            <a:cxnLst>
              <a:cxn ang="0">
                <a:pos x="connsiteX0" y="connsiteY0"/>
              </a:cxn>
              <a:cxn ang="0">
                <a:pos x="connsiteX1" y="connsiteY1"/>
              </a:cxn>
            </a:cxnLst>
            <a:rect l="l" t="t" r="r" b="b"/>
            <a:pathLst>
              <a:path w="142875">
                <a:moveTo>
                  <a:pt x="0" y="0"/>
                </a:moveTo>
                <a:lnTo>
                  <a:pt x="142875" y="0"/>
                </a:lnTo>
              </a:path>
            </a:pathLst>
          </a:custGeom>
          <a:noFill/>
          <a:ln w="25400" cap="rnd">
            <a:solidFill>
              <a:schemeClr val="accent5"/>
            </a:solidFill>
            <a:prstDash val="solid"/>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30"/>
          </a:p>
        </p:txBody>
      </p:sp>
      <p:sp>
        <p:nvSpPr>
          <p:cNvPr id="88" name="Freeform 106">
            <a:extLst>
              <a:ext uri="{FF2B5EF4-FFF2-40B4-BE49-F238E27FC236}">
                <a16:creationId xmlns:a16="http://schemas.microsoft.com/office/drawing/2014/main" id="{FB87B304-35D5-4A71-B383-92553604563F}"/>
              </a:ext>
            </a:extLst>
          </p:cNvPr>
          <p:cNvSpPr/>
          <p:nvPr/>
        </p:nvSpPr>
        <p:spPr bwMode="auto">
          <a:xfrm flipV="1">
            <a:off x="9320372" y="4792317"/>
            <a:ext cx="1526495" cy="58594"/>
          </a:xfrm>
          <a:custGeom>
            <a:avLst/>
            <a:gdLst>
              <a:gd name="connsiteX0" fmla="*/ 0 w 142875"/>
              <a:gd name="connsiteY0" fmla="*/ 0 h 0"/>
              <a:gd name="connsiteX1" fmla="*/ 142875 w 142875"/>
              <a:gd name="connsiteY1" fmla="*/ 0 h 0"/>
            </a:gdLst>
            <a:ahLst/>
            <a:cxnLst>
              <a:cxn ang="0">
                <a:pos x="connsiteX0" y="connsiteY0"/>
              </a:cxn>
              <a:cxn ang="0">
                <a:pos x="connsiteX1" y="connsiteY1"/>
              </a:cxn>
            </a:cxnLst>
            <a:rect l="l" t="t" r="r" b="b"/>
            <a:pathLst>
              <a:path w="142875">
                <a:moveTo>
                  <a:pt x="0" y="0"/>
                </a:moveTo>
                <a:lnTo>
                  <a:pt x="142875" y="0"/>
                </a:lnTo>
              </a:path>
            </a:pathLst>
          </a:custGeom>
          <a:noFill/>
          <a:ln w="25400" cap="rnd">
            <a:solidFill>
              <a:schemeClr val="accent5"/>
            </a:solidFill>
            <a:prstDash val="solid"/>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30"/>
          </a:p>
        </p:txBody>
      </p:sp>
      <p:sp>
        <p:nvSpPr>
          <p:cNvPr id="89" name="Freeform 106">
            <a:extLst>
              <a:ext uri="{FF2B5EF4-FFF2-40B4-BE49-F238E27FC236}">
                <a16:creationId xmlns:a16="http://schemas.microsoft.com/office/drawing/2014/main" id="{16FAC5CA-8942-4341-9209-D7F2A39D86B8}"/>
              </a:ext>
            </a:extLst>
          </p:cNvPr>
          <p:cNvSpPr/>
          <p:nvPr/>
        </p:nvSpPr>
        <p:spPr bwMode="auto">
          <a:xfrm rot="1133378">
            <a:off x="9137039" y="5583842"/>
            <a:ext cx="1637232" cy="720842"/>
          </a:xfrm>
          <a:custGeom>
            <a:avLst/>
            <a:gdLst>
              <a:gd name="connsiteX0" fmla="*/ 0 w 142875"/>
              <a:gd name="connsiteY0" fmla="*/ 0 h 0"/>
              <a:gd name="connsiteX1" fmla="*/ 142875 w 142875"/>
              <a:gd name="connsiteY1" fmla="*/ 0 h 0"/>
            </a:gdLst>
            <a:ahLst/>
            <a:cxnLst>
              <a:cxn ang="0">
                <a:pos x="connsiteX0" y="connsiteY0"/>
              </a:cxn>
              <a:cxn ang="0">
                <a:pos x="connsiteX1" y="connsiteY1"/>
              </a:cxn>
            </a:cxnLst>
            <a:rect l="l" t="t" r="r" b="b"/>
            <a:pathLst>
              <a:path w="142875">
                <a:moveTo>
                  <a:pt x="0" y="0"/>
                </a:moveTo>
                <a:lnTo>
                  <a:pt x="142875" y="0"/>
                </a:lnTo>
              </a:path>
            </a:pathLst>
          </a:custGeom>
          <a:noFill/>
          <a:ln w="25400" cap="rnd">
            <a:solidFill>
              <a:schemeClr val="accent5"/>
            </a:solidFill>
            <a:prstDash val="solid"/>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30"/>
          </a:p>
        </p:txBody>
      </p:sp>
      <p:sp>
        <p:nvSpPr>
          <p:cNvPr id="90" name="TextBox 89">
            <a:extLst>
              <a:ext uri="{FF2B5EF4-FFF2-40B4-BE49-F238E27FC236}">
                <a16:creationId xmlns:a16="http://schemas.microsoft.com/office/drawing/2014/main" id="{8EC77130-20AA-4C56-BA2B-BDD5773A5E35}"/>
              </a:ext>
            </a:extLst>
          </p:cNvPr>
          <p:cNvSpPr txBox="1"/>
          <p:nvPr/>
        </p:nvSpPr>
        <p:spPr>
          <a:xfrm>
            <a:off x="7106933" y="5900779"/>
            <a:ext cx="3581430" cy="775597"/>
          </a:xfrm>
          <a:prstGeom prst="rect">
            <a:avLst/>
          </a:prstGeom>
          <a:noFill/>
        </p:spPr>
        <p:txBody>
          <a:bodyPr wrap="none" lIns="91440" tIns="0" rIns="91440" bIns="0" rtlCol="0">
            <a:spAutoFit/>
          </a:bodyPr>
          <a:lstStyle/>
          <a:p>
            <a:pPr>
              <a:lnSpc>
                <a:spcPct val="90000"/>
              </a:lnSpc>
            </a:pPr>
            <a:r>
              <a:rPr lang="en-US" sz="1400">
                <a:gradFill>
                  <a:gsLst>
                    <a:gs pos="2917">
                      <a:schemeClr val="tx1"/>
                    </a:gs>
                    <a:gs pos="30000">
                      <a:schemeClr val="tx1"/>
                    </a:gs>
                  </a:gsLst>
                  <a:lin ang="5400000" scaled="0"/>
                </a:gradFill>
              </a:rPr>
              <a:t>E.g. 90 mins x 60 secs x 24 frames x 64 tiles</a:t>
            </a:r>
          </a:p>
          <a:p>
            <a:pPr>
              <a:lnSpc>
                <a:spcPct val="90000"/>
              </a:lnSpc>
            </a:pPr>
            <a:r>
              <a:rPr lang="en-US" sz="1400">
                <a:gradFill>
                  <a:gsLst>
                    <a:gs pos="2917">
                      <a:schemeClr val="tx1"/>
                    </a:gs>
                    <a:gs pos="30000">
                      <a:schemeClr val="tx1"/>
                    </a:gs>
                  </a:gsLst>
                  <a:lin ang="5400000" scaled="0"/>
                </a:gradFill>
              </a:rPr>
              <a:t>	= 8.3 million tasks</a:t>
            </a:r>
          </a:p>
          <a:p>
            <a:pPr>
              <a:lnSpc>
                <a:spcPct val="90000"/>
              </a:lnSpc>
            </a:pPr>
            <a:r>
              <a:rPr lang="en-US" sz="1400">
                <a:gradFill>
                  <a:gsLst>
                    <a:gs pos="2917">
                      <a:schemeClr val="tx1"/>
                    </a:gs>
                    <a:gs pos="30000">
                      <a:schemeClr val="tx1"/>
                    </a:gs>
                  </a:gsLst>
                  <a:lin ang="5400000" scaled="0"/>
                </a:gradFill>
              </a:rPr>
              <a:t>	= ~ 2 million compute hours</a:t>
            </a:r>
          </a:p>
          <a:p>
            <a:pPr>
              <a:lnSpc>
                <a:spcPct val="90000"/>
              </a:lnSpc>
            </a:pPr>
            <a:r>
              <a:rPr lang="en-US" sz="1400">
                <a:gradFill>
                  <a:gsLst>
                    <a:gs pos="2917">
                      <a:schemeClr val="tx1"/>
                    </a:gs>
                    <a:gs pos="30000">
                      <a:schemeClr val="tx1"/>
                    </a:gs>
                  </a:gsLst>
                  <a:lin ang="5400000" scaled="0"/>
                </a:gradFill>
              </a:rPr>
              <a:t>		(15 mins per tile)</a:t>
            </a:r>
          </a:p>
        </p:txBody>
      </p:sp>
    </p:spTree>
    <p:extLst>
      <p:ext uri="{BB962C8B-B14F-4D97-AF65-F5344CB8AC3E}">
        <p14:creationId xmlns:p14="http://schemas.microsoft.com/office/powerpoint/2010/main" val="57264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500"/>
                                        <p:tgtEl>
                                          <p:spTgt spid="3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500"/>
                                        <p:tgtEl>
                                          <p:spTgt spid="5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500"/>
                                        <p:tgtEl>
                                          <p:spTgt spid="5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500"/>
                                        <p:tgtEl>
                                          <p:spTgt spid="5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fade">
                                      <p:cBhvr>
                                        <p:cTn id="124" dur="500"/>
                                        <p:tgtEl>
                                          <p:spTgt spid="6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fade">
                                      <p:cBhvr>
                                        <p:cTn id="127" dur="500"/>
                                        <p:tgtEl>
                                          <p:spTgt spid="6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fade">
                                      <p:cBhvr>
                                        <p:cTn id="130" dur="500"/>
                                        <p:tgtEl>
                                          <p:spTgt spid="6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64"/>
                                        </p:tgtEl>
                                        <p:attrNameLst>
                                          <p:attrName>style.visibility</p:attrName>
                                        </p:attrNameLst>
                                      </p:cBhvr>
                                      <p:to>
                                        <p:strVal val="visible"/>
                                      </p:to>
                                    </p:set>
                                    <p:animEffect transition="in" filter="fade">
                                      <p:cBhvr>
                                        <p:cTn id="133" dur="500"/>
                                        <p:tgtEl>
                                          <p:spTgt spid="6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fade">
                                      <p:cBhvr>
                                        <p:cTn id="136" dur="500"/>
                                        <p:tgtEl>
                                          <p:spTgt spid="6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fade">
                                      <p:cBhvr>
                                        <p:cTn id="139" dur="500"/>
                                        <p:tgtEl>
                                          <p:spTgt spid="6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7"/>
                                        </p:tgtEl>
                                        <p:attrNameLst>
                                          <p:attrName>style.visibility</p:attrName>
                                        </p:attrNameLst>
                                      </p:cBhvr>
                                      <p:to>
                                        <p:strVal val="visible"/>
                                      </p:to>
                                    </p:set>
                                    <p:animEffect transition="in" filter="fade">
                                      <p:cBhvr>
                                        <p:cTn id="142" dur="500"/>
                                        <p:tgtEl>
                                          <p:spTgt spid="67"/>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8"/>
                                        </p:tgtEl>
                                        <p:attrNameLst>
                                          <p:attrName>style.visibility</p:attrName>
                                        </p:attrNameLst>
                                      </p:cBhvr>
                                      <p:to>
                                        <p:strVal val="visible"/>
                                      </p:to>
                                    </p:set>
                                    <p:animEffect transition="in" filter="fade">
                                      <p:cBhvr>
                                        <p:cTn id="145" dur="500"/>
                                        <p:tgtEl>
                                          <p:spTgt spid="6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500"/>
                                        <p:tgtEl>
                                          <p:spTgt spid="69"/>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70"/>
                                        </p:tgtEl>
                                        <p:attrNameLst>
                                          <p:attrName>style.visibility</p:attrName>
                                        </p:attrNameLst>
                                      </p:cBhvr>
                                      <p:to>
                                        <p:strVal val="visible"/>
                                      </p:to>
                                    </p:set>
                                    <p:animEffect transition="in" filter="fade">
                                      <p:cBhvr>
                                        <p:cTn id="151" dur="500"/>
                                        <p:tgtEl>
                                          <p:spTgt spid="7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71"/>
                                        </p:tgtEl>
                                        <p:attrNameLst>
                                          <p:attrName>style.visibility</p:attrName>
                                        </p:attrNameLst>
                                      </p:cBhvr>
                                      <p:to>
                                        <p:strVal val="visible"/>
                                      </p:to>
                                    </p:set>
                                    <p:animEffect transition="in" filter="fade">
                                      <p:cBhvr>
                                        <p:cTn id="154" dur="500"/>
                                        <p:tgtEl>
                                          <p:spTgt spid="7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72"/>
                                        </p:tgtEl>
                                        <p:attrNameLst>
                                          <p:attrName>style.visibility</p:attrName>
                                        </p:attrNameLst>
                                      </p:cBhvr>
                                      <p:to>
                                        <p:strVal val="visible"/>
                                      </p:to>
                                    </p:set>
                                    <p:animEffect transition="in" filter="fade">
                                      <p:cBhvr>
                                        <p:cTn id="157" dur="500"/>
                                        <p:tgtEl>
                                          <p:spTgt spid="7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73"/>
                                        </p:tgtEl>
                                        <p:attrNameLst>
                                          <p:attrName>style.visibility</p:attrName>
                                        </p:attrNameLst>
                                      </p:cBhvr>
                                      <p:to>
                                        <p:strVal val="visible"/>
                                      </p:to>
                                    </p:set>
                                    <p:animEffect transition="in" filter="fade">
                                      <p:cBhvr>
                                        <p:cTn id="160" dur="500"/>
                                        <p:tgtEl>
                                          <p:spTgt spid="73"/>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74"/>
                                        </p:tgtEl>
                                        <p:attrNameLst>
                                          <p:attrName>style.visibility</p:attrName>
                                        </p:attrNameLst>
                                      </p:cBhvr>
                                      <p:to>
                                        <p:strVal val="visible"/>
                                      </p:to>
                                    </p:set>
                                    <p:animEffect transition="in" filter="fade">
                                      <p:cBhvr>
                                        <p:cTn id="163" dur="500"/>
                                        <p:tgtEl>
                                          <p:spTgt spid="7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75"/>
                                        </p:tgtEl>
                                        <p:attrNameLst>
                                          <p:attrName>style.visibility</p:attrName>
                                        </p:attrNameLst>
                                      </p:cBhvr>
                                      <p:to>
                                        <p:strVal val="visible"/>
                                      </p:to>
                                    </p:set>
                                    <p:animEffect transition="in" filter="fade">
                                      <p:cBhvr>
                                        <p:cTn id="166" dur="500"/>
                                        <p:tgtEl>
                                          <p:spTgt spid="75"/>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76"/>
                                        </p:tgtEl>
                                        <p:attrNameLst>
                                          <p:attrName>style.visibility</p:attrName>
                                        </p:attrNameLst>
                                      </p:cBhvr>
                                      <p:to>
                                        <p:strVal val="visible"/>
                                      </p:to>
                                    </p:set>
                                    <p:animEffect transition="in" filter="fade">
                                      <p:cBhvr>
                                        <p:cTn id="169" dur="500"/>
                                        <p:tgtEl>
                                          <p:spTgt spid="7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77"/>
                                        </p:tgtEl>
                                        <p:attrNameLst>
                                          <p:attrName>style.visibility</p:attrName>
                                        </p:attrNameLst>
                                      </p:cBhvr>
                                      <p:to>
                                        <p:strVal val="visible"/>
                                      </p:to>
                                    </p:set>
                                    <p:animEffect transition="in" filter="fade">
                                      <p:cBhvr>
                                        <p:cTn id="172" dur="500"/>
                                        <p:tgtEl>
                                          <p:spTgt spid="77"/>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8"/>
                                        </p:tgtEl>
                                        <p:attrNameLst>
                                          <p:attrName>style.visibility</p:attrName>
                                        </p:attrNameLst>
                                      </p:cBhvr>
                                      <p:to>
                                        <p:strVal val="visible"/>
                                      </p:to>
                                    </p:set>
                                    <p:animEffect transition="in" filter="fade">
                                      <p:cBhvr>
                                        <p:cTn id="175" dur="500"/>
                                        <p:tgtEl>
                                          <p:spTgt spid="78"/>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80"/>
                                        </p:tgtEl>
                                        <p:attrNameLst>
                                          <p:attrName>style.visibility</p:attrName>
                                        </p:attrNameLst>
                                      </p:cBhvr>
                                      <p:to>
                                        <p:strVal val="visible"/>
                                      </p:to>
                                    </p:set>
                                    <p:animEffect transition="in" filter="fade">
                                      <p:cBhvr>
                                        <p:cTn id="178" dur="500"/>
                                        <p:tgtEl>
                                          <p:spTgt spid="80"/>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81"/>
                                        </p:tgtEl>
                                        <p:attrNameLst>
                                          <p:attrName>style.visibility</p:attrName>
                                        </p:attrNameLst>
                                      </p:cBhvr>
                                      <p:to>
                                        <p:strVal val="visible"/>
                                      </p:to>
                                    </p:set>
                                    <p:animEffect transition="in" filter="fade">
                                      <p:cBhvr>
                                        <p:cTn id="181" dur="500"/>
                                        <p:tgtEl>
                                          <p:spTgt spid="81"/>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2"/>
                                        </p:tgtEl>
                                        <p:attrNameLst>
                                          <p:attrName>style.visibility</p:attrName>
                                        </p:attrNameLst>
                                      </p:cBhvr>
                                      <p:to>
                                        <p:strVal val="visible"/>
                                      </p:to>
                                    </p:set>
                                    <p:animEffect transition="in" filter="fade">
                                      <p:cBhvr>
                                        <p:cTn id="184" dur="500"/>
                                        <p:tgtEl>
                                          <p:spTgt spid="82"/>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83"/>
                                        </p:tgtEl>
                                        <p:attrNameLst>
                                          <p:attrName>style.visibility</p:attrName>
                                        </p:attrNameLst>
                                      </p:cBhvr>
                                      <p:to>
                                        <p:strVal val="visible"/>
                                      </p:to>
                                    </p:set>
                                    <p:animEffect transition="in" filter="fade">
                                      <p:cBhvr>
                                        <p:cTn id="187" dur="500"/>
                                        <p:tgtEl>
                                          <p:spTgt spid="83"/>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84"/>
                                        </p:tgtEl>
                                        <p:attrNameLst>
                                          <p:attrName>style.visibility</p:attrName>
                                        </p:attrNameLst>
                                      </p:cBhvr>
                                      <p:to>
                                        <p:strVal val="visible"/>
                                      </p:to>
                                    </p:set>
                                    <p:animEffect transition="in" filter="fade">
                                      <p:cBhvr>
                                        <p:cTn id="190" dur="500"/>
                                        <p:tgtEl>
                                          <p:spTgt spid="84"/>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85"/>
                                        </p:tgtEl>
                                        <p:attrNameLst>
                                          <p:attrName>style.visibility</p:attrName>
                                        </p:attrNameLst>
                                      </p:cBhvr>
                                      <p:to>
                                        <p:strVal val="visible"/>
                                      </p:to>
                                    </p:set>
                                    <p:animEffect transition="in" filter="fade">
                                      <p:cBhvr>
                                        <p:cTn id="193" dur="500"/>
                                        <p:tgtEl>
                                          <p:spTgt spid="85"/>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86"/>
                                        </p:tgtEl>
                                        <p:attrNameLst>
                                          <p:attrName>style.visibility</p:attrName>
                                        </p:attrNameLst>
                                      </p:cBhvr>
                                      <p:to>
                                        <p:strVal val="visible"/>
                                      </p:to>
                                    </p:set>
                                    <p:animEffect transition="in" filter="fade">
                                      <p:cBhvr>
                                        <p:cTn id="196" dur="500"/>
                                        <p:tgtEl>
                                          <p:spTgt spid="86"/>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87"/>
                                        </p:tgtEl>
                                        <p:attrNameLst>
                                          <p:attrName>style.visibility</p:attrName>
                                        </p:attrNameLst>
                                      </p:cBhvr>
                                      <p:to>
                                        <p:strVal val="visible"/>
                                      </p:to>
                                    </p:set>
                                    <p:animEffect transition="in" filter="fade">
                                      <p:cBhvr>
                                        <p:cTn id="199" dur="500"/>
                                        <p:tgtEl>
                                          <p:spTgt spid="8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88"/>
                                        </p:tgtEl>
                                        <p:attrNameLst>
                                          <p:attrName>style.visibility</p:attrName>
                                        </p:attrNameLst>
                                      </p:cBhvr>
                                      <p:to>
                                        <p:strVal val="visible"/>
                                      </p:to>
                                    </p:set>
                                    <p:animEffect transition="in" filter="fade">
                                      <p:cBhvr>
                                        <p:cTn id="202" dur="500"/>
                                        <p:tgtEl>
                                          <p:spTgt spid="88"/>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89"/>
                                        </p:tgtEl>
                                        <p:attrNameLst>
                                          <p:attrName>style.visibility</p:attrName>
                                        </p:attrNameLst>
                                      </p:cBhvr>
                                      <p:to>
                                        <p:strVal val="visible"/>
                                      </p:to>
                                    </p:set>
                                    <p:animEffect transition="in" filter="fade">
                                      <p:cBhvr>
                                        <p:cTn id="205" dur="500"/>
                                        <p:tgtEl>
                                          <p:spTgt spid="89"/>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79"/>
                                        </p:tgtEl>
                                        <p:attrNameLst>
                                          <p:attrName>style.visibility</p:attrName>
                                        </p:attrNameLst>
                                      </p:cBhvr>
                                      <p:to>
                                        <p:strVal val="visible"/>
                                      </p:to>
                                    </p:set>
                                    <p:animEffect transition="in" filter="fade">
                                      <p:cBhvr>
                                        <p:cTn id="208" dur="500"/>
                                        <p:tgtEl>
                                          <p:spTgt spid="79"/>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90"/>
                                        </p:tgtEl>
                                        <p:attrNameLst>
                                          <p:attrName>style.visibility</p:attrName>
                                        </p:attrNameLst>
                                      </p:cBhvr>
                                      <p:to>
                                        <p:strVal val="visible"/>
                                      </p:to>
                                    </p:set>
                                    <p:animEffect transition="in" filter="fade">
                                      <p:cBhvr>
                                        <p:cTn id="21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7" grpId="0" animBg="1"/>
      <p:bldP spid="15" grpId="0"/>
      <p:bldP spid="16" grpId="0"/>
      <p:bldP spid="19" grpId="0"/>
      <p:bldP spid="20" grpId="0"/>
      <p:bldP spid="24" grpId="0" animBg="1"/>
      <p:bldP spid="25" grpId="0" animBg="1"/>
      <p:bldP spid="26" grpId="0"/>
      <p:bldP spid="28" grpId="0" animBg="1"/>
      <p:bldP spid="29" grpId="0" animBg="1"/>
      <p:bldP spid="31" grpId="0" animBg="1"/>
      <p:bldP spid="34" grpId="0"/>
      <p:bldP spid="35" grpId="0" animBg="1"/>
      <p:bldP spid="36" grpId="0" animBg="1"/>
      <p:bldP spid="37" grpId="0"/>
      <p:bldP spid="38" grpId="0" animBg="1"/>
      <p:bldP spid="40" grpId="0" animBg="1"/>
      <p:bldP spid="41" grpId="0" animBg="1"/>
      <p:bldP spid="42" grpId="0"/>
      <p:bldP spid="43" grpId="0" animBg="1"/>
      <p:bldP spid="44" grpId="0" animBg="1"/>
      <p:bldP spid="45" grpId="0" animBg="1"/>
      <p:bldP spid="46" grpId="0"/>
      <p:bldP spid="47" grpId="0" animBg="1"/>
      <p:bldP spid="49" grpId="0" animBg="1"/>
      <p:bldP spid="50" grpId="0"/>
      <p:bldP spid="53" grpId="0" animBg="1"/>
      <p:bldP spid="54" grpId="0" animBg="1"/>
      <p:bldP spid="56" grpId="0" animBg="1"/>
      <p:bldP spid="57" grpId="0" animBg="1"/>
      <p:bldP spid="58" grpId="0" animBg="1"/>
      <p:bldP spid="59" grpId="0"/>
      <p:bldP spid="60" grpId="0" animBg="1"/>
      <p:bldP spid="61" grpId="0" animBg="1"/>
      <p:bldP spid="62" grpId="0"/>
      <p:bldP spid="63" grpId="0" animBg="1"/>
      <p:bldP spid="64" grpId="0" animBg="1"/>
      <p:bldP spid="65" grpId="0" animBg="1"/>
      <p:bldP spid="66" grpId="0"/>
      <p:bldP spid="67" grpId="0" animBg="1"/>
      <p:bldP spid="68" grpId="0" animBg="1"/>
      <p:bldP spid="69" grpId="0" animBg="1"/>
      <p:bldP spid="70" grpId="0"/>
      <p:bldP spid="71" grpId="0" animBg="1"/>
      <p:bldP spid="72" grpId="0" animBg="1"/>
      <p:bldP spid="73" grpId="0" animBg="1"/>
      <p:bldP spid="74" grpId="0"/>
      <p:bldP spid="75" grpId="0" animBg="1"/>
      <p:bldP spid="76" grpId="0" animBg="1"/>
      <p:bldP spid="77" grpId="0" animBg="1"/>
      <p:bldP spid="78" grpId="0"/>
      <p:bldP spid="79" grpId="0"/>
      <p:bldP spid="80" grpId="0" animBg="1"/>
      <p:bldP spid="81" grpId="0" animBg="1"/>
      <p:bldP spid="82" grpId="0"/>
      <p:bldP spid="83" grpId="0" animBg="1"/>
      <p:bldP spid="84" grpId="0" animBg="1"/>
      <p:bldP spid="85" grpId="0" animBg="1"/>
      <p:bldP spid="86" grpId="0" animBg="1"/>
      <p:bldP spid="87" grpId="0" animBg="1"/>
      <p:bldP spid="88" grpId="0" animBg="1"/>
      <p:bldP spid="89" grpId="0" animBg="1"/>
      <p:bldP spid="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bwMode="auto">
          <a:xfrm>
            <a:off x="6067850" y="1878521"/>
            <a:ext cx="310553" cy="2031277"/>
          </a:xfrm>
          <a:prstGeom prst="down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HPC Workload Requirements</a:t>
            </a:r>
          </a:p>
        </p:txBody>
      </p:sp>
      <p:sp>
        <p:nvSpPr>
          <p:cNvPr id="27" name="Freeform 9"/>
          <p:cNvSpPr>
            <a:spLocks noEditPoints="1"/>
          </p:cNvSpPr>
          <p:nvPr/>
        </p:nvSpPr>
        <p:spPr bwMode="auto">
          <a:xfrm>
            <a:off x="5038875" y="4304866"/>
            <a:ext cx="780141" cy="578941"/>
          </a:xfrm>
          <a:custGeom>
            <a:avLst/>
            <a:gdLst>
              <a:gd name="T0" fmla="*/ 2283 w 2309"/>
              <a:gd name="T1" fmla="*/ 589 h 1714"/>
              <a:gd name="T2" fmla="*/ 1285 w 2309"/>
              <a:gd name="T3" fmla="*/ 8 h 1714"/>
              <a:gd name="T4" fmla="*/ 1213 w 2309"/>
              <a:gd name="T5" fmla="*/ 8 h 1714"/>
              <a:gd name="T6" fmla="*/ 1242 w 2309"/>
              <a:gd name="T7" fmla="*/ 1200 h 1714"/>
              <a:gd name="T8" fmla="*/ 289 w 2309"/>
              <a:gd name="T9" fmla="*/ 1097 h 1714"/>
              <a:gd name="T10" fmla="*/ 860 w 2309"/>
              <a:gd name="T11" fmla="*/ 1513 h 1714"/>
              <a:gd name="T12" fmla="*/ 271 w 2309"/>
              <a:gd name="T13" fmla="*/ 1112 h 1714"/>
              <a:gd name="T14" fmla="*/ 1278 w 2309"/>
              <a:gd name="T15" fmla="*/ 1291 h 1714"/>
              <a:gd name="T16" fmla="*/ 1255 w 2309"/>
              <a:gd name="T17" fmla="*/ 1708 h 1714"/>
              <a:gd name="T18" fmla="*/ 1203 w 2309"/>
              <a:gd name="T19" fmla="*/ 1707 h 1714"/>
              <a:gd name="T20" fmla="*/ 1035 w 2309"/>
              <a:gd name="T21" fmla="*/ 1544 h 1714"/>
              <a:gd name="T22" fmla="*/ 1198 w 2309"/>
              <a:gd name="T23" fmla="*/ 1612 h 1714"/>
              <a:gd name="T24" fmla="*/ 81 w 2309"/>
              <a:gd name="T25" fmla="*/ 695 h 1714"/>
              <a:gd name="T26" fmla="*/ 82 w 2309"/>
              <a:gd name="T27" fmla="*/ 980 h 1714"/>
              <a:gd name="T28" fmla="*/ 95 w 2309"/>
              <a:gd name="T29" fmla="*/ 1079 h 1714"/>
              <a:gd name="T30" fmla="*/ 6 w 2309"/>
              <a:gd name="T31" fmla="*/ 1022 h 1714"/>
              <a:gd name="T32" fmla="*/ 0 w 2309"/>
              <a:gd name="T33" fmla="*/ 645 h 1714"/>
              <a:gd name="T34" fmla="*/ 77 w 2309"/>
              <a:gd name="T35" fmla="*/ 600 h 1714"/>
              <a:gd name="T36" fmla="*/ 140 w 2309"/>
              <a:gd name="T37" fmla="*/ 635 h 1714"/>
              <a:gd name="T38" fmla="*/ 1278 w 2309"/>
              <a:gd name="T39" fmla="*/ 1291 h 1714"/>
              <a:gd name="T40" fmla="*/ 2309 w 2309"/>
              <a:gd name="T41" fmla="*/ 645 h 1714"/>
              <a:gd name="T42" fmla="*/ 2273 w 2309"/>
              <a:gd name="T43" fmla="*/ 1025 h 1714"/>
              <a:gd name="T44" fmla="*/ 1325 w 2309"/>
              <a:gd name="T45" fmla="*/ 1291 h 1714"/>
              <a:gd name="T46" fmla="*/ 2307 w 2309"/>
              <a:gd name="T47" fmla="*/ 630 h 1714"/>
              <a:gd name="T48" fmla="*/ 757 w 2309"/>
              <a:gd name="T49" fmla="*/ 1275 h 1714"/>
              <a:gd name="T50" fmla="*/ 456 w 2309"/>
              <a:gd name="T51" fmla="*/ 1108 h 1714"/>
              <a:gd name="T52" fmla="*/ 433 w 2309"/>
              <a:gd name="T53" fmla="*/ 1038 h 1714"/>
              <a:gd name="T54" fmla="*/ 754 w 2309"/>
              <a:gd name="T55" fmla="*/ 1183 h 1714"/>
              <a:gd name="T56" fmla="*/ 777 w 2309"/>
              <a:gd name="T57" fmla="*/ 1252 h 1714"/>
              <a:gd name="T58" fmla="*/ 1027 w 2309"/>
              <a:gd name="T59" fmla="*/ 1487 h 1714"/>
              <a:gd name="T60" fmla="*/ 934 w 2309"/>
              <a:gd name="T61" fmla="*/ 1570 h 1714"/>
              <a:gd name="T62" fmla="*/ 890 w 2309"/>
              <a:gd name="T63" fmla="*/ 1540 h 1714"/>
              <a:gd name="T64" fmla="*/ 901 w 2309"/>
              <a:gd name="T65" fmla="*/ 1315 h 1714"/>
              <a:gd name="T66" fmla="*/ 1027 w 2309"/>
              <a:gd name="T67" fmla="*/ 1274 h 1714"/>
              <a:gd name="T68" fmla="*/ 1021 w 2309"/>
              <a:gd name="T69" fmla="*/ 1308 h 1714"/>
              <a:gd name="T70" fmla="*/ 950 w 2309"/>
              <a:gd name="T71" fmla="*/ 1503 h 1714"/>
              <a:gd name="T72" fmla="*/ 1027 w 2309"/>
              <a:gd name="T73" fmla="*/ 1487 h 1714"/>
              <a:gd name="T74" fmla="*/ 255 w 2309"/>
              <a:gd name="T75" fmla="*/ 1088 h 1714"/>
              <a:gd name="T76" fmla="*/ 133 w 2309"/>
              <a:gd name="T77" fmla="*/ 1131 h 1714"/>
              <a:gd name="T78" fmla="*/ 124 w 2309"/>
              <a:gd name="T79" fmla="*/ 910 h 1714"/>
              <a:gd name="T80" fmla="*/ 222 w 2309"/>
              <a:gd name="T81" fmla="*/ 835 h 1714"/>
              <a:gd name="T82" fmla="*/ 261 w 2309"/>
              <a:gd name="T83" fmla="*/ 842 h 1714"/>
              <a:gd name="T84" fmla="*/ 186 w 2309"/>
              <a:gd name="T85" fmla="*/ 917 h 1714"/>
              <a:gd name="T86" fmla="*/ 222 w 2309"/>
              <a:gd name="T87" fmla="*/ 104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9" h="1714">
                <a:moveTo>
                  <a:pt x="1242" y="1200"/>
                </a:moveTo>
                <a:cubicBezTo>
                  <a:pt x="2283" y="589"/>
                  <a:pt x="2283" y="589"/>
                  <a:pt x="2283" y="589"/>
                </a:cubicBezTo>
                <a:cubicBezTo>
                  <a:pt x="2280" y="586"/>
                  <a:pt x="2277" y="584"/>
                  <a:pt x="2273" y="581"/>
                </a:cubicBezTo>
                <a:cubicBezTo>
                  <a:pt x="1285" y="8"/>
                  <a:pt x="1285" y="8"/>
                  <a:pt x="1285" y="8"/>
                </a:cubicBezTo>
                <a:cubicBezTo>
                  <a:pt x="1275" y="3"/>
                  <a:pt x="1262" y="0"/>
                  <a:pt x="1249" y="0"/>
                </a:cubicBezTo>
                <a:cubicBezTo>
                  <a:pt x="1236" y="0"/>
                  <a:pt x="1223" y="3"/>
                  <a:pt x="1213" y="8"/>
                </a:cubicBezTo>
                <a:cubicBezTo>
                  <a:pt x="188" y="607"/>
                  <a:pt x="188" y="607"/>
                  <a:pt x="188" y="607"/>
                </a:cubicBezTo>
                <a:cubicBezTo>
                  <a:pt x="1242" y="1200"/>
                  <a:pt x="1242" y="1200"/>
                  <a:pt x="1242" y="1200"/>
                </a:cubicBezTo>
                <a:cubicBezTo>
                  <a:pt x="1242" y="1200"/>
                  <a:pt x="1242" y="1200"/>
                  <a:pt x="1242" y="1200"/>
                </a:cubicBezTo>
                <a:close/>
                <a:moveTo>
                  <a:pt x="289" y="1097"/>
                </a:moveTo>
                <a:cubicBezTo>
                  <a:pt x="860" y="1421"/>
                  <a:pt x="860" y="1421"/>
                  <a:pt x="860" y="1421"/>
                </a:cubicBezTo>
                <a:cubicBezTo>
                  <a:pt x="860" y="1513"/>
                  <a:pt x="860" y="1513"/>
                  <a:pt x="860" y="1513"/>
                </a:cubicBezTo>
                <a:cubicBezTo>
                  <a:pt x="214" y="1147"/>
                  <a:pt x="214" y="1147"/>
                  <a:pt x="214" y="1147"/>
                </a:cubicBezTo>
                <a:cubicBezTo>
                  <a:pt x="271" y="1112"/>
                  <a:pt x="271" y="1112"/>
                  <a:pt x="271" y="1112"/>
                </a:cubicBezTo>
                <a:cubicBezTo>
                  <a:pt x="277" y="1110"/>
                  <a:pt x="284" y="1104"/>
                  <a:pt x="289" y="1097"/>
                </a:cubicBezTo>
                <a:close/>
                <a:moveTo>
                  <a:pt x="1278" y="1291"/>
                </a:moveTo>
                <a:cubicBezTo>
                  <a:pt x="1278" y="1674"/>
                  <a:pt x="1278" y="1674"/>
                  <a:pt x="1278" y="1674"/>
                </a:cubicBezTo>
                <a:cubicBezTo>
                  <a:pt x="1275" y="1688"/>
                  <a:pt x="1266" y="1701"/>
                  <a:pt x="1255" y="1708"/>
                </a:cubicBezTo>
                <a:cubicBezTo>
                  <a:pt x="1247" y="1713"/>
                  <a:pt x="1239" y="1714"/>
                  <a:pt x="1230" y="1714"/>
                </a:cubicBezTo>
                <a:cubicBezTo>
                  <a:pt x="1221" y="1714"/>
                  <a:pt x="1211" y="1713"/>
                  <a:pt x="1203" y="1707"/>
                </a:cubicBezTo>
                <a:cubicBezTo>
                  <a:pt x="976" y="1579"/>
                  <a:pt x="976" y="1579"/>
                  <a:pt x="976" y="1579"/>
                </a:cubicBezTo>
                <a:cubicBezTo>
                  <a:pt x="1035" y="1544"/>
                  <a:pt x="1035" y="1544"/>
                  <a:pt x="1035" y="1544"/>
                </a:cubicBezTo>
                <a:cubicBezTo>
                  <a:pt x="1043" y="1541"/>
                  <a:pt x="1048" y="1536"/>
                  <a:pt x="1053" y="1528"/>
                </a:cubicBezTo>
                <a:cubicBezTo>
                  <a:pt x="1198" y="1612"/>
                  <a:pt x="1198" y="1612"/>
                  <a:pt x="1198" y="1612"/>
                </a:cubicBezTo>
                <a:cubicBezTo>
                  <a:pt x="1198" y="1333"/>
                  <a:pt x="1198" y="1333"/>
                  <a:pt x="1198" y="1333"/>
                </a:cubicBezTo>
                <a:cubicBezTo>
                  <a:pt x="81" y="695"/>
                  <a:pt x="81" y="695"/>
                  <a:pt x="81" y="695"/>
                </a:cubicBezTo>
                <a:cubicBezTo>
                  <a:pt x="81" y="977"/>
                  <a:pt x="81" y="977"/>
                  <a:pt x="81" y="977"/>
                </a:cubicBezTo>
                <a:cubicBezTo>
                  <a:pt x="82" y="980"/>
                  <a:pt x="82" y="980"/>
                  <a:pt x="82" y="980"/>
                </a:cubicBezTo>
                <a:cubicBezTo>
                  <a:pt x="95" y="989"/>
                  <a:pt x="95" y="989"/>
                  <a:pt x="95" y="989"/>
                </a:cubicBezTo>
                <a:cubicBezTo>
                  <a:pt x="95" y="1079"/>
                  <a:pt x="95" y="1079"/>
                  <a:pt x="95" y="1079"/>
                </a:cubicBezTo>
                <a:cubicBezTo>
                  <a:pt x="39" y="1048"/>
                  <a:pt x="39" y="1048"/>
                  <a:pt x="39" y="1048"/>
                </a:cubicBezTo>
                <a:cubicBezTo>
                  <a:pt x="6" y="1022"/>
                  <a:pt x="6" y="1022"/>
                  <a:pt x="6" y="1022"/>
                </a:cubicBezTo>
                <a:cubicBezTo>
                  <a:pt x="0" y="994"/>
                  <a:pt x="0" y="994"/>
                  <a:pt x="0" y="994"/>
                </a:cubicBezTo>
                <a:cubicBezTo>
                  <a:pt x="0" y="645"/>
                  <a:pt x="0" y="645"/>
                  <a:pt x="0" y="645"/>
                </a:cubicBezTo>
                <a:cubicBezTo>
                  <a:pt x="0" y="625"/>
                  <a:pt x="9" y="609"/>
                  <a:pt x="25" y="599"/>
                </a:cubicBezTo>
                <a:cubicBezTo>
                  <a:pt x="41" y="590"/>
                  <a:pt x="59" y="590"/>
                  <a:pt x="77" y="600"/>
                </a:cubicBezTo>
                <a:cubicBezTo>
                  <a:pt x="139" y="636"/>
                  <a:pt x="139" y="636"/>
                  <a:pt x="139" y="636"/>
                </a:cubicBezTo>
                <a:cubicBezTo>
                  <a:pt x="140" y="635"/>
                  <a:pt x="140" y="635"/>
                  <a:pt x="140" y="635"/>
                </a:cubicBezTo>
                <a:cubicBezTo>
                  <a:pt x="1265" y="1268"/>
                  <a:pt x="1265" y="1268"/>
                  <a:pt x="1265" y="1268"/>
                </a:cubicBezTo>
                <a:cubicBezTo>
                  <a:pt x="1270" y="1271"/>
                  <a:pt x="1278" y="1284"/>
                  <a:pt x="1278" y="1291"/>
                </a:cubicBezTo>
                <a:close/>
                <a:moveTo>
                  <a:pt x="2307" y="630"/>
                </a:moveTo>
                <a:cubicBezTo>
                  <a:pt x="2309" y="635"/>
                  <a:pt x="2309" y="639"/>
                  <a:pt x="2309" y="645"/>
                </a:cubicBezTo>
                <a:cubicBezTo>
                  <a:pt x="2309" y="963"/>
                  <a:pt x="2309" y="963"/>
                  <a:pt x="2309" y="963"/>
                </a:cubicBezTo>
                <a:cubicBezTo>
                  <a:pt x="2309" y="987"/>
                  <a:pt x="2294" y="1013"/>
                  <a:pt x="2273" y="1025"/>
                </a:cubicBezTo>
                <a:cubicBezTo>
                  <a:pt x="1325" y="1564"/>
                  <a:pt x="1325" y="1564"/>
                  <a:pt x="1325" y="1564"/>
                </a:cubicBezTo>
                <a:cubicBezTo>
                  <a:pt x="1325" y="1291"/>
                  <a:pt x="1325" y="1291"/>
                  <a:pt x="1325" y="1291"/>
                </a:cubicBezTo>
                <a:cubicBezTo>
                  <a:pt x="1325" y="1266"/>
                  <a:pt x="1311" y="1241"/>
                  <a:pt x="1289" y="1228"/>
                </a:cubicBezTo>
                <a:cubicBezTo>
                  <a:pt x="2307" y="630"/>
                  <a:pt x="2307" y="630"/>
                  <a:pt x="2307" y="630"/>
                </a:cubicBezTo>
                <a:cubicBezTo>
                  <a:pt x="2307" y="630"/>
                  <a:pt x="2307" y="630"/>
                  <a:pt x="2307" y="630"/>
                </a:cubicBezTo>
                <a:close/>
                <a:moveTo>
                  <a:pt x="757" y="1275"/>
                </a:moveTo>
                <a:cubicBezTo>
                  <a:pt x="753" y="1275"/>
                  <a:pt x="749" y="1274"/>
                  <a:pt x="744" y="1272"/>
                </a:cubicBezTo>
                <a:cubicBezTo>
                  <a:pt x="456" y="1108"/>
                  <a:pt x="456" y="1108"/>
                  <a:pt x="456" y="1108"/>
                </a:cubicBezTo>
                <a:cubicBezTo>
                  <a:pt x="443" y="1101"/>
                  <a:pt x="433" y="1084"/>
                  <a:pt x="433" y="1068"/>
                </a:cubicBezTo>
                <a:cubicBezTo>
                  <a:pt x="433" y="1038"/>
                  <a:pt x="433" y="1038"/>
                  <a:pt x="433" y="1038"/>
                </a:cubicBezTo>
                <a:cubicBezTo>
                  <a:pt x="433" y="1019"/>
                  <a:pt x="449" y="1009"/>
                  <a:pt x="466" y="1019"/>
                </a:cubicBezTo>
                <a:cubicBezTo>
                  <a:pt x="754" y="1183"/>
                  <a:pt x="754" y="1183"/>
                  <a:pt x="754" y="1183"/>
                </a:cubicBezTo>
                <a:cubicBezTo>
                  <a:pt x="767" y="1190"/>
                  <a:pt x="777" y="1208"/>
                  <a:pt x="777" y="1222"/>
                </a:cubicBezTo>
                <a:cubicBezTo>
                  <a:pt x="777" y="1252"/>
                  <a:pt x="777" y="1252"/>
                  <a:pt x="777" y="1252"/>
                </a:cubicBezTo>
                <a:cubicBezTo>
                  <a:pt x="777" y="1266"/>
                  <a:pt x="769" y="1275"/>
                  <a:pt x="757" y="1275"/>
                </a:cubicBezTo>
                <a:close/>
                <a:moveTo>
                  <a:pt x="1027" y="1487"/>
                </a:moveTo>
                <a:cubicBezTo>
                  <a:pt x="1035" y="1497"/>
                  <a:pt x="1033" y="1513"/>
                  <a:pt x="1021" y="1520"/>
                </a:cubicBezTo>
                <a:cubicBezTo>
                  <a:pt x="934" y="1570"/>
                  <a:pt x="934" y="1570"/>
                  <a:pt x="934" y="1570"/>
                </a:cubicBezTo>
                <a:cubicBezTo>
                  <a:pt x="923" y="1577"/>
                  <a:pt x="903" y="1569"/>
                  <a:pt x="897" y="1563"/>
                </a:cubicBezTo>
                <a:cubicBezTo>
                  <a:pt x="891" y="1557"/>
                  <a:pt x="890" y="1540"/>
                  <a:pt x="890" y="1540"/>
                </a:cubicBezTo>
                <a:cubicBezTo>
                  <a:pt x="890" y="1341"/>
                  <a:pt x="890" y="1341"/>
                  <a:pt x="890" y="1341"/>
                </a:cubicBezTo>
                <a:cubicBezTo>
                  <a:pt x="890" y="1341"/>
                  <a:pt x="891" y="1321"/>
                  <a:pt x="901" y="1315"/>
                </a:cubicBezTo>
                <a:cubicBezTo>
                  <a:pt x="986" y="1266"/>
                  <a:pt x="986" y="1266"/>
                  <a:pt x="986" y="1266"/>
                </a:cubicBezTo>
                <a:cubicBezTo>
                  <a:pt x="999" y="1259"/>
                  <a:pt x="1018" y="1264"/>
                  <a:pt x="1027" y="1274"/>
                </a:cubicBezTo>
                <a:cubicBezTo>
                  <a:pt x="1027" y="1274"/>
                  <a:pt x="1027" y="1274"/>
                  <a:pt x="1027" y="1274"/>
                </a:cubicBezTo>
                <a:cubicBezTo>
                  <a:pt x="1034" y="1285"/>
                  <a:pt x="1033" y="1301"/>
                  <a:pt x="1021" y="1308"/>
                </a:cubicBezTo>
                <a:cubicBezTo>
                  <a:pt x="950" y="1349"/>
                  <a:pt x="950" y="1349"/>
                  <a:pt x="950" y="1349"/>
                </a:cubicBezTo>
                <a:cubicBezTo>
                  <a:pt x="950" y="1503"/>
                  <a:pt x="950" y="1503"/>
                  <a:pt x="950" y="1503"/>
                </a:cubicBezTo>
                <a:cubicBezTo>
                  <a:pt x="986" y="1481"/>
                  <a:pt x="986" y="1481"/>
                  <a:pt x="986" y="1481"/>
                </a:cubicBezTo>
                <a:cubicBezTo>
                  <a:pt x="999" y="1474"/>
                  <a:pt x="1018" y="1475"/>
                  <a:pt x="1027" y="1487"/>
                </a:cubicBezTo>
                <a:close/>
                <a:moveTo>
                  <a:pt x="263" y="1055"/>
                </a:moveTo>
                <a:cubicBezTo>
                  <a:pt x="271" y="1065"/>
                  <a:pt x="268" y="1081"/>
                  <a:pt x="255" y="1088"/>
                </a:cubicBezTo>
                <a:cubicBezTo>
                  <a:pt x="170" y="1138"/>
                  <a:pt x="170" y="1138"/>
                  <a:pt x="170" y="1138"/>
                </a:cubicBezTo>
                <a:cubicBezTo>
                  <a:pt x="157" y="1146"/>
                  <a:pt x="139" y="1137"/>
                  <a:pt x="133" y="1131"/>
                </a:cubicBezTo>
                <a:cubicBezTo>
                  <a:pt x="127" y="1125"/>
                  <a:pt x="124" y="1108"/>
                  <a:pt x="124" y="1108"/>
                </a:cubicBezTo>
                <a:cubicBezTo>
                  <a:pt x="124" y="910"/>
                  <a:pt x="124" y="910"/>
                  <a:pt x="124" y="910"/>
                </a:cubicBezTo>
                <a:cubicBezTo>
                  <a:pt x="124" y="910"/>
                  <a:pt x="127" y="889"/>
                  <a:pt x="137" y="884"/>
                </a:cubicBezTo>
                <a:cubicBezTo>
                  <a:pt x="222" y="835"/>
                  <a:pt x="222" y="835"/>
                  <a:pt x="222" y="835"/>
                </a:cubicBezTo>
                <a:cubicBezTo>
                  <a:pt x="235" y="828"/>
                  <a:pt x="254" y="832"/>
                  <a:pt x="261" y="842"/>
                </a:cubicBezTo>
                <a:cubicBezTo>
                  <a:pt x="261" y="842"/>
                  <a:pt x="261" y="842"/>
                  <a:pt x="261" y="842"/>
                </a:cubicBezTo>
                <a:cubicBezTo>
                  <a:pt x="270" y="853"/>
                  <a:pt x="268" y="869"/>
                  <a:pt x="255" y="876"/>
                </a:cubicBezTo>
                <a:cubicBezTo>
                  <a:pt x="186" y="917"/>
                  <a:pt x="186" y="917"/>
                  <a:pt x="186" y="917"/>
                </a:cubicBezTo>
                <a:cubicBezTo>
                  <a:pt x="186" y="1071"/>
                  <a:pt x="186" y="1071"/>
                  <a:pt x="186" y="1071"/>
                </a:cubicBezTo>
                <a:cubicBezTo>
                  <a:pt x="222" y="1049"/>
                  <a:pt x="222" y="1049"/>
                  <a:pt x="222" y="1049"/>
                </a:cubicBezTo>
                <a:cubicBezTo>
                  <a:pt x="235" y="1042"/>
                  <a:pt x="254" y="1043"/>
                  <a:pt x="263" y="1055"/>
                </a:cubicBezTo>
                <a:close/>
              </a:path>
            </a:pathLst>
          </a:custGeom>
          <a:ln/>
        </p:spPr>
        <p:style>
          <a:lnRef idx="2">
            <a:schemeClr val="dk1"/>
          </a:lnRef>
          <a:fillRef idx="1">
            <a:schemeClr val="lt1"/>
          </a:fillRef>
          <a:effectRef idx="0">
            <a:schemeClr val="dk1"/>
          </a:effectRef>
          <a:fontRef idx="minor">
            <a:schemeClr val="dk1"/>
          </a:fontRef>
        </p:style>
        <p:txBody>
          <a:bodyPr vert="horz" wrap="square" lIns="89642" tIns="44821" rIns="89642" bIns="44821" numCol="1" anchor="t" anchorCtr="0" compatLnSpc="1">
            <a:prstTxWarp prst="textNoShape">
              <a:avLst/>
            </a:prstTxWarp>
          </a:bodyPr>
          <a:lstStyle/>
          <a:p>
            <a:endParaRPr lang="en-US" sz="1730"/>
          </a:p>
        </p:txBody>
      </p:sp>
      <p:sp>
        <p:nvSpPr>
          <p:cNvPr id="54" name="Freeform 9"/>
          <p:cNvSpPr>
            <a:spLocks noEditPoints="1"/>
          </p:cNvSpPr>
          <p:nvPr/>
        </p:nvSpPr>
        <p:spPr bwMode="auto">
          <a:xfrm>
            <a:off x="6865279" y="4297755"/>
            <a:ext cx="780141" cy="578941"/>
          </a:xfrm>
          <a:custGeom>
            <a:avLst/>
            <a:gdLst>
              <a:gd name="T0" fmla="*/ 2283 w 2309"/>
              <a:gd name="T1" fmla="*/ 589 h 1714"/>
              <a:gd name="T2" fmla="*/ 1285 w 2309"/>
              <a:gd name="T3" fmla="*/ 8 h 1714"/>
              <a:gd name="T4" fmla="*/ 1213 w 2309"/>
              <a:gd name="T5" fmla="*/ 8 h 1714"/>
              <a:gd name="T6" fmla="*/ 1242 w 2309"/>
              <a:gd name="T7" fmla="*/ 1200 h 1714"/>
              <a:gd name="T8" fmla="*/ 289 w 2309"/>
              <a:gd name="T9" fmla="*/ 1097 h 1714"/>
              <a:gd name="T10" fmla="*/ 860 w 2309"/>
              <a:gd name="T11" fmla="*/ 1513 h 1714"/>
              <a:gd name="T12" fmla="*/ 271 w 2309"/>
              <a:gd name="T13" fmla="*/ 1112 h 1714"/>
              <a:gd name="T14" fmla="*/ 1278 w 2309"/>
              <a:gd name="T15" fmla="*/ 1291 h 1714"/>
              <a:gd name="T16" fmla="*/ 1255 w 2309"/>
              <a:gd name="T17" fmla="*/ 1708 h 1714"/>
              <a:gd name="T18" fmla="*/ 1203 w 2309"/>
              <a:gd name="T19" fmla="*/ 1707 h 1714"/>
              <a:gd name="T20" fmla="*/ 1035 w 2309"/>
              <a:gd name="T21" fmla="*/ 1544 h 1714"/>
              <a:gd name="T22" fmla="*/ 1198 w 2309"/>
              <a:gd name="T23" fmla="*/ 1612 h 1714"/>
              <a:gd name="T24" fmla="*/ 81 w 2309"/>
              <a:gd name="T25" fmla="*/ 695 h 1714"/>
              <a:gd name="T26" fmla="*/ 82 w 2309"/>
              <a:gd name="T27" fmla="*/ 980 h 1714"/>
              <a:gd name="T28" fmla="*/ 95 w 2309"/>
              <a:gd name="T29" fmla="*/ 1079 h 1714"/>
              <a:gd name="T30" fmla="*/ 6 w 2309"/>
              <a:gd name="T31" fmla="*/ 1022 h 1714"/>
              <a:gd name="T32" fmla="*/ 0 w 2309"/>
              <a:gd name="T33" fmla="*/ 645 h 1714"/>
              <a:gd name="T34" fmla="*/ 77 w 2309"/>
              <a:gd name="T35" fmla="*/ 600 h 1714"/>
              <a:gd name="T36" fmla="*/ 140 w 2309"/>
              <a:gd name="T37" fmla="*/ 635 h 1714"/>
              <a:gd name="T38" fmla="*/ 1278 w 2309"/>
              <a:gd name="T39" fmla="*/ 1291 h 1714"/>
              <a:gd name="T40" fmla="*/ 2309 w 2309"/>
              <a:gd name="T41" fmla="*/ 645 h 1714"/>
              <a:gd name="T42" fmla="*/ 2273 w 2309"/>
              <a:gd name="T43" fmla="*/ 1025 h 1714"/>
              <a:gd name="T44" fmla="*/ 1325 w 2309"/>
              <a:gd name="T45" fmla="*/ 1291 h 1714"/>
              <a:gd name="T46" fmla="*/ 2307 w 2309"/>
              <a:gd name="T47" fmla="*/ 630 h 1714"/>
              <a:gd name="T48" fmla="*/ 757 w 2309"/>
              <a:gd name="T49" fmla="*/ 1275 h 1714"/>
              <a:gd name="T50" fmla="*/ 456 w 2309"/>
              <a:gd name="T51" fmla="*/ 1108 h 1714"/>
              <a:gd name="T52" fmla="*/ 433 w 2309"/>
              <a:gd name="T53" fmla="*/ 1038 h 1714"/>
              <a:gd name="T54" fmla="*/ 754 w 2309"/>
              <a:gd name="T55" fmla="*/ 1183 h 1714"/>
              <a:gd name="T56" fmla="*/ 777 w 2309"/>
              <a:gd name="T57" fmla="*/ 1252 h 1714"/>
              <a:gd name="T58" fmla="*/ 1027 w 2309"/>
              <a:gd name="T59" fmla="*/ 1487 h 1714"/>
              <a:gd name="T60" fmla="*/ 934 w 2309"/>
              <a:gd name="T61" fmla="*/ 1570 h 1714"/>
              <a:gd name="T62" fmla="*/ 890 w 2309"/>
              <a:gd name="T63" fmla="*/ 1540 h 1714"/>
              <a:gd name="T64" fmla="*/ 901 w 2309"/>
              <a:gd name="T65" fmla="*/ 1315 h 1714"/>
              <a:gd name="T66" fmla="*/ 1027 w 2309"/>
              <a:gd name="T67" fmla="*/ 1274 h 1714"/>
              <a:gd name="T68" fmla="*/ 1021 w 2309"/>
              <a:gd name="T69" fmla="*/ 1308 h 1714"/>
              <a:gd name="T70" fmla="*/ 950 w 2309"/>
              <a:gd name="T71" fmla="*/ 1503 h 1714"/>
              <a:gd name="T72" fmla="*/ 1027 w 2309"/>
              <a:gd name="T73" fmla="*/ 1487 h 1714"/>
              <a:gd name="T74" fmla="*/ 255 w 2309"/>
              <a:gd name="T75" fmla="*/ 1088 h 1714"/>
              <a:gd name="T76" fmla="*/ 133 w 2309"/>
              <a:gd name="T77" fmla="*/ 1131 h 1714"/>
              <a:gd name="T78" fmla="*/ 124 w 2309"/>
              <a:gd name="T79" fmla="*/ 910 h 1714"/>
              <a:gd name="T80" fmla="*/ 222 w 2309"/>
              <a:gd name="T81" fmla="*/ 835 h 1714"/>
              <a:gd name="T82" fmla="*/ 261 w 2309"/>
              <a:gd name="T83" fmla="*/ 842 h 1714"/>
              <a:gd name="T84" fmla="*/ 186 w 2309"/>
              <a:gd name="T85" fmla="*/ 917 h 1714"/>
              <a:gd name="T86" fmla="*/ 222 w 2309"/>
              <a:gd name="T87" fmla="*/ 104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9" h="1714">
                <a:moveTo>
                  <a:pt x="1242" y="1200"/>
                </a:moveTo>
                <a:cubicBezTo>
                  <a:pt x="2283" y="589"/>
                  <a:pt x="2283" y="589"/>
                  <a:pt x="2283" y="589"/>
                </a:cubicBezTo>
                <a:cubicBezTo>
                  <a:pt x="2280" y="586"/>
                  <a:pt x="2277" y="584"/>
                  <a:pt x="2273" y="581"/>
                </a:cubicBezTo>
                <a:cubicBezTo>
                  <a:pt x="1285" y="8"/>
                  <a:pt x="1285" y="8"/>
                  <a:pt x="1285" y="8"/>
                </a:cubicBezTo>
                <a:cubicBezTo>
                  <a:pt x="1275" y="3"/>
                  <a:pt x="1262" y="0"/>
                  <a:pt x="1249" y="0"/>
                </a:cubicBezTo>
                <a:cubicBezTo>
                  <a:pt x="1236" y="0"/>
                  <a:pt x="1223" y="3"/>
                  <a:pt x="1213" y="8"/>
                </a:cubicBezTo>
                <a:cubicBezTo>
                  <a:pt x="188" y="607"/>
                  <a:pt x="188" y="607"/>
                  <a:pt x="188" y="607"/>
                </a:cubicBezTo>
                <a:cubicBezTo>
                  <a:pt x="1242" y="1200"/>
                  <a:pt x="1242" y="1200"/>
                  <a:pt x="1242" y="1200"/>
                </a:cubicBezTo>
                <a:cubicBezTo>
                  <a:pt x="1242" y="1200"/>
                  <a:pt x="1242" y="1200"/>
                  <a:pt x="1242" y="1200"/>
                </a:cubicBezTo>
                <a:close/>
                <a:moveTo>
                  <a:pt x="289" y="1097"/>
                </a:moveTo>
                <a:cubicBezTo>
                  <a:pt x="860" y="1421"/>
                  <a:pt x="860" y="1421"/>
                  <a:pt x="860" y="1421"/>
                </a:cubicBezTo>
                <a:cubicBezTo>
                  <a:pt x="860" y="1513"/>
                  <a:pt x="860" y="1513"/>
                  <a:pt x="860" y="1513"/>
                </a:cubicBezTo>
                <a:cubicBezTo>
                  <a:pt x="214" y="1147"/>
                  <a:pt x="214" y="1147"/>
                  <a:pt x="214" y="1147"/>
                </a:cubicBezTo>
                <a:cubicBezTo>
                  <a:pt x="271" y="1112"/>
                  <a:pt x="271" y="1112"/>
                  <a:pt x="271" y="1112"/>
                </a:cubicBezTo>
                <a:cubicBezTo>
                  <a:pt x="277" y="1110"/>
                  <a:pt x="284" y="1104"/>
                  <a:pt x="289" y="1097"/>
                </a:cubicBezTo>
                <a:close/>
                <a:moveTo>
                  <a:pt x="1278" y="1291"/>
                </a:moveTo>
                <a:cubicBezTo>
                  <a:pt x="1278" y="1674"/>
                  <a:pt x="1278" y="1674"/>
                  <a:pt x="1278" y="1674"/>
                </a:cubicBezTo>
                <a:cubicBezTo>
                  <a:pt x="1275" y="1688"/>
                  <a:pt x="1266" y="1701"/>
                  <a:pt x="1255" y="1708"/>
                </a:cubicBezTo>
                <a:cubicBezTo>
                  <a:pt x="1247" y="1713"/>
                  <a:pt x="1239" y="1714"/>
                  <a:pt x="1230" y="1714"/>
                </a:cubicBezTo>
                <a:cubicBezTo>
                  <a:pt x="1221" y="1714"/>
                  <a:pt x="1211" y="1713"/>
                  <a:pt x="1203" y="1707"/>
                </a:cubicBezTo>
                <a:cubicBezTo>
                  <a:pt x="976" y="1579"/>
                  <a:pt x="976" y="1579"/>
                  <a:pt x="976" y="1579"/>
                </a:cubicBezTo>
                <a:cubicBezTo>
                  <a:pt x="1035" y="1544"/>
                  <a:pt x="1035" y="1544"/>
                  <a:pt x="1035" y="1544"/>
                </a:cubicBezTo>
                <a:cubicBezTo>
                  <a:pt x="1043" y="1541"/>
                  <a:pt x="1048" y="1536"/>
                  <a:pt x="1053" y="1528"/>
                </a:cubicBezTo>
                <a:cubicBezTo>
                  <a:pt x="1198" y="1612"/>
                  <a:pt x="1198" y="1612"/>
                  <a:pt x="1198" y="1612"/>
                </a:cubicBezTo>
                <a:cubicBezTo>
                  <a:pt x="1198" y="1333"/>
                  <a:pt x="1198" y="1333"/>
                  <a:pt x="1198" y="1333"/>
                </a:cubicBezTo>
                <a:cubicBezTo>
                  <a:pt x="81" y="695"/>
                  <a:pt x="81" y="695"/>
                  <a:pt x="81" y="695"/>
                </a:cubicBezTo>
                <a:cubicBezTo>
                  <a:pt x="81" y="977"/>
                  <a:pt x="81" y="977"/>
                  <a:pt x="81" y="977"/>
                </a:cubicBezTo>
                <a:cubicBezTo>
                  <a:pt x="82" y="980"/>
                  <a:pt x="82" y="980"/>
                  <a:pt x="82" y="980"/>
                </a:cubicBezTo>
                <a:cubicBezTo>
                  <a:pt x="95" y="989"/>
                  <a:pt x="95" y="989"/>
                  <a:pt x="95" y="989"/>
                </a:cubicBezTo>
                <a:cubicBezTo>
                  <a:pt x="95" y="1079"/>
                  <a:pt x="95" y="1079"/>
                  <a:pt x="95" y="1079"/>
                </a:cubicBezTo>
                <a:cubicBezTo>
                  <a:pt x="39" y="1048"/>
                  <a:pt x="39" y="1048"/>
                  <a:pt x="39" y="1048"/>
                </a:cubicBezTo>
                <a:cubicBezTo>
                  <a:pt x="6" y="1022"/>
                  <a:pt x="6" y="1022"/>
                  <a:pt x="6" y="1022"/>
                </a:cubicBezTo>
                <a:cubicBezTo>
                  <a:pt x="0" y="994"/>
                  <a:pt x="0" y="994"/>
                  <a:pt x="0" y="994"/>
                </a:cubicBezTo>
                <a:cubicBezTo>
                  <a:pt x="0" y="645"/>
                  <a:pt x="0" y="645"/>
                  <a:pt x="0" y="645"/>
                </a:cubicBezTo>
                <a:cubicBezTo>
                  <a:pt x="0" y="625"/>
                  <a:pt x="9" y="609"/>
                  <a:pt x="25" y="599"/>
                </a:cubicBezTo>
                <a:cubicBezTo>
                  <a:pt x="41" y="590"/>
                  <a:pt x="59" y="590"/>
                  <a:pt x="77" y="600"/>
                </a:cubicBezTo>
                <a:cubicBezTo>
                  <a:pt x="139" y="636"/>
                  <a:pt x="139" y="636"/>
                  <a:pt x="139" y="636"/>
                </a:cubicBezTo>
                <a:cubicBezTo>
                  <a:pt x="140" y="635"/>
                  <a:pt x="140" y="635"/>
                  <a:pt x="140" y="635"/>
                </a:cubicBezTo>
                <a:cubicBezTo>
                  <a:pt x="1265" y="1268"/>
                  <a:pt x="1265" y="1268"/>
                  <a:pt x="1265" y="1268"/>
                </a:cubicBezTo>
                <a:cubicBezTo>
                  <a:pt x="1270" y="1271"/>
                  <a:pt x="1278" y="1284"/>
                  <a:pt x="1278" y="1291"/>
                </a:cubicBezTo>
                <a:close/>
                <a:moveTo>
                  <a:pt x="2307" y="630"/>
                </a:moveTo>
                <a:cubicBezTo>
                  <a:pt x="2309" y="635"/>
                  <a:pt x="2309" y="639"/>
                  <a:pt x="2309" y="645"/>
                </a:cubicBezTo>
                <a:cubicBezTo>
                  <a:pt x="2309" y="963"/>
                  <a:pt x="2309" y="963"/>
                  <a:pt x="2309" y="963"/>
                </a:cubicBezTo>
                <a:cubicBezTo>
                  <a:pt x="2309" y="987"/>
                  <a:pt x="2294" y="1013"/>
                  <a:pt x="2273" y="1025"/>
                </a:cubicBezTo>
                <a:cubicBezTo>
                  <a:pt x="1325" y="1564"/>
                  <a:pt x="1325" y="1564"/>
                  <a:pt x="1325" y="1564"/>
                </a:cubicBezTo>
                <a:cubicBezTo>
                  <a:pt x="1325" y="1291"/>
                  <a:pt x="1325" y="1291"/>
                  <a:pt x="1325" y="1291"/>
                </a:cubicBezTo>
                <a:cubicBezTo>
                  <a:pt x="1325" y="1266"/>
                  <a:pt x="1311" y="1241"/>
                  <a:pt x="1289" y="1228"/>
                </a:cubicBezTo>
                <a:cubicBezTo>
                  <a:pt x="2307" y="630"/>
                  <a:pt x="2307" y="630"/>
                  <a:pt x="2307" y="630"/>
                </a:cubicBezTo>
                <a:cubicBezTo>
                  <a:pt x="2307" y="630"/>
                  <a:pt x="2307" y="630"/>
                  <a:pt x="2307" y="630"/>
                </a:cubicBezTo>
                <a:close/>
                <a:moveTo>
                  <a:pt x="757" y="1275"/>
                </a:moveTo>
                <a:cubicBezTo>
                  <a:pt x="753" y="1275"/>
                  <a:pt x="749" y="1274"/>
                  <a:pt x="744" y="1272"/>
                </a:cubicBezTo>
                <a:cubicBezTo>
                  <a:pt x="456" y="1108"/>
                  <a:pt x="456" y="1108"/>
                  <a:pt x="456" y="1108"/>
                </a:cubicBezTo>
                <a:cubicBezTo>
                  <a:pt x="443" y="1101"/>
                  <a:pt x="433" y="1084"/>
                  <a:pt x="433" y="1068"/>
                </a:cubicBezTo>
                <a:cubicBezTo>
                  <a:pt x="433" y="1038"/>
                  <a:pt x="433" y="1038"/>
                  <a:pt x="433" y="1038"/>
                </a:cubicBezTo>
                <a:cubicBezTo>
                  <a:pt x="433" y="1019"/>
                  <a:pt x="449" y="1009"/>
                  <a:pt x="466" y="1019"/>
                </a:cubicBezTo>
                <a:cubicBezTo>
                  <a:pt x="754" y="1183"/>
                  <a:pt x="754" y="1183"/>
                  <a:pt x="754" y="1183"/>
                </a:cubicBezTo>
                <a:cubicBezTo>
                  <a:pt x="767" y="1190"/>
                  <a:pt x="777" y="1208"/>
                  <a:pt x="777" y="1222"/>
                </a:cubicBezTo>
                <a:cubicBezTo>
                  <a:pt x="777" y="1252"/>
                  <a:pt x="777" y="1252"/>
                  <a:pt x="777" y="1252"/>
                </a:cubicBezTo>
                <a:cubicBezTo>
                  <a:pt x="777" y="1266"/>
                  <a:pt x="769" y="1275"/>
                  <a:pt x="757" y="1275"/>
                </a:cubicBezTo>
                <a:close/>
                <a:moveTo>
                  <a:pt x="1027" y="1487"/>
                </a:moveTo>
                <a:cubicBezTo>
                  <a:pt x="1035" y="1497"/>
                  <a:pt x="1033" y="1513"/>
                  <a:pt x="1021" y="1520"/>
                </a:cubicBezTo>
                <a:cubicBezTo>
                  <a:pt x="934" y="1570"/>
                  <a:pt x="934" y="1570"/>
                  <a:pt x="934" y="1570"/>
                </a:cubicBezTo>
                <a:cubicBezTo>
                  <a:pt x="923" y="1577"/>
                  <a:pt x="903" y="1569"/>
                  <a:pt x="897" y="1563"/>
                </a:cubicBezTo>
                <a:cubicBezTo>
                  <a:pt x="891" y="1557"/>
                  <a:pt x="890" y="1540"/>
                  <a:pt x="890" y="1540"/>
                </a:cubicBezTo>
                <a:cubicBezTo>
                  <a:pt x="890" y="1341"/>
                  <a:pt x="890" y="1341"/>
                  <a:pt x="890" y="1341"/>
                </a:cubicBezTo>
                <a:cubicBezTo>
                  <a:pt x="890" y="1341"/>
                  <a:pt x="891" y="1321"/>
                  <a:pt x="901" y="1315"/>
                </a:cubicBezTo>
                <a:cubicBezTo>
                  <a:pt x="986" y="1266"/>
                  <a:pt x="986" y="1266"/>
                  <a:pt x="986" y="1266"/>
                </a:cubicBezTo>
                <a:cubicBezTo>
                  <a:pt x="999" y="1259"/>
                  <a:pt x="1018" y="1264"/>
                  <a:pt x="1027" y="1274"/>
                </a:cubicBezTo>
                <a:cubicBezTo>
                  <a:pt x="1027" y="1274"/>
                  <a:pt x="1027" y="1274"/>
                  <a:pt x="1027" y="1274"/>
                </a:cubicBezTo>
                <a:cubicBezTo>
                  <a:pt x="1034" y="1285"/>
                  <a:pt x="1033" y="1301"/>
                  <a:pt x="1021" y="1308"/>
                </a:cubicBezTo>
                <a:cubicBezTo>
                  <a:pt x="950" y="1349"/>
                  <a:pt x="950" y="1349"/>
                  <a:pt x="950" y="1349"/>
                </a:cubicBezTo>
                <a:cubicBezTo>
                  <a:pt x="950" y="1503"/>
                  <a:pt x="950" y="1503"/>
                  <a:pt x="950" y="1503"/>
                </a:cubicBezTo>
                <a:cubicBezTo>
                  <a:pt x="986" y="1481"/>
                  <a:pt x="986" y="1481"/>
                  <a:pt x="986" y="1481"/>
                </a:cubicBezTo>
                <a:cubicBezTo>
                  <a:pt x="999" y="1474"/>
                  <a:pt x="1018" y="1475"/>
                  <a:pt x="1027" y="1487"/>
                </a:cubicBezTo>
                <a:close/>
                <a:moveTo>
                  <a:pt x="263" y="1055"/>
                </a:moveTo>
                <a:cubicBezTo>
                  <a:pt x="271" y="1065"/>
                  <a:pt x="268" y="1081"/>
                  <a:pt x="255" y="1088"/>
                </a:cubicBezTo>
                <a:cubicBezTo>
                  <a:pt x="170" y="1138"/>
                  <a:pt x="170" y="1138"/>
                  <a:pt x="170" y="1138"/>
                </a:cubicBezTo>
                <a:cubicBezTo>
                  <a:pt x="157" y="1146"/>
                  <a:pt x="139" y="1137"/>
                  <a:pt x="133" y="1131"/>
                </a:cubicBezTo>
                <a:cubicBezTo>
                  <a:pt x="127" y="1125"/>
                  <a:pt x="124" y="1108"/>
                  <a:pt x="124" y="1108"/>
                </a:cubicBezTo>
                <a:cubicBezTo>
                  <a:pt x="124" y="910"/>
                  <a:pt x="124" y="910"/>
                  <a:pt x="124" y="910"/>
                </a:cubicBezTo>
                <a:cubicBezTo>
                  <a:pt x="124" y="910"/>
                  <a:pt x="127" y="889"/>
                  <a:pt x="137" y="884"/>
                </a:cubicBezTo>
                <a:cubicBezTo>
                  <a:pt x="222" y="835"/>
                  <a:pt x="222" y="835"/>
                  <a:pt x="222" y="835"/>
                </a:cubicBezTo>
                <a:cubicBezTo>
                  <a:pt x="235" y="828"/>
                  <a:pt x="254" y="832"/>
                  <a:pt x="261" y="842"/>
                </a:cubicBezTo>
                <a:cubicBezTo>
                  <a:pt x="261" y="842"/>
                  <a:pt x="261" y="842"/>
                  <a:pt x="261" y="842"/>
                </a:cubicBezTo>
                <a:cubicBezTo>
                  <a:pt x="270" y="853"/>
                  <a:pt x="268" y="869"/>
                  <a:pt x="255" y="876"/>
                </a:cubicBezTo>
                <a:cubicBezTo>
                  <a:pt x="186" y="917"/>
                  <a:pt x="186" y="917"/>
                  <a:pt x="186" y="917"/>
                </a:cubicBezTo>
                <a:cubicBezTo>
                  <a:pt x="186" y="1071"/>
                  <a:pt x="186" y="1071"/>
                  <a:pt x="186" y="1071"/>
                </a:cubicBezTo>
                <a:cubicBezTo>
                  <a:pt x="222" y="1049"/>
                  <a:pt x="222" y="1049"/>
                  <a:pt x="222" y="1049"/>
                </a:cubicBezTo>
                <a:cubicBezTo>
                  <a:pt x="235" y="1042"/>
                  <a:pt x="254" y="1043"/>
                  <a:pt x="263" y="1055"/>
                </a:cubicBezTo>
                <a:close/>
              </a:path>
            </a:pathLst>
          </a:custGeom>
          <a:ln/>
        </p:spPr>
        <p:style>
          <a:lnRef idx="2">
            <a:schemeClr val="dk1"/>
          </a:lnRef>
          <a:fillRef idx="1">
            <a:schemeClr val="lt1"/>
          </a:fillRef>
          <a:effectRef idx="0">
            <a:schemeClr val="dk1"/>
          </a:effectRef>
          <a:fontRef idx="minor">
            <a:schemeClr val="dk1"/>
          </a:fontRef>
        </p:style>
        <p:txBody>
          <a:bodyPr vert="horz" wrap="square" lIns="89642" tIns="44821" rIns="89642" bIns="44821" numCol="1" anchor="t" anchorCtr="0" compatLnSpc="1">
            <a:prstTxWarp prst="textNoShape">
              <a:avLst/>
            </a:prstTxWarp>
          </a:bodyPr>
          <a:lstStyle/>
          <a:p>
            <a:endParaRPr lang="en-US" sz="1730"/>
          </a:p>
        </p:txBody>
      </p:sp>
      <p:sp>
        <p:nvSpPr>
          <p:cNvPr id="57" name="Freeform 9"/>
          <p:cNvSpPr>
            <a:spLocks noEditPoints="1"/>
          </p:cNvSpPr>
          <p:nvPr/>
        </p:nvSpPr>
        <p:spPr bwMode="auto">
          <a:xfrm>
            <a:off x="5035132" y="5305644"/>
            <a:ext cx="780141" cy="578941"/>
          </a:xfrm>
          <a:custGeom>
            <a:avLst/>
            <a:gdLst>
              <a:gd name="T0" fmla="*/ 2283 w 2309"/>
              <a:gd name="T1" fmla="*/ 589 h 1714"/>
              <a:gd name="T2" fmla="*/ 1285 w 2309"/>
              <a:gd name="T3" fmla="*/ 8 h 1714"/>
              <a:gd name="T4" fmla="*/ 1213 w 2309"/>
              <a:gd name="T5" fmla="*/ 8 h 1714"/>
              <a:gd name="T6" fmla="*/ 1242 w 2309"/>
              <a:gd name="T7" fmla="*/ 1200 h 1714"/>
              <a:gd name="T8" fmla="*/ 289 w 2309"/>
              <a:gd name="T9" fmla="*/ 1097 h 1714"/>
              <a:gd name="T10" fmla="*/ 860 w 2309"/>
              <a:gd name="T11" fmla="*/ 1513 h 1714"/>
              <a:gd name="T12" fmla="*/ 271 w 2309"/>
              <a:gd name="T13" fmla="*/ 1112 h 1714"/>
              <a:gd name="T14" fmla="*/ 1278 w 2309"/>
              <a:gd name="T15" fmla="*/ 1291 h 1714"/>
              <a:gd name="T16" fmla="*/ 1255 w 2309"/>
              <a:gd name="T17" fmla="*/ 1708 h 1714"/>
              <a:gd name="T18" fmla="*/ 1203 w 2309"/>
              <a:gd name="T19" fmla="*/ 1707 h 1714"/>
              <a:gd name="T20" fmla="*/ 1035 w 2309"/>
              <a:gd name="T21" fmla="*/ 1544 h 1714"/>
              <a:gd name="T22" fmla="*/ 1198 w 2309"/>
              <a:gd name="T23" fmla="*/ 1612 h 1714"/>
              <a:gd name="T24" fmla="*/ 81 w 2309"/>
              <a:gd name="T25" fmla="*/ 695 h 1714"/>
              <a:gd name="T26" fmla="*/ 82 w 2309"/>
              <a:gd name="T27" fmla="*/ 980 h 1714"/>
              <a:gd name="T28" fmla="*/ 95 w 2309"/>
              <a:gd name="T29" fmla="*/ 1079 h 1714"/>
              <a:gd name="T30" fmla="*/ 6 w 2309"/>
              <a:gd name="T31" fmla="*/ 1022 h 1714"/>
              <a:gd name="T32" fmla="*/ 0 w 2309"/>
              <a:gd name="T33" fmla="*/ 645 h 1714"/>
              <a:gd name="T34" fmla="*/ 77 w 2309"/>
              <a:gd name="T35" fmla="*/ 600 h 1714"/>
              <a:gd name="T36" fmla="*/ 140 w 2309"/>
              <a:gd name="T37" fmla="*/ 635 h 1714"/>
              <a:gd name="T38" fmla="*/ 1278 w 2309"/>
              <a:gd name="T39" fmla="*/ 1291 h 1714"/>
              <a:gd name="T40" fmla="*/ 2309 w 2309"/>
              <a:gd name="T41" fmla="*/ 645 h 1714"/>
              <a:gd name="T42" fmla="*/ 2273 w 2309"/>
              <a:gd name="T43" fmla="*/ 1025 h 1714"/>
              <a:gd name="T44" fmla="*/ 1325 w 2309"/>
              <a:gd name="T45" fmla="*/ 1291 h 1714"/>
              <a:gd name="T46" fmla="*/ 2307 w 2309"/>
              <a:gd name="T47" fmla="*/ 630 h 1714"/>
              <a:gd name="T48" fmla="*/ 757 w 2309"/>
              <a:gd name="T49" fmla="*/ 1275 h 1714"/>
              <a:gd name="T50" fmla="*/ 456 w 2309"/>
              <a:gd name="T51" fmla="*/ 1108 h 1714"/>
              <a:gd name="T52" fmla="*/ 433 w 2309"/>
              <a:gd name="T53" fmla="*/ 1038 h 1714"/>
              <a:gd name="T54" fmla="*/ 754 w 2309"/>
              <a:gd name="T55" fmla="*/ 1183 h 1714"/>
              <a:gd name="T56" fmla="*/ 777 w 2309"/>
              <a:gd name="T57" fmla="*/ 1252 h 1714"/>
              <a:gd name="T58" fmla="*/ 1027 w 2309"/>
              <a:gd name="T59" fmla="*/ 1487 h 1714"/>
              <a:gd name="T60" fmla="*/ 934 w 2309"/>
              <a:gd name="T61" fmla="*/ 1570 h 1714"/>
              <a:gd name="T62" fmla="*/ 890 w 2309"/>
              <a:gd name="T63" fmla="*/ 1540 h 1714"/>
              <a:gd name="T64" fmla="*/ 901 w 2309"/>
              <a:gd name="T65" fmla="*/ 1315 h 1714"/>
              <a:gd name="T66" fmla="*/ 1027 w 2309"/>
              <a:gd name="T67" fmla="*/ 1274 h 1714"/>
              <a:gd name="T68" fmla="*/ 1021 w 2309"/>
              <a:gd name="T69" fmla="*/ 1308 h 1714"/>
              <a:gd name="T70" fmla="*/ 950 w 2309"/>
              <a:gd name="T71" fmla="*/ 1503 h 1714"/>
              <a:gd name="T72" fmla="*/ 1027 w 2309"/>
              <a:gd name="T73" fmla="*/ 1487 h 1714"/>
              <a:gd name="T74" fmla="*/ 255 w 2309"/>
              <a:gd name="T75" fmla="*/ 1088 h 1714"/>
              <a:gd name="T76" fmla="*/ 133 w 2309"/>
              <a:gd name="T77" fmla="*/ 1131 h 1714"/>
              <a:gd name="T78" fmla="*/ 124 w 2309"/>
              <a:gd name="T79" fmla="*/ 910 h 1714"/>
              <a:gd name="T80" fmla="*/ 222 w 2309"/>
              <a:gd name="T81" fmla="*/ 835 h 1714"/>
              <a:gd name="T82" fmla="*/ 261 w 2309"/>
              <a:gd name="T83" fmla="*/ 842 h 1714"/>
              <a:gd name="T84" fmla="*/ 186 w 2309"/>
              <a:gd name="T85" fmla="*/ 917 h 1714"/>
              <a:gd name="T86" fmla="*/ 222 w 2309"/>
              <a:gd name="T87" fmla="*/ 104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9" h="1714">
                <a:moveTo>
                  <a:pt x="1242" y="1200"/>
                </a:moveTo>
                <a:cubicBezTo>
                  <a:pt x="2283" y="589"/>
                  <a:pt x="2283" y="589"/>
                  <a:pt x="2283" y="589"/>
                </a:cubicBezTo>
                <a:cubicBezTo>
                  <a:pt x="2280" y="586"/>
                  <a:pt x="2277" y="584"/>
                  <a:pt x="2273" y="581"/>
                </a:cubicBezTo>
                <a:cubicBezTo>
                  <a:pt x="1285" y="8"/>
                  <a:pt x="1285" y="8"/>
                  <a:pt x="1285" y="8"/>
                </a:cubicBezTo>
                <a:cubicBezTo>
                  <a:pt x="1275" y="3"/>
                  <a:pt x="1262" y="0"/>
                  <a:pt x="1249" y="0"/>
                </a:cubicBezTo>
                <a:cubicBezTo>
                  <a:pt x="1236" y="0"/>
                  <a:pt x="1223" y="3"/>
                  <a:pt x="1213" y="8"/>
                </a:cubicBezTo>
                <a:cubicBezTo>
                  <a:pt x="188" y="607"/>
                  <a:pt x="188" y="607"/>
                  <a:pt x="188" y="607"/>
                </a:cubicBezTo>
                <a:cubicBezTo>
                  <a:pt x="1242" y="1200"/>
                  <a:pt x="1242" y="1200"/>
                  <a:pt x="1242" y="1200"/>
                </a:cubicBezTo>
                <a:cubicBezTo>
                  <a:pt x="1242" y="1200"/>
                  <a:pt x="1242" y="1200"/>
                  <a:pt x="1242" y="1200"/>
                </a:cubicBezTo>
                <a:close/>
                <a:moveTo>
                  <a:pt x="289" y="1097"/>
                </a:moveTo>
                <a:cubicBezTo>
                  <a:pt x="860" y="1421"/>
                  <a:pt x="860" y="1421"/>
                  <a:pt x="860" y="1421"/>
                </a:cubicBezTo>
                <a:cubicBezTo>
                  <a:pt x="860" y="1513"/>
                  <a:pt x="860" y="1513"/>
                  <a:pt x="860" y="1513"/>
                </a:cubicBezTo>
                <a:cubicBezTo>
                  <a:pt x="214" y="1147"/>
                  <a:pt x="214" y="1147"/>
                  <a:pt x="214" y="1147"/>
                </a:cubicBezTo>
                <a:cubicBezTo>
                  <a:pt x="271" y="1112"/>
                  <a:pt x="271" y="1112"/>
                  <a:pt x="271" y="1112"/>
                </a:cubicBezTo>
                <a:cubicBezTo>
                  <a:pt x="277" y="1110"/>
                  <a:pt x="284" y="1104"/>
                  <a:pt x="289" y="1097"/>
                </a:cubicBezTo>
                <a:close/>
                <a:moveTo>
                  <a:pt x="1278" y="1291"/>
                </a:moveTo>
                <a:cubicBezTo>
                  <a:pt x="1278" y="1674"/>
                  <a:pt x="1278" y="1674"/>
                  <a:pt x="1278" y="1674"/>
                </a:cubicBezTo>
                <a:cubicBezTo>
                  <a:pt x="1275" y="1688"/>
                  <a:pt x="1266" y="1701"/>
                  <a:pt x="1255" y="1708"/>
                </a:cubicBezTo>
                <a:cubicBezTo>
                  <a:pt x="1247" y="1713"/>
                  <a:pt x="1239" y="1714"/>
                  <a:pt x="1230" y="1714"/>
                </a:cubicBezTo>
                <a:cubicBezTo>
                  <a:pt x="1221" y="1714"/>
                  <a:pt x="1211" y="1713"/>
                  <a:pt x="1203" y="1707"/>
                </a:cubicBezTo>
                <a:cubicBezTo>
                  <a:pt x="976" y="1579"/>
                  <a:pt x="976" y="1579"/>
                  <a:pt x="976" y="1579"/>
                </a:cubicBezTo>
                <a:cubicBezTo>
                  <a:pt x="1035" y="1544"/>
                  <a:pt x="1035" y="1544"/>
                  <a:pt x="1035" y="1544"/>
                </a:cubicBezTo>
                <a:cubicBezTo>
                  <a:pt x="1043" y="1541"/>
                  <a:pt x="1048" y="1536"/>
                  <a:pt x="1053" y="1528"/>
                </a:cubicBezTo>
                <a:cubicBezTo>
                  <a:pt x="1198" y="1612"/>
                  <a:pt x="1198" y="1612"/>
                  <a:pt x="1198" y="1612"/>
                </a:cubicBezTo>
                <a:cubicBezTo>
                  <a:pt x="1198" y="1333"/>
                  <a:pt x="1198" y="1333"/>
                  <a:pt x="1198" y="1333"/>
                </a:cubicBezTo>
                <a:cubicBezTo>
                  <a:pt x="81" y="695"/>
                  <a:pt x="81" y="695"/>
                  <a:pt x="81" y="695"/>
                </a:cubicBezTo>
                <a:cubicBezTo>
                  <a:pt x="81" y="977"/>
                  <a:pt x="81" y="977"/>
                  <a:pt x="81" y="977"/>
                </a:cubicBezTo>
                <a:cubicBezTo>
                  <a:pt x="82" y="980"/>
                  <a:pt x="82" y="980"/>
                  <a:pt x="82" y="980"/>
                </a:cubicBezTo>
                <a:cubicBezTo>
                  <a:pt x="95" y="989"/>
                  <a:pt x="95" y="989"/>
                  <a:pt x="95" y="989"/>
                </a:cubicBezTo>
                <a:cubicBezTo>
                  <a:pt x="95" y="1079"/>
                  <a:pt x="95" y="1079"/>
                  <a:pt x="95" y="1079"/>
                </a:cubicBezTo>
                <a:cubicBezTo>
                  <a:pt x="39" y="1048"/>
                  <a:pt x="39" y="1048"/>
                  <a:pt x="39" y="1048"/>
                </a:cubicBezTo>
                <a:cubicBezTo>
                  <a:pt x="6" y="1022"/>
                  <a:pt x="6" y="1022"/>
                  <a:pt x="6" y="1022"/>
                </a:cubicBezTo>
                <a:cubicBezTo>
                  <a:pt x="0" y="994"/>
                  <a:pt x="0" y="994"/>
                  <a:pt x="0" y="994"/>
                </a:cubicBezTo>
                <a:cubicBezTo>
                  <a:pt x="0" y="645"/>
                  <a:pt x="0" y="645"/>
                  <a:pt x="0" y="645"/>
                </a:cubicBezTo>
                <a:cubicBezTo>
                  <a:pt x="0" y="625"/>
                  <a:pt x="9" y="609"/>
                  <a:pt x="25" y="599"/>
                </a:cubicBezTo>
                <a:cubicBezTo>
                  <a:pt x="41" y="590"/>
                  <a:pt x="59" y="590"/>
                  <a:pt x="77" y="600"/>
                </a:cubicBezTo>
                <a:cubicBezTo>
                  <a:pt x="139" y="636"/>
                  <a:pt x="139" y="636"/>
                  <a:pt x="139" y="636"/>
                </a:cubicBezTo>
                <a:cubicBezTo>
                  <a:pt x="140" y="635"/>
                  <a:pt x="140" y="635"/>
                  <a:pt x="140" y="635"/>
                </a:cubicBezTo>
                <a:cubicBezTo>
                  <a:pt x="1265" y="1268"/>
                  <a:pt x="1265" y="1268"/>
                  <a:pt x="1265" y="1268"/>
                </a:cubicBezTo>
                <a:cubicBezTo>
                  <a:pt x="1270" y="1271"/>
                  <a:pt x="1278" y="1284"/>
                  <a:pt x="1278" y="1291"/>
                </a:cubicBezTo>
                <a:close/>
                <a:moveTo>
                  <a:pt x="2307" y="630"/>
                </a:moveTo>
                <a:cubicBezTo>
                  <a:pt x="2309" y="635"/>
                  <a:pt x="2309" y="639"/>
                  <a:pt x="2309" y="645"/>
                </a:cubicBezTo>
                <a:cubicBezTo>
                  <a:pt x="2309" y="963"/>
                  <a:pt x="2309" y="963"/>
                  <a:pt x="2309" y="963"/>
                </a:cubicBezTo>
                <a:cubicBezTo>
                  <a:pt x="2309" y="987"/>
                  <a:pt x="2294" y="1013"/>
                  <a:pt x="2273" y="1025"/>
                </a:cubicBezTo>
                <a:cubicBezTo>
                  <a:pt x="1325" y="1564"/>
                  <a:pt x="1325" y="1564"/>
                  <a:pt x="1325" y="1564"/>
                </a:cubicBezTo>
                <a:cubicBezTo>
                  <a:pt x="1325" y="1291"/>
                  <a:pt x="1325" y="1291"/>
                  <a:pt x="1325" y="1291"/>
                </a:cubicBezTo>
                <a:cubicBezTo>
                  <a:pt x="1325" y="1266"/>
                  <a:pt x="1311" y="1241"/>
                  <a:pt x="1289" y="1228"/>
                </a:cubicBezTo>
                <a:cubicBezTo>
                  <a:pt x="2307" y="630"/>
                  <a:pt x="2307" y="630"/>
                  <a:pt x="2307" y="630"/>
                </a:cubicBezTo>
                <a:cubicBezTo>
                  <a:pt x="2307" y="630"/>
                  <a:pt x="2307" y="630"/>
                  <a:pt x="2307" y="630"/>
                </a:cubicBezTo>
                <a:close/>
                <a:moveTo>
                  <a:pt x="757" y="1275"/>
                </a:moveTo>
                <a:cubicBezTo>
                  <a:pt x="753" y="1275"/>
                  <a:pt x="749" y="1274"/>
                  <a:pt x="744" y="1272"/>
                </a:cubicBezTo>
                <a:cubicBezTo>
                  <a:pt x="456" y="1108"/>
                  <a:pt x="456" y="1108"/>
                  <a:pt x="456" y="1108"/>
                </a:cubicBezTo>
                <a:cubicBezTo>
                  <a:pt x="443" y="1101"/>
                  <a:pt x="433" y="1084"/>
                  <a:pt x="433" y="1068"/>
                </a:cubicBezTo>
                <a:cubicBezTo>
                  <a:pt x="433" y="1038"/>
                  <a:pt x="433" y="1038"/>
                  <a:pt x="433" y="1038"/>
                </a:cubicBezTo>
                <a:cubicBezTo>
                  <a:pt x="433" y="1019"/>
                  <a:pt x="449" y="1009"/>
                  <a:pt x="466" y="1019"/>
                </a:cubicBezTo>
                <a:cubicBezTo>
                  <a:pt x="754" y="1183"/>
                  <a:pt x="754" y="1183"/>
                  <a:pt x="754" y="1183"/>
                </a:cubicBezTo>
                <a:cubicBezTo>
                  <a:pt x="767" y="1190"/>
                  <a:pt x="777" y="1208"/>
                  <a:pt x="777" y="1222"/>
                </a:cubicBezTo>
                <a:cubicBezTo>
                  <a:pt x="777" y="1252"/>
                  <a:pt x="777" y="1252"/>
                  <a:pt x="777" y="1252"/>
                </a:cubicBezTo>
                <a:cubicBezTo>
                  <a:pt x="777" y="1266"/>
                  <a:pt x="769" y="1275"/>
                  <a:pt x="757" y="1275"/>
                </a:cubicBezTo>
                <a:close/>
                <a:moveTo>
                  <a:pt x="1027" y="1487"/>
                </a:moveTo>
                <a:cubicBezTo>
                  <a:pt x="1035" y="1497"/>
                  <a:pt x="1033" y="1513"/>
                  <a:pt x="1021" y="1520"/>
                </a:cubicBezTo>
                <a:cubicBezTo>
                  <a:pt x="934" y="1570"/>
                  <a:pt x="934" y="1570"/>
                  <a:pt x="934" y="1570"/>
                </a:cubicBezTo>
                <a:cubicBezTo>
                  <a:pt x="923" y="1577"/>
                  <a:pt x="903" y="1569"/>
                  <a:pt x="897" y="1563"/>
                </a:cubicBezTo>
                <a:cubicBezTo>
                  <a:pt x="891" y="1557"/>
                  <a:pt x="890" y="1540"/>
                  <a:pt x="890" y="1540"/>
                </a:cubicBezTo>
                <a:cubicBezTo>
                  <a:pt x="890" y="1341"/>
                  <a:pt x="890" y="1341"/>
                  <a:pt x="890" y="1341"/>
                </a:cubicBezTo>
                <a:cubicBezTo>
                  <a:pt x="890" y="1341"/>
                  <a:pt x="891" y="1321"/>
                  <a:pt x="901" y="1315"/>
                </a:cubicBezTo>
                <a:cubicBezTo>
                  <a:pt x="986" y="1266"/>
                  <a:pt x="986" y="1266"/>
                  <a:pt x="986" y="1266"/>
                </a:cubicBezTo>
                <a:cubicBezTo>
                  <a:pt x="999" y="1259"/>
                  <a:pt x="1018" y="1264"/>
                  <a:pt x="1027" y="1274"/>
                </a:cubicBezTo>
                <a:cubicBezTo>
                  <a:pt x="1027" y="1274"/>
                  <a:pt x="1027" y="1274"/>
                  <a:pt x="1027" y="1274"/>
                </a:cubicBezTo>
                <a:cubicBezTo>
                  <a:pt x="1034" y="1285"/>
                  <a:pt x="1033" y="1301"/>
                  <a:pt x="1021" y="1308"/>
                </a:cubicBezTo>
                <a:cubicBezTo>
                  <a:pt x="950" y="1349"/>
                  <a:pt x="950" y="1349"/>
                  <a:pt x="950" y="1349"/>
                </a:cubicBezTo>
                <a:cubicBezTo>
                  <a:pt x="950" y="1503"/>
                  <a:pt x="950" y="1503"/>
                  <a:pt x="950" y="1503"/>
                </a:cubicBezTo>
                <a:cubicBezTo>
                  <a:pt x="986" y="1481"/>
                  <a:pt x="986" y="1481"/>
                  <a:pt x="986" y="1481"/>
                </a:cubicBezTo>
                <a:cubicBezTo>
                  <a:pt x="999" y="1474"/>
                  <a:pt x="1018" y="1475"/>
                  <a:pt x="1027" y="1487"/>
                </a:cubicBezTo>
                <a:close/>
                <a:moveTo>
                  <a:pt x="263" y="1055"/>
                </a:moveTo>
                <a:cubicBezTo>
                  <a:pt x="271" y="1065"/>
                  <a:pt x="268" y="1081"/>
                  <a:pt x="255" y="1088"/>
                </a:cubicBezTo>
                <a:cubicBezTo>
                  <a:pt x="170" y="1138"/>
                  <a:pt x="170" y="1138"/>
                  <a:pt x="170" y="1138"/>
                </a:cubicBezTo>
                <a:cubicBezTo>
                  <a:pt x="157" y="1146"/>
                  <a:pt x="139" y="1137"/>
                  <a:pt x="133" y="1131"/>
                </a:cubicBezTo>
                <a:cubicBezTo>
                  <a:pt x="127" y="1125"/>
                  <a:pt x="124" y="1108"/>
                  <a:pt x="124" y="1108"/>
                </a:cubicBezTo>
                <a:cubicBezTo>
                  <a:pt x="124" y="910"/>
                  <a:pt x="124" y="910"/>
                  <a:pt x="124" y="910"/>
                </a:cubicBezTo>
                <a:cubicBezTo>
                  <a:pt x="124" y="910"/>
                  <a:pt x="127" y="889"/>
                  <a:pt x="137" y="884"/>
                </a:cubicBezTo>
                <a:cubicBezTo>
                  <a:pt x="222" y="835"/>
                  <a:pt x="222" y="835"/>
                  <a:pt x="222" y="835"/>
                </a:cubicBezTo>
                <a:cubicBezTo>
                  <a:pt x="235" y="828"/>
                  <a:pt x="254" y="832"/>
                  <a:pt x="261" y="842"/>
                </a:cubicBezTo>
                <a:cubicBezTo>
                  <a:pt x="261" y="842"/>
                  <a:pt x="261" y="842"/>
                  <a:pt x="261" y="842"/>
                </a:cubicBezTo>
                <a:cubicBezTo>
                  <a:pt x="270" y="853"/>
                  <a:pt x="268" y="869"/>
                  <a:pt x="255" y="876"/>
                </a:cubicBezTo>
                <a:cubicBezTo>
                  <a:pt x="186" y="917"/>
                  <a:pt x="186" y="917"/>
                  <a:pt x="186" y="917"/>
                </a:cubicBezTo>
                <a:cubicBezTo>
                  <a:pt x="186" y="1071"/>
                  <a:pt x="186" y="1071"/>
                  <a:pt x="186" y="1071"/>
                </a:cubicBezTo>
                <a:cubicBezTo>
                  <a:pt x="222" y="1049"/>
                  <a:pt x="222" y="1049"/>
                  <a:pt x="222" y="1049"/>
                </a:cubicBezTo>
                <a:cubicBezTo>
                  <a:pt x="235" y="1042"/>
                  <a:pt x="254" y="1043"/>
                  <a:pt x="263" y="1055"/>
                </a:cubicBezTo>
                <a:close/>
              </a:path>
            </a:pathLst>
          </a:custGeom>
          <a:ln/>
        </p:spPr>
        <p:style>
          <a:lnRef idx="2">
            <a:schemeClr val="dk1"/>
          </a:lnRef>
          <a:fillRef idx="1">
            <a:schemeClr val="lt1"/>
          </a:fillRef>
          <a:effectRef idx="0">
            <a:schemeClr val="dk1"/>
          </a:effectRef>
          <a:fontRef idx="minor">
            <a:schemeClr val="dk1"/>
          </a:fontRef>
        </p:style>
        <p:txBody>
          <a:bodyPr vert="horz" wrap="square" lIns="89642" tIns="44821" rIns="89642" bIns="44821" numCol="1" anchor="t" anchorCtr="0" compatLnSpc="1">
            <a:prstTxWarp prst="textNoShape">
              <a:avLst/>
            </a:prstTxWarp>
          </a:bodyPr>
          <a:lstStyle/>
          <a:p>
            <a:endParaRPr lang="en-US" sz="1730"/>
          </a:p>
        </p:txBody>
      </p:sp>
      <p:sp>
        <p:nvSpPr>
          <p:cNvPr id="60" name="Freeform 9"/>
          <p:cNvSpPr>
            <a:spLocks noEditPoints="1"/>
          </p:cNvSpPr>
          <p:nvPr/>
        </p:nvSpPr>
        <p:spPr bwMode="auto">
          <a:xfrm>
            <a:off x="6849325" y="5308596"/>
            <a:ext cx="780141" cy="578941"/>
          </a:xfrm>
          <a:custGeom>
            <a:avLst/>
            <a:gdLst>
              <a:gd name="T0" fmla="*/ 2283 w 2309"/>
              <a:gd name="T1" fmla="*/ 589 h 1714"/>
              <a:gd name="T2" fmla="*/ 1285 w 2309"/>
              <a:gd name="T3" fmla="*/ 8 h 1714"/>
              <a:gd name="T4" fmla="*/ 1213 w 2309"/>
              <a:gd name="T5" fmla="*/ 8 h 1714"/>
              <a:gd name="T6" fmla="*/ 1242 w 2309"/>
              <a:gd name="T7" fmla="*/ 1200 h 1714"/>
              <a:gd name="T8" fmla="*/ 289 w 2309"/>
              <a:gd name="T9" fmla="*/ 1097 h 1714"/>
              <a:gd name="T10" fmla="*/ 860 w 2309"/>
              <a:gd name="T11" fmla="*/ 1513 h 1714"/>
              <a:gd name="T12" fmla="*/ 271 w 2309"/>
              <a:gd name="T13" fmla="*/ 1112 h 1714"/>
              <a:gd name="T14" fmla="*/ 1278 w 2309"/>
              <a:gd name="T15" fmla="*/ 1291 h 1714"/>
              <a:gd name="T16" fmla="*/ 1255 w 2309"/>
              <a:gd name="T17" fmla="*/ 1708 h 1714"/>
              <a:gd name="T18" fmla="*/ 1203 w 2309"/>
              <a:gd name="T19" fmla="*/ 1707 h 1714"/>
              <a:gd name="T20" fmla="*/ 1035 w 2309"/>
              <a:gd name="T21" fmla="*/ 1544 h 1714"/>
              <a:gd name="T22" fmla="*/ 1198 w 2309"/>
              <a:gd name="T23" fmla="*/ 1612 h 1714"/>
              <a:gd name="T24" fmla="*/ 81 w 2309"/>
              <a:gd name="T25" fmla="*/ 695 h 1714"/>
              <a:gd name="T26" fmla="*/ 82 w 2309"/>
              <a:gd name="T27" fmla="*/ 980 h 1714"/>
              <a:gd name="T28" fmla="*/ 95 w 2309"/>
              <a:gd name="T29" fmla="*/ 1079 h 1714"/>
              <a:gd name="T30" fmla="*/ 6 w 2309"/>
              <a:gd name="T31" fmla="*/ 1022 h 1714"/>
              <a:gd name="T32" fmla="*/ 0 w 2309"/>
              <a:gd name="T33" fmla="*/ 645 h 1714"/>
              <a:gd name="T34" fmla="*/ 77 w 2309"/>
              <a:gd name="T35" fmla="*/ 600 h 1714"/>
              <a:gd name="T36" fmla="*/ 140 w 2309"/>
              <a:gd name="T37" fmla="*/ 635 h 1714"/>
              <a:gd name="T38" fmla="*/ 1278 w 2309"/>
              <a:gd name="T39" fmla="*/ 1291 h 1714"/>
              <a:gd name="T40" fmla="*/ 2309 w 2309"/>
              <a:gd name="T41" fmla="*/ 645 h 1714"/>
              <a:gd name="T42" fmla="*/ 2273 w 2309"/>
              <a:gd name="T43" fmla="*/ 1025 h 1714"/>
              <a:gd name="T44" fmla="*/ 1325 w 2309"/>
              <a:gd name="T45" fmla="*/ 1291 h 1714"/>
              <a:gd name="T46" fmla="*/ 2307 w 2309"/>
              <a:gd name="T47" fmla="*/ 630 h 1714"/>
              <a:gd name="T48" fmla="*/ 757 w 2309"/>
              <a:gd name="T49" fmla="*/ 1275 h 1714"/>
              <a:gd name="T50" fmla="*/ 456 w 2309"/>
              <a:gd name="T51" fmla="*/ 1108 h 1714"/>
              <a:gd name="T52" fmla="*/ 433 w 2309"/>
              <a:gd name="T53" fmla="*/ 1038 h 1714"/>
              <a:gd name="T54" fmla="*/ 754 w 2309"/>
              <a:gd name="T55" fmla="*/ 1183 h 1714"/>
              <a:gd name="T56" fmla="*/ 777 w 2309"/>
              <a:gd name="T57" fmla="*/ 1252 h 1714"/>
              <a:gd name="T58" fmla="*/ 1027 w 2309"/>
              <a:gd name="T59" fmla="*/ 1487 h 1714"/>
              <a:gd name="T60" fmla="*/ 934 w 2309"/>
              <a:gd name="T61" fmla="*/ 1570 h 1714"/>
              <a:gd name="T62" fmla="*/ 890 w 2309"/>
              <a:gd name="T63" fmla="*/ 1540 h 1714"/>
              <a:gd name="T64" fmla="*/ 901 w 2309"/>
              <a:gd name="T65" fmla="*/ 1315 h 1714"/>
              <a:gd name="T66" fmla="*/ 1027 w 2309"/>
              <a:gd name="T67" fmla="*/ 1274 h 1714"/>
              <a:gd name="T68" fmla="*/ 1021 w 2309"/>
              <a:gd name="T69" fmla="*/ 1308 h 1714"/>
              <a:gd name="T70" fmla="*/ 950 w 2309"/>
              <a:gd name="T71" fmla="*/ 1503 h 1714"/>
              <a:gd name="T72" fmla="*/ 1027 w 2309"/>
              <a:gd name="T73" fmla="*/ 1487 h 1714"/>
              <a:gd name="T74" fmla="*/ 255 w 2309"/>
              <a:gd name="T75" fmla="*/ 1088 h 1714"/>
              <a:gd name="T76" fmla="*/ 133 w 2309"/>
              <a:gd name="T77" fmla="*/ 1131 h 1714"/>
              <a:gd name="T78" fmla="*/ 124 w 2309"/>
              <a:gd name="T79" fmla="*/ 910 h 1714"/>
              <a:gd name="T80" fmla="*/ 222 w 2309"/>
              <a:gd name="T81" fmla="*/ 835 h 1714"/>
              <a:gd name="T82" fmla="*/ 261 w 2309"/>
              <a:gd name="T83" fmla="*/ 842 h 1714"/>
              <a:gd name="T84" fmla="*/ 186 w 2309"/>
              <a:gd name="T85" fmla="*/ 917 h 1714"/>
              <a:gd name="T86" fmla="*/ 222 w 2309"/>
              <a:gd name="T87" fmla="*/ 104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9" h="1714">
                <a:moveTo>
                  <a:pt x="1242" y="1200"/>
                </a:moveTo>
                <a:cubicBezTo>
                  <a:pt x="2283" y="589"/>
                  <a:pt x="2283" y="589"/>
                  <a:pt x="2283" y="589"/>
                </a:cubicBezTo>
                <a:cubicBezTo>
                  <a:pt x="2280" y="586"/>
                  <a:pt x="2277" y="584"/>
                  <a:pt x="2273" y="581"/>
                </a:cubicBezTo>
                <a:cubicBezTo>
                  <a:pt x="1285" y="8"/>
                  <a:pt x="1285" y="8"/>
                  <a:pt x="1285" y="8"/>
                </a:cubicBezTo>
                <a:cubicBezTo>
                  <a:pt x="1275" y="3"/>
                  <a:pt x="1262" y="0"/>
                  <a:pt x="1249" y="0"/>
                </a:cubicBezTo>
                <a:cubicBezTo>
                  <a:pt x="1236" y="0"/>
                  <a:pt x="1223" y="3"/>
                  <a:pt x="1213" y="8"/>
                </a:cubicBezTo>
                <a:cubicBezTo>
                  <a:pt x="188" y="607"/>
                  <a:pt x="188" y="607"/>
                  <a:pt x="188" y="607"/>
                </a:cubicBezTo>
                <a:cubicBezTo>
                  <a:pt x="1242" y="1200"/>
                  <a:pt x="1242" y="1200"/>
                  <a:pt x="1242" y="1200"/>
                </a:cubicBezTo>
                <a:cubicBezTo>
                  <a:pt x="1242" y="1200"/>
                  <a:pt x="1242" y="1200"/>
                  <a:pt x="1242" y="1200"/>
                </a:cubicBezTo>
                <a:close/>
                <a:moveTo>
                  <a:pt x="289" y="1097"/>
                </a:moveTo>
                <a:cubicBezTo>
                  <a:pt x="860" y="1421"/>
                  <a:pt x="860" y="1421"/>
                  <a:pt x="860" y="1421"/>
                </a:cubicBezTo>
                <a:cubicBezTo>
                  <a:pt x="860" y="1513"/>
                  <a:pt x="860" y="1513"/>
                  <a:pt x="860" y="1513"/>
                </a:cubicBezTo>
                <a:cubicBezTo>
                  <a:pt x="214" y="1147"/>
                  <a:pt x="214" y="1147"/>
                  <a:pt x="214" y="1147"/>
                </a:cubicBezTo>
                <a:cubicBezTo>
                  <a:pt x="271" y="1112"/>
                  <a:pt x="271" y="1112"/>
                  <a:pt x="271" y="1112"/>
                </a:cubicBezTo>
                <a:cubicBezTo>
                  <a:pt x="277" y="1110"/>
                  <a:pt x="284" y="1104"/>
                  <a:pt x="289" y="1097"/>
                </a:cubicBezTo>
                <a:close/>
                <a:moveTo>
                  <a:pt x="1278" y="1291"/>
                </a:moveTo>
                <a:cubicBezTo>
                  <a:pt x="1278" y="1674"/>
                  <a:pt x="1278" y="1674"/>
                  <a:pt x="1278" y="1674"/>
                </a:cubicBezTo>
                <a:cubicBezTo>
                  <a:pt x="1275" y="1688"/>
                  <a:pt x="1266" y="1701"/>
                  <a:pt x="1255" y="1708"/>
                </a:cubicBezTo>
                <a:cubicBezTo>
                  <a:pt x="1247" y="1713"/>
                  <a:pt x="1239" y="1714"/>
                  <a:pt x="1230" y="1714"/>
                </a:cubicBezTo>
                <a:cubicBezTo>
                  <a:pt x="1221" y="1714"/>
                  <a:pt x="1211" y="1713"/>
                  <a:pt x="1203" y="1707"/>
                </a:cubicBezTo>
                <a:cubicBezTo>
                  <a:pt x="976" y="1579"/>
                  <a:pt x="976" y="1579"/>
                  <a:pt x="976" y="1579"/>
                </a:cubicBezTo>
                <a:cubicBezTo>
                  <a:pt x="1035" y="1544"/>
                  <a:pt x="1035" y="1544"/>
                  <a:pt x="1035" y="1544"/>
                </a:cubicBezTo>
                <a:cubicBezTo>
                  <a:pt x="1043" y="1541"/>
                  <a:pt x="1048" y="1536"/>
                  <a:pt x="1053" y="1528"/>
                </a:cubicBezTo>
                <a:cubicBezTo>
                  <a:pt x="1198" y="1612"/>
                  <a:pt x="1198" y="1612"/>
                  <a:pt x="1198" y="1612"/>
                </a:cubicBezTo>
                <a:cubicBezTo>
                  <a:pt x="1198" y="1333"/>
                  <a:pt x="1198" y="1333"/>
                  <a:pt x="1198" y="1333"/>
                </a:cubicBezTo>
                <a:cubicBezTo>
                  <a:pt x="81" y="695"/>
                  <a:pt x="81" y="695"/>
                  <a:pt x="81" y="695"/>
                </a:cubicBezTo>
                <a:cubicBezTo>
                  <a:pt x="81" y="977"/>
                  <a:pt x="81" y="977"/>
                  <a:pt x="81" y="977"/>
                </a:cubicBezTo>
                <a:cubicBezTo>
                  <a:pt x="82" y="980"/>
                  <a:pt x="82" y="980"/>
                  <a:pt x="82" y="980"/>
                </a:cubicBezTo>
                <a:cubicBezTo>
                  <a:pt x="95" y="989"/>
                  <a:pt x="95" y="989"/>
                  <a:pt x="95" y="989"/>
                </a:cubicBezTo>
                <a:cubicBezTo>
                  <a:pt x="95" y="1079"/>
                  <a:pt x="95" y="1079"/>
                  <a:pt x="95" y="1079"/>
                </a:cubicBezTo>
                <a:cubicBezTo>
                  <a:pt x="39" y="1048"/>
                  <a:pt x="39" y="1048"/>
                  <a:pt x="39" y="1048"/>
                </a:cubicBezTo>
                <a:cubicBezTo>
                  <a:pt x="6" y="1022"/>
                  <a:pt x="6" y="1022"/>
                  <a:pt x="6" y="1022"/>
                </a:cubicBezTo>
                <a:cubicBezTo>
                  <a:pt x="0" y="994"/>
                  <a:pt x="0" y="994"/>
                  <a:pt x="0" y="994"/>
                </a:cubicBezTo>
                <a:cubicBezTo>
                  <a:pt x="0" y="645"/>
                  <a:pt x="0" y="645"/>
                  <a:pt x="0" y="645"/>
                </a:cubicBezTo>
                <a:cubicBezTo>
                  <a:pt x="0" y="625"/>
                  <a:pt x="9" y="609"/>
                  <a:pt x="25" y="599"/>
                </a:cubicBezTo>
                <a:cubicBezTo>
                  <a:pt x="41" y="590"/>
                  <a:pt x="59" y="590"/>
                  <a:pt x="77" y="600"/>
                </a:cubicBezTo>
                <a:cubicBezTo>
                  <a:pt x="139" y="636"/>
                  <a:pt x="139" y="636"/>
                  <a:pt x="139" y="636"/>
                </a:cubicBezTo>
                <a:cubicBezTo>
                  <a:pt x="140" y="635"/>
                  <a:pt x="140" y="635"/>
                  <a:pt x="140" y="635"/>
                </a:cubicBezTo>
                <a:cubicBezTo>
                  <a:pt x="1265" y="1268"/>
                  <a:pt x="1265" y="1268"/>
                  <a:pt x="1265" y="1268"/>
                </a:cubicBezTo>
                <a:cubicBezTo>
                  <a:pt x="1270" y="1271"/>
                  <a:pt x="1278" y="1284"/>
                  <a:pt x="1278" y="1291"/>
                </a:cubicBezTo>
                <a:close/>
                <a:moveTo>
                  <a:pt x="2307" y="630"/>
                </a:moveTo>
                <a:cubicBezTo>
                  <a:pt x="2309" y="635"/>
                  <a:pt x="2309" y="639"/>
                  <a:pt x="2309" y="645"/>
                </a:cubicBezTo>
                <a:cubicBezTo>
                  <a:pt x="2309" y="963"/>
                  <a:pt x="2309" y="963"/>
                  <a:pt x="2309" y="963"/>
                </a:cubicBezTo>
                <a:cubicBezTo>
                  <a:pt x="2309" y="987"/>
                  <a:pt x="2294" y="1013"/>
                  <a:pt x="2273" y="1025"/>
                </a:cubicBezTo>
                <a:cubicBezTo>
                  <a:pt x="1325" y="1564"/>
                  <a:pt x="1325" y="1564"/>
                  <a:pt x="1325" y="1564"/>
                </a:cubicBezTo>
                <a:cubicBezTo>
                  <a:pt x="1325" y="1291"/>
                  <a:pt x="1325" y="1291"/>
                  <a:pt x="1325" y="1291"/>
                </a:cubicBezTo>
                <a:cubicBezTo>
                  <a:pt x="1325" y="1266"/>
                  <a:pt x="1311" y="1241"/>
                  <a:pt x="1289" y="1228"/>
                </a:cubicBezTo>
                <a:cubicBezTo>
                  <a:pt x="2307" y="630"/>
                  <a:pt x="2307" y="630"/>
                  <a:pt x="2307" y="630"/>
                </a:cubicBezTo>
                <a:cubicBezTo>
                  <a:pt x="2307" y="630"/>
                  <a:pt x="2307" y="630"/>
                  <a:pt x="2307" y="630"/>
                </a:cubicBezTo>
                <a:close/>
                <a:moveTo>
                  <a:pt x="757" y="1275"/>
                </a:moveTo>
                <a:cubicBezTo>
                  <a:pt x="753" y="1275"/>
                  <a:pt x="749" y="1274"/>
                  <a:pt x="744" y="1272"/>
                </a:cubicBezTo>
                <a:cubicBezTo>
                  <a:pt x="456" y="1108"/>
                  <a:pt x="456" y="1108"/>
                  <a:pt x="456" y="1108"/>
                </a:cubicBezTo>
                <a:cubicBezTo>
                  <a:pt x="443" y="1101"/>
                  <a:pt x="433" y="1084"/>
                  <a:pt x="433" y="1068"/>
                </a:cubicBezTo>
                <a:cubicBezTo>
                  <a:pt x="433" y="1038"/>
                  <a:pt x="433" y="1038"/>
                  <a:pt x="433" y="1038"/>
                </a:cubicBezTo>
                <a:cubicBezTo>
                  <a:pt x="433" y="1019"/>
                  <a:pt x="449" y="1009"/>
                  <a:pt x="466" y="1019"/>
                </a:cubicBezTo>
                <a:cubicBezTo>
                  <a:pt x="754" y="1183"/>
                  <a:pt x="754" y="1183"/>
                  <a:pt x="754" y="1183"/>
                </a:cubicBezTo>
                <a:cubicBezTo>
                  <a:pt x="767" y="1190"/>
                  <a:pt x="777" y="1208"/>
                  <a:pt x="777" y="1222"/>
                </a:cubicBezTo>
                <a:cubicBezTo>
                  <a:pt x="777" y="1252"/>
                  <a:pt x="777" y="1252"/>
                  <a:pt x="777" y="1252"/>
                </a:cubicBezTo>
                <a:cubicBezTo>
                  <a:pt x="777" y="1266"/>
                  <a:pt x="769" y="1275"/>
                  <a:pt x="757" y="1275"/>
                </a:cubicBezTo>
                <a:close/>
                <a:moveTo>
                  <a:pt x="1027" y="1487"/>
                </a:moveTo>
                <a:cubicBezTo>
                  <a:pt x="1035" y="1497"/>
                  <a:pt x="1033" y="1513"/>
                  <a:pt x="1021" y="1520"/>
                </a:cubicBezTo>
                <a:cubicBezTo>
                  <a:pt x="934" y="1570"/>
                  <a:pt x="934" y="1570"/>
                  <a:pt x="934" y="1570"/>
                </a:cubicBezTo>
                <a:cubicBezTo>
                  <a:pt x="923" y="1577"/>
                  <a:pt x="903" y="1569"/>
                  <a:pt x="897" y="1563"/>
                </a:cubicBezTo>
                <a:cubicBezTo>
                  <a:pt x="891" y="1557"/>
                  <a:pt x="890" y="1540"/>
                  <a:pt x="890" y="1540"/>
                </a:cubicBezTo>
                <a:cubicBezTo>
                  <a:pt x="890" y="1341"/>
                  <a:pt x="890" y="1341"/>
                  <a:pt x="890" y="1341"/>
                </a:cubicBezTo>
                <a:cubicBezTo>
                  <a:pt x="890" y="1341"/>
                  <a:pt x="891" y="1321"/>
                  <a:pt x="901" y="1315"/>
                </a:cubicBezTo>
                <a:cubicBezTo>
                  <a:pt x="986" y="1266"/>
                  <a:pt x="986" y="1266"/>
                  <a:pt x="986" y="1266"/>
                </a:cubicBezTo>
                <a:cubicBezTo>
                  <a:pt x="999" y="1259"/>
                  <a:pt x="1018" y="1264"/>
                  <a:pt x="1027" y="1274"/>
                </a:cubicBezTo>
                <a:cubicBezTo>
                  <a:pt x="1027" y="1274"/>
                  <a:pt x="1027" y="1274"/>
                  <a:pt x="1027" y="1274"/>
                </a:cubicBezTo>
                <a:cubicBezTo>
                  <a:pt x="1034" y="1285"/>
                  <a:pt x="1033" y="1301"/>
                  <a:pt x="1021" y="1308"/>
                </a:cubicBezTo>
                <a:cubicBezTo>
                  <a:pt x="950" y="1349"/>
                  <a:pt x="950" y="1349"/>
                  <a:pt x="950" y="1349"/>
                </a:cubicBezTo>
                <a:cubicBezTo>
                  <a:pt x="950" y="1503"/>
                  <a:pt x="950" y="1503"/>
                  <a:pt x="950" y="1503"/>
                </a:cubicBezTo>
                <a:cubicBezTo>
                  <a:pt x="986" y="1481"/>
                  <a:pt x="986" y="1481"/>
                  <a:pt x="986" y="1481"/>
                </a:cubicBezTo>
                <a:cubicBezTo>
                  <a:pt x="999" y="1474"/>
                  <a:pt x="1018" y="1475"/>
                  <a:pt x="1027" y="1487"/>
                </a:cubicBezTo>
                <a:close/>
                <a:moveTo>
                  <a:pt x="263" y="1055"/>
                </a:moveTo>
                <a:cubicBezTo>
                  <a:pt x="271" y="1065"/>
                  <a:pt x="268" y="1081"/>
                  <a:pt x="255" y="1088"/>
                </a:cubicBezTo>
                <a:cubicBezTo>
                  <a:pt x="170" y="1138"/>
                  <a:pt x="170" y="1138"/>
                  <a:pt x="170" y="1138"/>
                </a:cubicBezTo>
                <a:cubicBezTo>
                  <a:pt x="157" y="1146"/>
                  <a:pt x="139" y="1137"/>
                  <a:pt x="133" y="1131"/>
                </a:cubicBezTo>
                <a:cubicBezTo>
                  <a:pt x="127" y="1125"/>
                  <a:pt x="124" y="1108"/>
                  <a:pt x="124" y="1108"/>
                </a:cubicBezTo>
                <a:cubicBezTo>
                  <a:pt x="124" y="910"/>
                  <a:pt x="124" y="910"/>
                  <a:pt x="124" y="910"/>
                </a:cubicBezTo>
                <a:cubicBezTo>
                  <a:pt x="124" y="910"/>
                  <a:pt x="127" y="889"/>
                  <a:pt x="137" y="884"/>
                </a:cubicBezTo>
                <a:cubicBezTo>
                  <a:pt x="222" y="835"/>
                  <a:pt x="222" y="835"/>
                  <a:pt x="222" y="835"/>
                </a:cubicBezTo>
                <a:cubicBezTo>
                  <a:pt x="235" y="828"/>
                  <a:pt x="254" y="832"/>
                  <a:pt x="261" y="842"/>
                </a:cubicBezTo>
                <a:cubicBezTo>
                  <a:pt x="261" y="842"/>
                  <a:pt x="261" y="842"/>
                  <a:pt x="261" y="842"/>
                </a:cubicBezTo>
                <a:cubicBezTo>
                  <a:pt x="270" y="853"/>
                  <a:pt x="268" y="869"/>
                  <a:pt x="255" y="876"/>
                </a:cubicBezTo>
                <a:cubicBezTo>
                  <a:pt x="186" y="917"/>
                  <a:pt x="186" y="917"/>
                  <a:pt x="186" y="917"/>
                </a:cubicBezTo>
                <a:cubicBezTo>
                  <a:pt x="186" y="1071"/>
                  <a:pt x="186" y="1071"/>
                  <a:pt x="186" y="1071"/>
                </a:cubicBezTo>
                <a:cubicBezTo>
                  <a:pt x="222" y="1049"/>
                  <a:pt x="222" y="1049"/>
                  <a:pt x="222" y="1049"/>
                </a:cubicBezTo>
                <a:cubicBezTo>
                  <a:pt x="235" y="1042"/>
                  <a:pt x="254" y="1043"/>
                  <a:pt x="263" y="1055"/>
                </a:cubicBezTo>
                <a:close/>
              </a:path>
            </a:pathLst>
          </a:custGeom>
          <a:ln/>
        </p:spPr>
        <p:style>
          <a:lnRef idx="2">
            <a:schemeClr val="dk1"/>
          </a:lnRef>
          <a:fillRef idx="1">
            <a:schemeClr val="lt1"/>
          </a:fillRef>
          <a:effectRef idx="0">
            <a:schemeClr val="dk1"/>
          </a:effectRef>
          <a:fontRef idx="minor">
            <a:schemeClr val="dk1"/>
          </a:fontRef>
        </p:style>
        <p:txBody>
          <a:bodyPr vert="horz" wrap="square" lIns="89642" tIns="44821" rIns="89642" bIns="44821" numCol="1" anchor="t" anchorCtr="0" compatLnSpc="1">
            <a:prstTxWarp prst="textNoShape">
              <a:avLst/>
            </a:prstTxWarp>
          </a:bodyPr>
          <a:lstStyle/>
          <a:p>
            <a:endParaRPr lang="en-US" sz="1730"/>
          </a:p>
        </p:txBody>
      </p:sp>
      <p:sp>
        <p:nvSpPr>
          <p:cNvPr id="90" name="Rectangle 89"/>
          <p:cNvSpPr/>
          <p:nvPr/>
        </p:nvSpPr>
        <p:spPr bwMode="auto">
          <a:xfrm>
            <a:off x="2532755" y="3019472"/>
            <a:ext cx="1249639" cy="4267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372" b="1">
                <a:gradFill>
                  <a:gsLst>
                    <a:gs pos="0">
                      <a:srgbClr val="FFFFFF"/>
                    </a:gs>
                    <a:gs pos="100000">
                      <a:srgbClr val="FFFFFF"/>
                    </a:gs>
                  </a:gsLst>
                  <a:lin ang="5400000" scaled="0"/>
                </a:gradFill>
                <a:ea typeface="Segoe UI" pitchFamily="34" charset="0"/>
                <a:cs typeface="Segoe UI" pitchFamily="34" charset="0"/>
              </a:rPr>
              <a:t>Applications</a:t>
            </a:r>
          </a:p>
        </p:txBody>
      </p:sp>
      <p:grpSp>
        <p:nvGrpSpPr>
          <p:cNvPr id="93" name="Group 92"/>
          <p:cNvGrpSpPr/>
          <p:nvPr/>
        </p:nvGrpSpPr>
        <p:grpSpPr>
          <a:xfrm>
            <a:off x="5837323" y="3121071"/>
            <a:ext cx="765696" cy="222164"/>
            <a:chOff x="7969031" y="1629143"/>
            <a:chExt cx="781050" cy="226619"/>
          </a:xfrm>
          <a:solidFill>
            <a:srgbClr val="92D050"/>
          </a:solidFill>
        </p:grpSpPr>
        <p:sp>
          <p:nvSpPr>
            <p:cNvPr id="91" name="Rectangle 90"/>
            <p:cNvSpPr/>
            <p:nvPr/>
          </p:nvSpPr>
          <p:spPr bwMode="auto">
            <a:xfrm>
              <a:off x="7969031" y="1629143"/>
              <a:ext cx="781050" cy="22661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8039516" y="1713877"/>
              <a:ext cx="640080" cy="571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grpSp>
        <p:nvGrpSpPr>
          <p:cNvPr id="94" name="Group 93"/>
          <p:cNvGrpSpPr/>
          <p:nvPr/>
        </p:nvGrpSpPr>
        <p:grpSpPr>
          <a:xfrm>
            <a:off x="5837323" y="2849038"/>
            <a:ext cx="765696" cy="222164"/>
            <a:chOff x="7969031" y="1629143"/>
            <a:chExt cx="781050" cy="226619"/>
          </a:xfrm>
          <a:solidFill>
            <a:srgbClr val="92D050"/>
          </a:solidFill>
        </p:grpSpPr>
        <p:sp>
          <p:nvSpPr>
            <p:cNvPr id="95" name="Rectangle 94"/>
            <p:cNvSpPr/>
            <p:nvPr/>
          </p:nvSpPr>
          <p:spPr bwMode="auto">
            <a:xfrm>
              <a:off x="7969031" y="1629143"/>
              <a:ext cx="781050" cy="22661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8039516" y="1713877"/>
              <a:ext cx="640080" cy="571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grpSp>
        <p:nvGrpSpPr>
          <p:cNvPr id="97" name="Group 96"/>
          <p:cNvGrpSpPr/>
          <p:nvPr/>
        </p:nvGrpSpPr>
        <p:grpSpPr>
          <a:xfrm>
            <a:off x="5837323" y="2369749"/>
            <a:ext cx="765696" cy="222164"/>
            <a:chOff x="7969031" y="1629143"/>
            <a:chExt cx="781050" cy="226619"/>
          </a:xfrm>
          <a:solidFill>
            <a:srgbClr val="92D050"/>
          </a:solidFill>
        </p:grpSpPr>
        <p:sp>
          <p:nvSpPr>
            <p:cNvPr id="98" name="Rectangle 97"/>
            <p:cNvSpPr/>
            <p:nvPr/>
          </p:nvSpPr>
          <p:spPr bwMode="auto">
            <a:xfrm>
              <a:off x="7969031" y="1629143"/>
              <a:ext cx="781050" cy="22661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8039516" y="1713877"/>
              <a:ext cx="640080" cy="571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grpSp>
        <p:nvGrpSpPr>
          <p:cNvPr id="73" name="Group 72"/>
          <p:cNvGrpSpPr/>
          <p:nvPr/>
        </p:nvGrpSpPr>
        <p:grpSpPr>
          <a:xfrm>
            <a:off x="5837323" y="3406890"/>
            <a:ext cx="765696" cy="211042"/>
            <a:chOff x="7969031" y="1621957"/>
            <a:chExt cx="781050" cy="226619"/>
          </a:xfrm>
          <a:solidFill>
            <a:srgbClr val="FFFF00"/>
          </a:solidFill>
        </p:grpSpPr>
        <p:sp>
          <p:nvSpPr>
            <p:cNvPr id="74" name="Rectangle 73"/>
            <p:cNvSpPr/>
            <p:nvPr/>
          </p:nvSpPr>
          <p:spPr bwMode="auto">
            <a:xfrm>
              <a:off x="7969031" y="1621957"/>
              <a:ext cx="781050" cy="22661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8039516" y="1713877"/>
              <a:ext cx="640080" cy="571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
        <p:nvSpPr>
          <p:cNvPr id="72" name="TextBox 71"/>
          <p:cNvSpPr txBox="1"/>
          <p:nvPr/>
        </p:nvSpPr>
        <p:spPr>
          <a:xfrm>
            <a:off x="5321501" y="1517632"/>
            <a:ext cx="1833834" cy="398279"/>
          </a:xfrm>
          <a:prstGeom prst="rect">
            <a:avLst/>
          </a:prstGeom>
          <a:noFill/>
        </p:spPr>
        <p:txBody>
          <a:bodyPr wrap="square" lIns="89642" tIns="89642" rIns="89642" bIns="89642" rtlCol="0" anchor="ctr" anchorCtr="0">
            <a:spAutoFit/>
          </a:bodyPr>
          <a:lstStyle/>
          <a:p>
            <a:pPr algn="ctr" defTabSz="914102" fontAlgn="base">
              <a:lnSpc>
                <a:spcPct val="90000"/>
              </a:lnSpc>
              <a:spcBef>
                <a:spcPct val="0"/>
              </a:spcBef>
              <a:spcAft>
                <a:spcPct val="0"/>
              </a:spcAft>
            </a:pPr>
            <a:r>
              <a:rPr lang="en-US" sz="1568">
                <a:ea typeface="Segoe UI" pitchFamily="34" charset="0"/>
                <a:cs typeface="Segoe UI" pitchFamily="34" charset="0"/>
              </a:rPr>
              <a:t>Queue</a:t>
            </a:r>
          </a:p>
        </p:txBody>
      </p:sp>
      <p:sp>
        <p:nvSpPr>
          <p:cNvPr id="50" name="Rectangle 49"/>
          <p:cNvSpPr/>
          <p:nvPr/>
        </p:nvSpPr>
        <p:spPr bwMode="auto">
          <a:xfrm>
            <a:off x="6767998" y="5301769"/>
            <a:ext cx="373510" cy="16683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1568" b="1">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6766635" y="4297592"/>
            <a:ext cx="373510" cy="16683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1568" b="1">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4835019" y="5300545"/>
            <a:ext cx="373510" cy="16683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1568" b="1">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4835019" y="4297591"/>
            <a:ext cx="373510" cy="16683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1568" b="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Rounded Corners 2"/>
          <p:cNvSpPr/>
          <p:nvPr/>
        </p:nvSpPr>
        <p:spPr bwMode="auto">
          <a:xfrm>
            <a:off x="4508534" y="4012078"/>
            <a:ext cx="3785421" cy="2038356"/>
          </a:xfrm>
          <a:prstGeom prst="roundRect">
            <a:avLst/>
          </a:prstGeom>
          <a:noFill/>
          <a:ln w="381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4284476" y="3511239"/>
            <a:ext cx="958389" cy="622056"/>
          </a:xfrm>
          <a:prstGeom prst="rect">
            <a:avLst/>
          </a:prstGeom>
          <a:noFill/>
        </p:spPr>
        <p:txBody>
          <a:bodyPr wrap="none" lIns="179285" tIns="143428" rIns="179285" bIns="143428" rtlCol="0">
            <a:spAutoFit/>
          </a:bodyPr>
          <a:lstStyle/>
          <a:p>
            <a:pPr>
              <a:lnSpc>
                <a:spcPct val="90000"/>
              </a:lnSpc>
              <a:spcAft>
                <a:spcPts val="588"/>
              </a:spcAft>
            </a:pPr>
            <a:r>
              <a:rPr lang="en-US" sz="2400">
                <a:gradFill>
                  <a:gsLst>
                    <a:gs pos="2917">
                      <a:schemeClr val="tx1"/>
                    </a:gs>
                    <a:gs pos="30000">
                      <a:schemeClr val="tx1"/>
                    </a:gs>
                  </a:gsLst>
                  <a:lin ang="5400000" scaled="0"/>
                </a:gradFill>
              </a:rPr>
              <a:t>VMs</a:t>
            </a:r>
          </a:p>
        </p:txBody>
      </p:sp>
      <p:sp>
        <p:nvSpPr>
          <p:cNvPr id="55" name="Rectangle: Rounded Corners 54"/>
          <p:cNvSpPr/>
          <p:nvPr/>
        </p:nvSpPr>
        <p:spPr bwMode="auto">
          <a:xfrm>
            <a:off x="5673708" y="2760587"/>
            <a:ext cx="1092927" cy="944709"/>
          </a:xfrm>
          <a:prstGeom prst="round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Rounded Corners 55"/>
          <p:cNvSpPr/>
          <p:nvPr/>
        </p:nvSpPr>
        <p:spPr bwMode="auto">
          <a:xfrm>
            <a:off x="5673708" y="1998979"/>
            <a:ext cx="1092927" cy="669997"/>
          </a:xfrm>
          <a:prstGeom prst="round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8" name="TextBox 57"/>
          <p:cNvSpPr txBox="1"/>
          <p:nvPr/>
        </p:nvSpPr>
        <p:spPr>
          <a:xfrm>
            <a:off x="4282334" y="1815379"/>
            <a:ext cx="1322274" cy="954455"/>
          </a:xfrm>
          <a:prstGeom prst="rect">
            <a:avLst/>
          </a:prstGeom>
          <a:noFill/>
        </p:spPr>
        <p:txBody>
          <a:bodyPr wrap="square" lIns="179285" tIns="143428" rIns="179285" bIns="143428" rtlCol="0">
            <a:spAutoFit/>
          </a:bodyPr>
          <a:lstStyle/>
          <a:p>
            <a:pPr>
              <a:lnSpc>
                <a:spcPct val="90000"/>
              </a:lnSpc>
              <a:spcAft>
                <a:spcPts val="588"/>
              </a:spcAft>
            </a:pPr>
            <a:r>
              <a:rPr lang="en-US" sz="2400">
                <a:gradFill>
                  <a:gsLst>
                    <a:gs pos="2917">
                      <a:schemeClr val="tx1"/>
                    </a:gs>
                    <a:gs pos="30000">
                      <a:schemeClr val="tx1"/>
                    </a:gs>
                  </a:gsLst>
                  <a:lin ang="5400000" scaled="0"/>
                </a:gradFill>
              </a:rPr>
              <a:t>Jobs &amp; Tasks</a:t>
            </a:r>
          </a:p>
        </p:txBody>
      </p:sp>
      <p:sp>
        <p:nvSpPr>
          <p:cNvPr id="47" name="Freeform 17">
            <a:extLst>
              <a:ext uri="{FF2B5EF4-FFF2-40B4-BE49-F238E27FC236}">
                <a16:creationId xmlns:a16="http://schemas.microsoft.com/office/drawing/2014/main" id="{43EF2601-CF72-411F-9703-E875676D835F}"/>
              </a:ext>
            </a:extLst>
          </p:cNvPr>
          <p:cNvSpPr>
            <a:spLocks noEditPoints="1"/>
          </p:cNvSpPr>
          <p:nvPr/>
        </p:nvSpPr>
        <p:spPr bwMode="auto">
          <a:xfrm>
            <a:off x="2642625" y="4606184"/>
            <a:ext cx="675484" cy="732484"/>
          </a:xfrm>
          <a:custGeom>
            <a:avLst/>
            <a:gdLst>
              <a:gd name="T0" fmla="*/ 1460 w 1460"/>
              <a:gd name="T1" fmla="*/ 384 h 1615"/>
              <a:gd name="T2" fmla="*/ 1460 w 1460"/>
              <a:gd name="T3" fmla="*/ 1359 h 1615"/>
              <a:gd name="T4" fmla="*/ 1460 w 1460"/>
              <a:gd name="T5" fmla="*/ 1359 h 1615"/>
              <a:gd name="T6" fmla="*/ 730 w 1460"/>
              <a:gd name="T7" fmla="*/ 1615 h 1615"/>
              <a:gd name="T8" fmla="*/ 0 w 1460"/>
              <a:gd name="T9" fmla="*/ 1359 h 1615"/>
              <a:gd name="T10" fmla="*/ 0 w 1460"/>
              <a:gd name="T11" fmla="*/ 1359 h 1615"/>
              <a:gd name="T12" fmla="*/ 0 w 1460"/>
              <a:gd name="T13" fmla="*/ 1359 h 1615"/>
              <a:gd name="T14" fmla="*/ 0 w 1460"/>
              <a:gd name="T15" fmla="*/ 1339 h 1615"/>
              <a:gd name="T16" fmla="*/ 0 w 1460"/>
              <a:gd name="T17" fmla="*/ 1329 h 1615"/>
              <a:gd name="T18" fmla="*/ 0 w 1460"/>
              <a:gd name="T19" fmla="*/ 394 h 1615"/>
              <a:gd name="T20" fmla="*/ 730 w 1460"/>
              <a:gd name="T21" fmla="*/ 591 h 1615"/>
              <a:gd name="T22" fmla="*/ 1460 w 1460"/>
              <a:gd name="T23" fmla="*/ 384 h 1615"/>
              <a:gd name="T24" fmla="*/ 730 w 1460"/>
              <a:gd name="T25" fmla="*/ 541 h 1615"/>
              <a:gd name="T26" fmla="*/ 1460 w 1460"/>
              <a:gd name="T27" fmla="*/ 275 h 1615"/>
              <a:gd name="T28" fmla="*/ 730 w 1460"/>
              <a:gd name="T29" fmla="*/ 0 h 1615"/>
              <a:gd name="T30" fmla="*/ 0 w 1460"/>
              <a:gd name="T31" fmla="*/ 275 h 1615"/>
              <a:gd name="T32" fmla="*/ 730 w 1460"/>
              <a:gd name="T33" fmla="*/ 541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0" h="1615">
                <a:moveTo>
                  <a:pt x="1460" y="384"/>
                </a:moveTo>
                <a:cubicBezTo>
                  <a:pt x="1460" y="1359"/>
                  <a:pt x="1460" y="1359"/>
                  <a:pt x="1460" y="1359"/>
                </a:cubicBezTo>
                <a:cubicBezTo>
                  <a:pt x="1460" y="1359"/>
                  <a:pt x="1460" y="1359"/>
                  <a:pt x="1460" y="1359"/>
                </a:cubicBezTo>
                <a:cubicBezTo>
                  <a:pt x="1431" y="1507"/>
                  <a:pt x="1115" y="1615"/>
                  <a:pt x="730" y="1615"/>
                </a:cubicBezTo>
                <a:cubicBezTo>
                  <a:pt x="346" y="1615"/>
                  <a:pt x="30" y="1507"/>
                  <a:pt x="0" y="1359"/>
                </a:cubicBezTo>
                <a:cubicBezTo>
                  <a:pt x="0" y="1359"/>
                  <a:pt x="0" y="1359"/>
                  <a:pt x="0" y="1359"/>
                </a:cubicBezTo>
                <a:cubicBezTo>
                  <a:pt x="0" y="1359"/>
                  <a:pt x="0" y="1359"/>
                  <a:pt x="0" y="1359"/>
                </a:cubicBezTo>
                <a:cubicBezTo>
                  <a:pt x="0" y="1349"/>
                  <a:pt x="0" y="1349"/>
                  <a:pt x="0" y="1339"/>
                </a:cubicBezTo>
                <a:cubicBezTo>
                  <a:pt x="0" y="1339"/>
                  <a:pt x="0" y="1339"/>
                  <a:pt x="0" y="1329"/>
                </a:cubicBezTo>
                <a:cubicBezTo>
                  <a:pt x="0" y="394"/>
                  <a:pt x="0" y="394"/>
                  <a:pt x="0" y="394"/>
                </a:cubicBezTo>
                <a:cubicBezTo>
                  <a:pt x="119" y="522"/>
                  <a:pt x="434" y="591"/>
                  <a:pt x="730" y="591"/>
                </a:cubicBezTo>
                <a:cubicBezTo>
                  <a:pt x="1026" y="591"/>
                  <a:pt x="1342" y="522"/>
                  <a:pt x="1460" y="384"/>
                </a:cubicBezTo>
                <a:close/>
                <a:moveTo>
                  <a:pt x="730" y="541"/>
                </a:moveTo>
                <a:cubicBezTo>
                  <a:pt x="1135" y="541"/>
                  <a:pt x="1460" y="423"/>
                  <a:pt x="1460" y="275"/>
                </a:cubicBezTo>
                <a:cubicBezTo>
                  <a:pt x="1460" y="128"/>
                  <a:pt x="1135" y="0"/>
                  <a:pt x="730" y="0"/>
                </a:cubicBezTo>
                <a:cubicBezTo>
                  <a:pt x="326" y="0"/>
                  <a:pt x="0" y="128"/>
                  <a:pt x="0" y="275"/>
                </a:cubicBezTo>
                <a:cubicBezTo>
                  <a:pt x="0" y="423"/>
                  <a:pt x="326" y="541"/>
                  <a:pt x="730" y="541"/>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4821" rIns="89642" bIns="44821" numCol="1" anchor="t" anchorCtr="0" compatLnSpc="1">
            <a:prstTxWarp prst="textNoShape">
              <a:avLst/>
            </a:prstTxWarp>
          </a:bodyPr>
          <a:lstStyle/>
          <a:p>
            <a:endParaRPr lang="en-US" sz="1765"/>
          </a:p>
        </p:txBody>
      </p:sp>
      <p:cxnSp>
        <p:nvCxnSpPr>
          <p:cNvPr id="48" name="Straight Arrow Connector 47">
            <a:extLst>
              <a:ext uri="{FF2B5EF4-FFF2-40B4-BE49-F238E27FC236}">
                <a16:creationId xmlns:a16="http://schemas.microsoft.com/office/drawing/2014/main" id="{9B1596F1-B9EA-4EE1-8B39-789CB42ECABA}"/>
              </a:ext>
            </a:extLst>
          </p:cNvPr>
          <p:cNvCxnSpPr>
            <a:cxnSpLocks/>
          </p:cNvCxnSpPr>
          <p:nvPr/>
        </p:nvCxnSpPr>
        <p:spPr>
          <a:xfrm>
            <a:off x="3503498" y="4801237"/>
            <a:ext cx="743793" cy="0"/>
          </a:xfrm>
          <a:prstGeom prst="straightConnector1">
            <a:avLst/>
          </a:prstGeom>
          <a:noFill/>
          <a:ln w="38100" cap="flat" cmpd="sng" algn="ctr">
            <a:solidFill>
              <a:schemeClr val="tx1">
                <a:lumMod val="75000"/>
              </a:schemeClr>
            </a:solidFill>
            <a:prstDash val="solid"/>
            <a:miter lim="800000"/>
            <a:headEnd type="none"/>
            <a:tailEnd type="triangle"/>
          </a:ln>
          <a:effectLst/>
        </p:spPr>
      </p:cxnSp>
      <p:cxnSp>
        <p:nvCxnSpPr>
          <p:cNvPr id="49" name="Straight Arrow Connector 48">
            <a:extLst>
              <a:ext uri="{FF2B5EF4-FFF2-40B4-BE49-F238E27FC236}">
                <a16:creationId xmlns:a16="http://schemas.microsoft.com/office/drawing/2014/main" id="{BEB259CC-24DB-41E3-AB1D-FEB65F490BE5}"/>
              </a:ext>
            </a:extLst>
          </p:cNvPr>
          <p:cNvCxnSpPr>
            <a:cxnSpLocks/>
          </p:cNvCxnSpPr>
          <p:nvPr/>
        </p:nvCxnSpPr>
        <p:spPr>
          <a:xfrm flipH="1">
            <a:off x="3503498" y="5153446"/>
            <a:ext cx="743793" cy="0"/>
          </a:xfrm>
          <a:prstGeom prst="straightConnector1">
            <a:avLst/>
          </a:prstGeom>
          <a:noFill/>
          <a:ln w="38100" cap="flat" cmpd="sng" algn="ctr">
            <a:solidFill>
              <a:schemeClr val="tx1">
                <a:lumMod val="75000"/>
              </a:schemeClr>
            </a:solidFill>
            <a:prstDash val="solid"/>
            <a:miter lim="800000"/>
            <a:headEnd type="none"/>
            <a:tailEnd type="triangle"/>
          </a:ln>
          <a:effectLst/>
        </p:spPr>
      </p:cxnSp>
      <p:sp>
        <p:nvSpPr>
          <p:cNvPr id="52" name="TextBox 51">
            <a:extLst>
              <a:ext uri="{FF2B5EF4-FFF2-40B4-BE49-F238E27FC236}">
                <a16:creationId xmlns:a16="http://schemas.microsoft.com/office/drawing/2014/main" id="{8F8B8778-C16F-48D4-A70B-356772E1F068}"/>
              </a:ext>
            </a:extLst>
          </p:cNvPr>
          <p:cNvSpPr txBox="1"/>
          <p:nvPr/>
        </p:nvSpPr>
        <p:spPr>
          <a:xfrm>
            <a:off x="2344384" y="5270251"/>
            <a:ext cx="1626382" cy="941118"/>
          </a:xfrm>
          <a:prstGeom prst="rect">
            <a:avLst/>
          </a:prstGeom>
          <a:noFill/>
        </p:spPr>
        <p:txBody>
          <a:bodyPr wrap="square" lIns="179285" tIns="143428" rIns="179285" bIns="143428" rtlCol="0">
            <a:spAutoFit/>
          </a:bodyPr>
          <a:lstStyle/>
          <a:p>
            <a:pPr>
              <a:lnSpc>
                <a:spcPct val="90000"/>
              </a:lnSpc>
            </a:pPr>
            <a:r>
              <a:rPr lang="en-US" sz="1176" dirty="0">
                <a:gradFill>
                  <a:gsLst>
                    <a:gs pos="2917">
                      <a:schemeClr val="tx1"/>
                    </a:gs>
                    <a:gs pos="30000">
                      <a:schemeClr val="tx1"/>
                    </a:gs>
                  </a:gsLst>
                  <a:lin ang="5400000" scaled="0"/>
                </a:gradFill>
              </a:rPr>
              <a:t>E.g. input and output data:</a:t>
            </a:r>
          </a:p>
          <a:p>
            <a:pPr>
              <a:lnSpc>
                <a:spcPct val="90000"/>
              </a:lnSpc>
            </a:pPr>
            <a:r>
              <a:rPr lang="en-US" sz="1176" dirty="0" err="1">
                <a:gradFill>
                  <a:gsLst>
                    <a:gs pos="2917">
                      <a:schemeClr val="tx1"/>
                    </a:gs>
                    <a:gs pos="30000">
                      <a:schemeClr val="tx1"/>
                    </a:gs>
                  </a:gsLst>
                  <a:lin ang="5400000" scaled="0"/>
                </a:gradFill>
              </a:rPr>
              <a:t>Avere</a:t>
            </a:r>
            <a:r>
              <a:rPr lang="en-US" sz="1176" dirty="0">
                <a:gradFill>
                  <a:gsLst>
                    <a:gs pos="2917">
                      <a:schemeClr val="tx1"/>
                    </a:gs>
                    <a:gs pos="30000">
                      <a:schemeClr val="tx1"/>
                    </a:gs>
                  </a:gsLst>
                  <a:lin ang="5400000" scaled="0"/>
                </a:gradFill>
              </a:rPr>
              <a:t>, Blob, Persistent FS</a:t>
            </a:r>
          </a:p>
        </p:txBody>
      </p:sp>
      <p:sp>
        <p:nvSpPr>
          <p:cNvPr id="53" name="TextBox 52">
            <a:extLst>
              <a:ext uri="{FF2B5EF4-FFF2-40B4-BE49-F238E27FC236}">
                <a16:creationId xmlns:a16="http://schemas.microsoft.com/office/drawing/2014/main" id="{58FCF91F-7259-47E9-83B2-EC00B3EAE4B5}"/>
              </a:ext>
            </a:extLst>
          </p:cNvPr>
          <p:cNvSpPr txBox="1"/>
          <p:nvPr/>
        </p:nvSpPr>
        <p:spPr>
          <a:xfrm>
            <a:off x="2064213" y="4161791"/>
            <a:ext cx="1833834" cy="425434"/>
          </a:xfrm>
          <a:prstGeom prst="rect">
            <a:avLst/>
          </a:prstGeom>
          <a:noFill/>
        </p:spPr>
        <p:txBody>
          <a:bodyPr wrap="square" lIns="89642" tIns="89642" rIns="89642" bIns="89642" rtlCol="0" anchor="ctr" anchorCtr="0">
            <a:spAutoFit/>
          </a:bodyPr>
          <a:lstStyle/>
          <a:p>
            <a:pPr algn="ctr" defTabSz="914102" fontAlgn="base">
              <a:lnSpc>
                <a:spcPct val="90000"/>
              </a:lnSpc>
              <a:spcBef>
                <a:spcPct val="0"/>
              </a:spcBef>
              <a:spcAft>
                <a:spcPct val="0"/>
              </a:spcAft>
            </a:pPr>
            <a:r>
              <a:rPr lang="en-US" sz="1765">
                <a:ea typeface="Segoe UI" pitchFamily="34" charset="0"/>
                <a:cs typeface="Segoe UI" pitchFamily="34" charset="0"/>
              </a:rPr>
              <a:t>Storage</a:t>
            </a:r>
          </a:p>
        </p:txBody>
      </p:sp>
      <p:grpSp>
        <p:nvGrpSpPr>
          <p:cNvPr id="59" name="Group 58">
            <a:extLst>
              <a:ext uri="{FF2B5EF4-FFF2-40B4-BE49-F238E27FC236}">
                <a16:creationId xmlns:a16="http://schemas.microsoft.com/office/drawing/2014/main" id="{14138FE4-57D6-4566-908B-23B3476945C4}"/>
              </a:ext>
            </a:extLst>
          </p:cNvPr>
          <p:cNvGrpSpPr/>
          <p:nvPr/>
        </p:nvGrpSpPr>
        <p:grpSpPr>
          <a:xfrm>
            <a:off x="5837322" y="2070443"/>
            <a:ext cx="765696" cy="222164"/>
            <a:chOff x="7969031" y="1629143"/>
            <a:chExt cx="781050" cy="226619"/>
          </a:xfrm>
          <a:solidFill>
            <a:srgbClr val="92D050"/>
          </a:solidFill>
        </p:grpSpPr>
        <p:sp>
          <p:nvSpPr>
            <p:cNvPr id="61" name="Rectangle 60">
              <a:extLst>
                <a:ext uri="{FF2B5EF4-FFF2-40B4-BE49-F238E27FC236}">
                  <a16:creationId xmlns:a16="http://schemas.microsoft.com/office/drawing/2014/main" id="{EE02632C-8B9D-4BB2-B006-73122ED69B6F}"/>
                </a:ext>
              </a:extLst>
            </p:cNvPr>
            <p:cNvSpPr/>
            <p:nvPr/>
          </p:nvSpPr>
          <p:spPr bwMode="auto">
            <a:xfrm>
              <a:off x="7969031" y="1629143"/>
              <a:ext cx="781050" cy="226619"/>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a:extLst>
                <a:ext uri="{FF2B5EF4-FFF2-40B4-BE49-F238E27FC236}">
                  <a16:creationId xmlns:a16="http://schemas.microsoft.com/office/drawing/2014/main" id="{C6BB0E3B-B31D-4B96-BB09-A160B6664BB9}"/>
                </a:ext>
              </a:extLst>
            </p:cNvPr>
            <p:cNvSpPr/>
            <p:nvPr/>
          </p:nvSpPr>
          <p:spPr bwMode="auto">
            <a:xfrm>
              <a:off x="8039516" y="1713877"/>
              <a:ext cx="640080" cy="571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
        <p:nvSpPr>
          <p:cNvPr id="65" name="TextBox 64">
            <a:extLst>
              <a:ext uri="{FF2B5EF4-FFF2-40B4-BE49-F238E27FC236}">
                <a16:creationId xmlns:a16="http://schemas.microsoft.com/office/drawing/2014/main" id="{79096F39-BE77-4EBB-AE57-A85E8AAF7217}"/>
              </a:ext>
            </a:extLst>
          </p:cNvPr>
          <p:cNvSpPr txBox="1"/>
          <p:nvPr/>
        </p:nvSpPr>
        <p:spPr>
          <a:xfrm>
            <a:off x="8724446" y="4648195"/>
            <a:ext cx="2712074" cy="622056"/>
          </a:xfrm>
          <a:prstGeom prst="rect">
            <a:avLst/>
          </a:prstGeom>
          <a:noFill/>
        </p:spPr>
        <p:txBody>
          <a:bodyPr wrap="none" lIns="179285" tIns="143428" rIns="179285" bIns="143428" rtlCol="0">
            <a:spAutoFit/>
          </a:bodyPr>
          <a:lstStyle/>
          <a:p>
            <a:pPr>
              <a:lnSpc>
                <a:spcPct val="90000"/>
              </a:lnSpc>
              <a:spcAft>
                <a:spcPts val="588"/>
              </a:spcAft>
            </a:pPr>
            <a:r>
              <a:rPr lang="en-US" sz="2400">
                <a:gradFill>
                  <a:gsLst>
                    <a:gs pos="2917">
                      <a:schemeClr val="tx1"/>
                    </a:gs>
                    <a:gs pos="30000">
                      <a:schemeClr val="tx1"/>
                    </a:gs>
                  </a:gsLst>
                  <a:lin ang="5400000" scaled="0"/>
                </a:gradFill>
              </a:rPr>
              <a:t>VM management</a:t>
            </a:r>
          </a:p>
        </p:txBody>
      </p:sp>
      <p:sp>
        <p:nvSpPr>
          <p:cNvPr id="66" name="TextBox 65">
            <a:extLst>
              <a:ext uri="{FF2B5EF4-FFF2-40B4-BE49-F238E27FC236}">
                <a16:creationId xmlns:a16="http://schemas.microsoft.com/office/drawing/2014/main" id="{9669B35F-7575-4794-9F09-AA75E99481D7}"/>
              </a:ext>
            </a:extLst>
          </p:cNvPr>
          <p:cNvSpPr txBox="1"/>
          <p:nvPr/>
        </p:nvSpPr>
        <p:spPr>
          <a:xfrm>
            <a:off x="8724446" y="1915911"/>
            <a:ext cx="2389871" cy="622056"/>
          </a:xfrm>
          <a:prstGeom prst="rect">
            <a:avLst/>
          </a:prstGeom>
          <a:noFill/>
        </p:spPr>
        <p:txBody>
          <a:bodyPr wrap="none" lIns="179285" tIns="143428" rIns="179285" bIns="143428" rtlCol="0">
            <a:spAutoFit/>
          </a:bodyPr>
          <a:lstStyle/>
          <a:p>
            <a:pPr>
              <a:lnSpc>
                <a:spcPct val="90000"/>
              </a:lnSpc>
              <a:spcAft>
                <a:spcPts val="588"/>
              </a:spcAft>
            </a:pPr>
            <a:r>
              <a:rPr lang="en-US" sz="2400">
                <a:gradFill>
                  <a:gsLst>
                    <a:gs pos="2917">
                      <a:schemeClr val="tx1"/>
                    </a:gs>
                    <a:gs pos="30000">
                      <a:schemeClr val="tx1"/>
                    </a:gs>
                  </a:gsLst>
                  <a:lin ang="5400000" scaled="0"/>
                </a:gradFill>
              </a:rPr>
              <a:t>Job scheduling</a:t>
            </a:r>
          </a:p>
        </p:txBody>
      </p:sp>
    </p:spTree>
    <p:extLst>
      <p:ext uri="{BB962C8B-B14F-4D97-AF65-F5344CB8AC3E}">
        <p14:creationId xmlns:p14="http://schemas.microsoft.com/office/powerpoint/2010/main" val="264853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500"/>
                                        <p:tgtEl>
                                          <p:spTgt spid="72"/>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500"/>
                                        <p:tgtEl>
                                          <p:spTgt spid="93"/>
                                        </p:tgtEl>
                                      </p:cBhvr>
                                    </p:animEffect>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childTnLst>
                          </p:cTn>
                        </p:par>
                        <p:par>
                          <p:cTn id="62" fill="hold">
                            <p:stCondLst>
                              <p:cond delay="2500"/>
                            </p:stCondLst>
                            <p:childTnLst>
                              <p:par>
                                <p:cTn id="63" presetID="10" presetClass="entr" presetSubtype="0" fill="hold" nodeType="after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fade">
                                      <p:cBhvr>
                                        <p:cTn id="65" dur="500"/>
                                        <p:tgtEl>
                                          <p:spTgt spid="97"/>
                                        </p:tgtEl>
                                      </p:cBhvr>
                                    </p:animEffect>
                                  </p:childTnLst>
                                </p:cTn>
                              </p:par>
                            </p:childTnLst>
                          </p:cTn>
                        </p:par>
                        <p:par>
                          <p:cTn id="66" fill="hold">
                            <p:stCondLst>
                              <p:cond delay="3000"/>
                            </p:stCondLst>
                            <p:childTnLst>
                              <p:par>
                                <p:cTn id="67" presetID="10" presetClass="entr" presetSubtype="0"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500"/>
                                        <p:tgtEl>
                                          <p:spTgt spid="59"/>
                                        </p:tgtEl>
                                      </p:cBhvr>
                                    </p:animEffect>
                                  </p:childTnLst>
                                </p:cTn>
                              </p:par>
                            </p:childTnLst>
                          </p:cTn>
                        </p:par>
                        <p:par>
                          <p:cTn id="70" fill="hold">
                            <p:stCondLst>
                              <p:cond delay="350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childTnLst>
                          </p:cTn>
                        </p:par>
                      </p:childTnLst>
                    </p:cTn>
                  </p:par>
                  <p:par>
                    <p:cTn id="80" fill="hold">
                      <p:stCondLst>
                        <p:cond delay="indefinite"/>
                      </p:stCondLst>
                      <p:childTnLst>
                        <p:par>
                          <p:cTn id="81" fill="hold">
                            <p:stCondLst>
                              <p:cond delay="0"/>
                            </p:stCondLst>
                            <p:childTnLst>
                              <p:par>
                                <p:cTn id="82" presetID="50" presetClass="path" presetSubtype="0" accel="50000" decel="50000" fill="hold" nodeType="clickEffect">
                                  <p:stCondLst>
                                    <p:cond delay="0"/>
                                  </p:stCondLst>
                                  <p:childTnLst>
                                    <p:animMotion origin="layout" path="M 3.75E-6 2.96296E-6 L -0.01446 2.96296E-6 C -0.02084 2.96296E-6 -0.02865 0.03194 -0.02865 0.05833 L -0.02865 0.11759 " pathEditMode="relative" rAng="0" ptsTypes="AAAA">
                                      <p:cBhvr>
                                        <p:cTn id="83" dur="1500" fill="hold"/>
                                        <p:tgtEl>
                                          <p:spTgt spid="73"/>
                                        </p:tgtEl>
                                        <p:attrNameLst>
                                          <p:attrName>ppt_x</p:attrName>
                                          <p:attrName>ppt_y</p:attrName>
                                        </p:attrNameLst>
                                      </p:cBhvr>
                                      <p:rCtr x="-1432" y="5880"/>
                                    </p:animMotion>
                                  </p:childTnLst>
                                </p:cTn>
                              </p:par>
                            </p:childTnLst>
                          </p:cTn>
                        </p:par>
                        <p:par>
                          <p:cTn id="84" fill="hold">
                            <p:stCondLst>
                              <p:cond delay="1500"/>
                            </p:stCondLst>
                            <p:childTnLst>
                              <p:par>
                                <p:cTn id="85" presetID="50" presetClass="path" presetSubtype="0" accel="50000" decel="50000" fill="hold" nodeType="afterEffect">
                                  <p:stCondLst>
                                    <p:cond delay="0"/>
                                  </p:stCondLst>
                                  <p:childTnLst>
                                    <p:animMotion origin="layout" path="M 3.75E-6 3.7037E-6 L 0.05833 3.7037E-6 C 0.0845 3.7037E-6 0.11705 0.04236 0.11705 0.07708 L 0.11705 0.15509 " pathEditMode="relative" rAng="0" ptsTypes="AAAA">
                                      <p:cBhvr>
                                        <p:cTn id="86" dur="1500" fill="hold"/>
                                        <p:tgtEl>
                                          <p:spTgt spid="93"/>
                                        </p:tgtEl>
                                        <p:attrNameLst>
                                          <p:attrName>ppt_x</p:attrName>
                                          <p:attrName>ppt_y</p:attrName>
                                        </p:attrNameLst>
                                      </p:cBhvr>
                                      <p:rCtr x="5846" y="7755"/>
                                    </p:animMotion>
                                  </p:childTnLst>
                                </p:cTn>
                              </p:par>
                            </p:childTnLst>
                          </p:cTn>
                        </p:par>
                        <p:par>
                          <p:cTn id="87" fill="hold">
                            <p:stCondLst>
                              <p:cond delay="3000"/>
                            </p:stCondLst>
                            <p:childTnLst>
                              <p:par>
                                <p:cTn id="88" presetID="50" presetClass="path" presetSubtype="0" accel="50000" decel="50000" fill="hold" nodeType="afterEffect">
                                  <p:stCondLst>
                                    <p:cond delay="0"/>
                                  </p:stCondLst>
                                  <p:childTnLst>
                                    <p:animMotion origin="layout" path="M 3.75E-6 -2.96296E-6 L 0.05911 -2.96296E-6 C 0.08567 -2.96296E-6 0.11875 0.09584 0.11875 0.17408 L 0.11875 0.34861 " pathEditMode="relative" rAng="0" ptsTypes="AAAA">
                                      <p:cBhvr>
                                        <p:cTn id="89" dur="1500" fill="hold"/>
                                        <p:tgtEl>
                                          <p:spTgt spid="94"/>
                                        </p:tgtEl>
                                        <p:attrNameLst>
                                          <p:attrName>ppt_x</p:attrName>
                                          <p:attrName>ppt_y</p:attrName>
                                        </p:attrNameLst>
                                      </p:cBhvr>
                                      <p:rCtr x="5937" y="17431"/>
                                    </p:animMotion>
                                  </p:childTnLst>
                                </p:cTn>
                              </p:par>
                              <p:par>
                                <p:cTn id="90" presetID="10" presetClass="exit" presetSubtype="0" fill="hold" grpId="1" nodeType="withEffect">
                                  <p:stCondLst>
                                    <p:cond delay="0"/>
                                  </p:stCondLst>
                                  <p:childTnLst>
                                    <p:animEffect transition="out" filter="fade">
                                      <p:cBhvr>
                                        <p:cTn id="91" dur="500"/>
                                        <p:tgtEl>
                                          <p:spTgt spid="55"/>
                                        </p:tgtEl>
                                      </p:cBhvr>
                                    </p:animEffect>
                                    <p:set>
                                      <p:cBhvr>
                                        <p:cTn id="92" dur="1" fill="hold">
                                          <p:stCondLst>
                                            <p:cond delay="499"/>
                                          </p:stCondLst>
                                        </p:cTn>
                                        <p:tgtEl>
                                          <p:spTgt spid="55"/>
                                        </p:tgtEl>
                                        <p:attrNameLst>
                                          <p:attrName>style.visibility</p:attrName>
                                        </p:attrNameLst>
                                      </p:cBhvr>
                                      <p:to>
                                        <p:strVal val="hidden"/>
                                      </p:to>
                                    </p:set>
                                  </p:childTnLst>
                                </p:cTn>
                              </p:par>
                            </p:childTnLst>
                          </p:cTn>
                        </p:par>
                        <p:par>
                          <p:cTn id="93" fill="hold">
                            <p:stCondLst>
                              <p:cond delay="4500"/>
                            </p:stCondLst>
                            <p:childTnLst>
                              <p:par>
                                <p:cTn id="94" presetID="50" presetClass="path" presetSubtype="0" accel="50000" decel="50000" fill="hold" nodeType="afterEffect">
                                  <p:stCondLst>
                                    <p:cond delay="0"/>
                                  </p:stCondLst>
                                  <p:childTnLst>
                                    <p:animMotion origin="layout" path="M 3.75E-6 4.44444E-6 L -0.01615 4.44444E-6 C -0.02305 4.44444E-6 -0.03177 0.11296 -0.03177 0.20509 L -0.03177 0.41134 " pathEditMode="relative" rAng="0" ptsTypes="AAAA">
                                      <p:cBhvr>
                                        <p:cTn id="95" dur="1500" fill="hold"/>
                                        <p:tgtEl>
                                          <p:spTgt spid="97"/>
                                        </p:tgtEl>
                                        <p:attrNameLst>
                                          <p:attrName>ppt_x</p:attrName>
                                          <p:attrName>ppt_y</p:attrName>
                                        </p:attrNameLst>
                                      </p:cBhvr>
                                      <p:rCtr x="-1589" y="20556"/>
                                    </p:animMotion>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par>
                                <p:cTn id="104" presetID="10"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500"/>
                                        <p:tgtEl>
                                          <p:spTgt spid="4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500"/>
                                        <p:tgtEl>
                                          <p:spTgt spid="5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500"/>
                                        <p:tgtEl>
                                          <p:spTgt spid="5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500"/>
                                        <p:tgtEl>
                                          <p:spTgt spid="6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54" grpId="0" animBg="1"/>
      <p:bldP spid="57" grpId="0" animBg="1"/>
      <p:bldP spid="60" grpId="0" animBg="1"/>
      <p:bldP spid="90" grpId="0" animBg="1"/>
      <p:bldP spid="72" grpId="0"/>
      <p:bldP spid="50" grpId="0" animBg="1"/>
      <p:bldP spid="51" grpId="0" animBg="1"/>
      <p:bldP spid="62" grpId="0" animBg="1"/>
      <p:bldP spid="63" grpId="0" animBg="1"/>
      <p:bldP spid="3" grpId="0" animBg="1"/>
      <p:bldP spid="6" grpId="0"/>
      <p:bldP spid="55" grpId="0" animBg="1"/>
      <p:bldP spid="55" grpId="1" animBg="1"/>
      <p:bldP spid="56" grpId="0" animBg="1"/>
      <p:bldP spid="58" grpId="0"/>
      <p:bldP spid="47" grpId="0" animBg="1"/>
      <p:bldP spid="52" grpId="0"/>
      <p:bldP spid="53" grpId="0"/>
      <p:bldP spid="65"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4EB5-3B0F-4B53-B737-37A1961BFBE5}"/>
              </a:ext>
            </a:extLst>
          </p:cNvPr>
          <p:cNvSpPr>
            <a:spLocks noGrp="1"/>
          </p:cNvSpPr>
          <p:nvPr>
            <p:ph type="title"/>
          </p:nvPr>
        </p:nvSpPr>
        <p:spPr/>
        <p:txBody>
          <a:bodyPr/>
          <a:lstStyle/>
          <a:p>
            <a:r>
              <a:rPr lang="en-US" dirty="0"/>
              <a:t>What is HPC all about?</a:t>
            </a:r>
          </a:p>
        </p:txBody>
      </p:sp>
      <p:sp>
        <p:nvSpPr>
          <p:cNvPr id="3" name="Content Placeholder 2">
            <a:extLst>
              <a:ext uri="{FF2B5EF4-FFF2-40B4-BE49-F238E27FC236}">
                <a16:creationId xmlns:a16="http://schemas.microsoft.com/office/drawing/2014/main" id="{BD21043C-6EE3-4762-94B0-9C119A7F1BA2}"/>
              </a:ext>
            </a:extLst>
          </p:cNvPr>
          <p:cNvSpPr>
            <a:spLocks noGrp="1"/>
          </p:cNvSpPr>
          <p:nvPr>
            <p:ph idx="1"/>
          </p:nvPr>
        </p:nvSpPr>
        <p:spPr>
          <a:xfrm>
            <a:off x="8795117" y="940401"/>
            <a:ext cx="3061523" cy="5231641"/>
          </a:xfrm>
        </p:spPr>
        <p:txBody>
          <a:bodyPr/>
          <a:lstStyle/>
          <a:p>
            <a:pPr marL="0" indent="0">
              <a:buNone/>
            </a:pPr>
            <a:r>
              <a:rPr lang="en-US" dirty="0"/>
              <a:t>Uses:</a:t>
            </a:r>
          </a:p>
          <a:p>
            <a:r>
              <a:rPr lang="en-US" dirty="0"/>
              <a:t>Science and research</a:t>
            </a:r>
          </a:p>
          <a:p>
            <a:r>
              <a:rPr lang="en-US" dirty="0"/>
              <a:t>Genomics &amp; bioinformatics</a:t>
            </a:r>
          </a:p>
          <a:p>
            <a:r>
              <a:rPr lang="en-US" dirty="0"/>
              <a:t>Climate modeling</a:t>
            </a:r>
          </a:p>
          <a:p>
            <a:r>
              <a:rPr lang="en-US" dirty="0"/>
              <a:t>... and much more!</a:t>
            </a:r>
          </a:p>
        </p:txBody>
      </p:sp>
      <p:grpSp>
        <p:nvGrpSpPr>
          <p:cNvPr id="4" name="Group 3">
            <a:extLst>
              <a:ext uri="{FF2B5EF4-FFF2-40B4-BE49-F238E27FC236}">
                <a16:creationId xmlns:a16="http://schemas.microsoft.com/office/drawing/2014/main" id="{91C6B26C-3099-4E5C-A0D5-992BB81FD497}"/>
              </a:ext>
            </a:extLst>
          </p:cNvPr>
          <p:cNvGrpSpPr/>
          <p:nvPr/>
        </p:nvGrpSpPr>
        <p:grpSpPr>
          <a:xfrm>
            <a:off x="3143672" y="1556792"/>
            <a:ext cx="1271269" cy="1033779"/>
            <a:chOff x="0" y="0"/>
            <a:chExt cx="1271778" cy="1034034"/>
          </a:xfrm>
        </p:grpSpPr>
        <p:sp>
          <p:nvSpPr>
            <p:cNvPr id="5" name="Shape 40773">
              <a:extLst>
                <a:ext uri="{FF2B5EF4-FFF2-40B4-BE49-F238E27FC236}">
                  <a16:creationId xmlns:a16="http://schemas.microsoft.com/office/drawing/2014/main" id="{1F438F66-5BA7-43F4-8145-F1FB3005C7DC}"/>
                </a:ext>
              </a:extLst>
            </p:cNvPr>
            <p:cNvSpPr/>
            <p:nvPr/>
          </p:nvSpPr>
          <p:spPr>
            <a:xfrm>
              <a:off x="1524" y="254508"/>
              <a:ext cx="781050" cy="226314"/>
            </a:xfrm>
            <a:custGeom>
              <a:avLst/>
              <a:gdLst/>
              <a:ahLst/>
              <a:cxnLst/>
              <a:rect l="0" t="0" r="0" b="0"/>
              <a:pathLst>
                <a:path w="781050" h="226314">
                  <a:moveTo>
                    <a:pt x="0" y="0"/>
                  </a:moveTo>
                  <a:lnTo>
                    <a:pt x="781050" y="0"/>
                  </a:lnTo>
                  <a:lnTo>
                    <a:pt x="781050" y="226314"/>
                  </a:lnTo>
                  <a:lnTo>
                    <a:pt x="0" y="226314"/>
                  </a:lnTo>
                  <a:lnTo>
                    <a:pt x="0" y="0"/>
                  </a:lnTo>
                </a:path>
              </a:pathLst>
            </a:custGeom>
            <a:ln w="0" cap="flat">
              <a:round/>
            </a:ln>
          </p:spPr>
          <p:style>
            <a:lnRef idx="0">
              <a:srgbClr val="000000">
                <a:alpha val="0"/>
              </a:srgbClr>
            </a:lnRef>
            <a:fillRef idx="1">
              <a:srgbClr val="E4E4E5"/>
            </a:fillRef>
            <a:effectRef idx="0">
              <a:scrgbClr r="0" g="0" b="0"/>
            </a:effectRef>
            <a:fontRef idx="none"/>
          </p:style>
          <p:txBody>
            <a:bodyPr/>
            <a:lstStyle/>
            <a:p>
              <a:endParaRPr lang="en-US"/>
            </a:p>
          </p:txBody>
        </p:sp>
        <p:sp>
          <p:nvSpPr>
            <p:cNvPr id="6" name="Shape 2306">
              <a:extLst>
                <a:ext uri="{FF2B5EF4-FFF2-40B4-BE49-F238E27FC236}">
                  <a16:creationId xmlns:a16="http://schemas.microsoft.com/office/drawing/2014/main" id="{F044AF3C-E640-4071-B43D-B236E14972A2}"/>
                </a:ext>
              </a:extLst>
            </p:cNvPr>
            <p:cNvSpPr/>
            <p:nvPr/>
          </p:nvSpPr>
          <p:spPr>
            <a:xfrm>
              <a:off x="1524" y="254508"/>
              <a:ext cx="781050" cy="226314"/>
            </a:xfrm>
            <a:custGeom>
              <a:avLst/>
              <a:gdLst/>
              <a:ahLst/>
              <a:cxnLst/>
              <a:rect l="0" t="0" r="0" b="0"/>
              <a:pathLst>
                <a:path w="781050" h="226314">
                  <a:moveTo>
                    <a:pt x="0" y="226314"/>
                  </a:moveTo>
                  <a:lnTo>
                    <a:pt x="781050" y="226314"/>
                  </a:lnTo>
                  <a:lnTo>
                    <a:pt x="781050" y="0"/>
                  </a:lnTo>
                  <a:lnTo>
                    <a:pt x="0" y="0"/>
                  </a:lnTo>
                  <a:close/>
                </a:path>
              </a:pathLst>
            </a:custGeom>
            <a:ln w="9906" cap="flat">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7" name="Shape 40774">
              <a:extLst>
                <a:ext uri="{FF2B5EF4-FFF2-40B4-BE49-F238E27FC236}">
                  <a16:creationId xmlns:a16="http://schemas.microsoft.com/office/drawing/2014/main" id="{3C712BD7-6C47-45D6-A5D7-6A6197D87922}"/>
                </a:ext>
              </a:extLst>
            </p:cNvPr>
            <p:cNvSpPr/>
            <p:nvPr/>
          </p:nvSpPr>
          <p:spPr>
            <a:xfrm>
              <a:off x="71628" y="339090"/>
              <a:ext cx="640080" cy="57150"/>
            </a:xfrm>
            <a:custGeom>
              <a:avLst/>
              <a:gdLst/>
              <a:ahLst/>
              <a:cxnLst/>
              <a:rect l="0" t="0" r="0" b="0"/>
              <a:pathLst>
                <a:path w="640080" h="57150">
                  <a:moveTo>
                    <a:pt x="0" y="0"/>
                  </a:moveTo>
                  <a:lnTo>
                    <a:pt x="640080" y="0"/>
                  </a:lnTo>
                  <a:lnTo>
                    <a:pt x="640080" y="57150"/>
                  </a:lnTo>
                  <a:lnTo>
                    <a:pt x="0" y="57150"/>
                  </a:lnTo>
                  <a:lnTo>
                    <a:pt x="0" y="0"/>
                  </a:lnTo>
                </a:path>
              </a:pathLst>
            </a:custGeom>
            <a:ln w="9906" cap="flat">
              <a:round/>
            </a:ln>
          </p:spPr>
          <p:style>
            <a:lnRef idx="1">
              <a:srgbClr val="969797"/>
            </a:lnRef>
            <a:fillRef idx="1">
              <a:srgbClr val="0071C5"/>
            </a:fillRef>
            <a:effectRef idx="0">
              <a:scrgbClr r="0" g="0" b="0"/>
            </a:effectRef>
            <a:fontRef idx="none"/>
          </p:style>
          <p:txBody>
            <a:bodyPr/>
            <a:lstStyle/>
            <a:p>
              <a:endParaRPr lang="en-US"/>
            </a:p>
          </p:txBody>
        </p:sp>
        <p:sp>
          <p:nvSpPr>
            <p:cNvPr id="8" name="Shape 40775">
              <a:extLst>
                <a:ext uri="{FF2B5EF4-FFF2-40B4-BE49-F238E27FC236}">
                  <a16:creationId xmlns:a16="http://schemas.microsoft.com/office/drawing/2014/main" id="{483E75CF-E5D6-4B4A-800C-E984DB6BFC8C}"/>
                </a:ext>
              </a:extLst>
            </p:cNvPr>
            <p:cNvSpPr/>
            <p:nvPr/>
          </p:nvSpPr>
          <p:spPr>
            <a:xfrm>
              <a:off x="1524" y="531114"/>
              <a:ext cx="781050" cy="226314"/>
            </a:xfrm>
            <a:custGeom>
              <a:avLst/>
              <a:gdLst/>
              <a:ahLst/>
              <a:cxnLst/>
              <a:rect l="0" t="0" r="0" b="0"/>
              <a:pathLst>
                <a:path w="781050" h="226314">
                  <a:moveTo>
                    <a:pt x="0" y="0"/>
                  </a:moveTo>
                  <a:lnTo>
                    <a:pt x="781050" y="0"/>
                  </a:lnTo>
                  <a:lnTo>
                    <a:pt x="781050" y="226314"/>
                  </a:lnTo>
                  <a:lnTo>
                    <a:pt x="0" y="226314"/>
                  </a:lnTo>
                  <a:lnTo>
                    <a:pt x="0" y="0"/>
                  </a:lnTo>
                </a:path>
              </a:pathLst>
            </a:custGeom>
            <a:ln w="0" cap="flat">
              <a:round/>
            </a:ln>
          </p:spPr>
          <p:style>
            <a:lnRef idx="0">
              <a:srgbClr val="000000">
                <a:alpha val="0"/>
              </a:srgbClr>
            </a:lnRef>
            <a:fillRef idx="1">
              <a:srgbClr val="E4E4E5"/>
            </a:fillRef>
            <a:effectRef idx="0">
              <a:scrgbClr r="0" g="0" b="0"/>
            </a:effectRef>
            <a:fontRef idx="none"/>
          </p:style>
          <p:txBody>
            <a:bodyPr/>
            <a:lstStyle/>
            <a:p>
              <a:endParaRPr lang="en-US"/>
            </a:p>
          </p:txBody>
        </p:sp>
        <p:sp>
          <p:nvSpPr>
            <p:cNvPr id="9" name="Shape 2309">
              <a:extLst>
                <a:ext uri="{FF2B5EF4-FFF2-40B4-BE49-F238E27FC236}">
                  <a16:creationId xmlns:a16="http://schemas.microsoft.com/office/drawing/2014/main" id="{0FB0B4DC-A317-40FA-B5E1-732091128F64}"/>
                </a:ext>
              </a:extLst>
            </p:cNvPr>
            <p:cNvSpPr/>
            <p:nvPr/>
          </p:nvSpPr>
          <p:spPr>
            <a:xfrm>
              <a:off x="1524" y="531114"/>
              <a:ext cx="781050" cy="226314"/>
            </a:xfrm>
            <a:custGeom>
              <a:avLst/>
              <a:gdLst/>
              <a:ahLst/>
              <a:cxnLst/>
              <a:rect l="0" t="0" r="0" b="0"/>
              <a:pathLst>
                <a:path w="781050" h="226314">
                  <a:moveTo>
                    <a:pt x="0" y="226314"/>
                  </a:moveTo>
                  <a:lnTo>
                    <a:pt x="781050" y="226314"/>
                  </a:lnTo>
                  <a:lnTo>
                    <a:pt x="781050" y="0"/>
                  </a:lnTo>
                  <a:lnTo>
                    <a:pt x="0" y="0"/>
                  </a:lnTo>
                  <a:close/>
                </a:path>
              </a:pathLst>
            </a:custGeom>
            <a:ln w="9906" cap="flat">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10" name="Shape 40776">
              <a:extLst>
                <a:ext uri="{FF2B5EF4-FFF2-40B4-BE49-F238E27FC236}">
                  <a16:creationId xmlns:a16="http://schemas.microsoft.com/office/drawing/2014/main" id="{3197999E-8A72-4711-BF6B-83B4A1B791D4}"/>
                </a:ext>
              </a:extLst>
            </p:cNvPr>
            <p:cNvSpPr/>
            <p:nvPr/>
          </p:nvSpPr>
          <p:spPr>
            <a:xfrm>
              <a:off x="71628" y="615696"/>
              <a:ext cx="640080" cy="57150"/>
            </a:xfrm>
            <a:custGeom>
              <a:avLst/>
              <a:gdLst/>
              <a:ahLst/>
              <a:cxnLst/>
              <a:rect l="0" t="0" r="0" b="0"/>
              <a:pathLst>
                <a:path w="640080" h="57150">
                  <a:moveTo>
                    <a:pt x="0" y="0"/>
                  </a:moveTo>
                  <a:lnTo>
                    <a:pt x="640080" y="0"/>
                  </a:lnTo>
                  <a:lnTo>
                    <a:pt x="640080" y="57150"/>
                  </a:lnTo>
                  <a:lnTo>
                    <a:pt x="0" y="57150"/>
                  </a:lnTo>
                  <a:lnTo>
                    <a:pt x="0" y="0"/>
                  </a:lnTo>
                </a:path>
              </a:pathLst>
            </a:custGeom>
            <a:ln w="9906" cap="flat">
              <a:round/>
            </a:ln>
          </p:spPr>
          <p:style>
            <a:lnRef idx="1">
              <a:srgbClr val="969797"/>
            </a:lnRef>
            <a:fillRef idx="1">
              <a:srgbClr val="0071C5"/>
            </a:fillRef>
            <a:effectRef idx="0">
              <a:scrgbClr r="0" g="0" b="0"/>
            </a:effectRef>
            <a:fontRef idx="none"/>
          </p:style>
          <p:txBody>
            <a:bodyPr/>
            <a:lstStyle/>
            <a:p>
              <a:endParaRPr lang="en-US"/>
            </a:p>
          </p:txBody>
        </p:sp>
        <p:sp>
          <p:nvSpPr>
            <p:cNvPr id="11" name="Shape 40777">
              <a:extLst>
                <a:ext uri="{FF2B5EF4-FFF2-40B4-BE49-F238E27FC236}">
                  <a16:creationId xmlns:a16="http://schemas.microsoft.com/office/drawing/2014/main" id="{2301C866-DBEA-4979-999E-353FBD9A4D7A}"/>
                </a:ext>
              </a:extLst>
            </p:cNvPr>
            <p:cNvSpPr/>
            <p:nvPr/>
          </p:nvSpPr>
          <p:spPr>
            <a:xfrm>
              <a:off x="1524" y="807720"/>
              <a:ext cx="781050" cy="226314"/>
            </a:xfrm>
            <a:custGeom>
              <a:avLst/>
              <a:gdLst/>
              <a:ahLst/>
              <a:cxnLst/>
              <a:rect l="0" t="0" r="0" b="0"/>
              <a:pathLst>
                <a:path w="781050" h="226314">
                  <a:moveTo>
                    <a:pt x="0" y="0"/>
                  </a:moveTo>
                  <a:lnTo>
                    <a:pt x="781050" y="0"/>
                  </a:lnTo>
                  <a:lnTo>
                    <a:pt x="781050" y="226314"/>
                  </a:lnTo>
                  <a:lnTo>
                    <a:pt x="0" y="226314"/>
                  </a:lnTo>
                  <a:lnTo>
                    <a:pt x="0" y="0"/>
                  </a:lnTo>
                </a:path>
              </a:pathLst>
            </a:custGeom>
            <a:ln w="0" cap="flat">
              <a:round/>
            </a:ln>
          </p:spPr>
          <p:style>
            <a:lnRef idx="0">
              <a:srgbClr val="000000">
                <a:alpha val="0"/>
              </a:srgbClr>
            </a:lnRef>
            <a:fillRef idx="1">
              <a:srgbClr val="E4E4E5"/>
            </a:fillRef>
            <a:effectRef idx="0">
              <a:scrgbClr r="0" g="0" b="0"/>
            </a:effectRef>
            <a:fontRef idx="none"/>
          </p:style>
          <p:txBody>
            <a:bodyPr/>
            <a:lstStyle/>
            <a:p>
              <a:endParaRPr lang="en-US"/>
            </a:p>
          </p:txBody>
        </p:sp>
        <p:sp>
          <p:nvSpPr>
            <p:cNvPr id="12" name="Shape 2312">
              <a:extLst>
                <a:ext uri="{FF2B5EF4-FFF2-40B4-BE49-F238E27FC236}">
                  <a16:creationId xmlns:a16="http://schemas.microsoft.com/office/drawing/2014/main" id="{7E994CE6-6F27-412B-BF66-E7407128FD59}"/>
                </a:ext>
              </a:extLst>
            </p:cNvPr>
            <p:cNvSpPr/>
            <p:nvPr/>
          </p:nvSpPr>
          <p:spPr>
            <a:xfrm>
              <a:off x="1524" y="807720"/>
              <a:ext cx="781050" cy="226314"/>
            </a:xfrm>
            <a:custGeom>
              <a:avLst/>
              <a:gdLst/>
              <a:ahLst/>
              <a:cxnLst/>
              <a:rect l="0" t="0" r="0" b="0"/>
              <a:pathLst>
                <a:path w="781050" h="226314">
                  <a:moveTo>
                    <a:pt x="0" y="226314"/>
                  </a:moveTo>
                  <a:lnTo>
                    <a:pt x="781050" y="226314"/>
                  </a:lnTo>
                  <a:lnTo>
                    <a:pt x="781050" y="0"/>
                  </a:lnTo>
                  <a:lnTo>
                    <a:pt x="0" y="0"/>
                  </a:lnTo>
                  <a:close/>
                </a:path>
              </a:pathLst>
            </a:custGeom>
            <a:ln w="9906" cap="flat">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13" name="Shape 40778">
              <a:extLst>
                <a:ext uri="{FF2B5EF4-FFF2-40B4-BE49-F238E27FC236}">
                  <a16:creationId xmlns:a16="http://schemas.microsoft.com/office/drawing/2014/main" id="{384BE9A1-C1C9-45DE-890D-D02537F2AAF7}"/>
                </a:ext>
              </a:extLst>
            </p:cNvPr>
            <p:cNvSpPr/>
            <p:nvPr/>
          </p:nvSpPr>
          <p:spPr>
            <a:xfrm>
              <a:off x="71628" y="892302"/>
              <a:ext cx="640080" cy="57150"/>
            </a:xfrm>
            <a:custGeom>
              <a:avLst/>
              <a:gdLst/>
              <a:ahLst/>
              <a:cxnLst/>
              <a:rect l="0" t="0" r="0" b="0"/>
              <a:pathLst>
                <a:path w="640080" h="57150">
                  <a:moveTo>
                    <a:pt x="0" y="0"/>
                  </a:moveTo>
                  <a:lnTo>
                    <a:pt x="640080" y="0"/>
                  </a:lnTo>
                  <a:lnTo>
                    <a:pt x="640080" y="57150"/>
                  </a:lnTo>
                  <a:lnTo>
                    <a:pt x="0" y="57150"/>
                  </a:lnTo>
                  <a:lnTo>
                    <a:pt x="0" y="0"/>
                  </a:lnTo>
                </a:path>
              </a:pathLst>
            </a:custGeom>
            <a:ln w="9906" cap="flat">
              <a:round/>
            </a:ln>
          </p:spPr>
          <p:style>
            <a:lnRef idx="1">
              <a:srgbClr val="969797"/>
            </a:lnRef>
            <a:fillRef idx="1">
              <a:srgbClr val="0071C5"/>
            </a:fillRef>
            <a:effectRef idx="0">
              <a:scrgbClr r="0" g="0" b="0"/>
            </a:effectRef>
            <a:fontRef idx="none"/>
          </p:style>
          <p:txBody>
            <a:bodyPr/>
            <a:lstStyle/>
            <a:p>
              <a:endParaRPr lang="en-US"/>
            </a:p>
          </p:txBody>
        </p:sp>
        <p:sp>
          <p:nvSpPr>
            <p:cNvPr id="14" name="Shape 40779">
              <a:extLst>
                <a:ext uri="{FF2B5EF4-FFF2-40B4-BE49-F238E27FC236}">
                  <a16:creationId xmlns:a16="http://schemas.microsoft.com/office/drawing/2014/main" id="{E11F0239-611A-4D1E-8102-CEDC84E0D5B5}"/>
                </a:ext>
              </a:extLst>
            </p:cNvPr>
            <p:cNvSpPr/>
            <p:nvPr/>
          </p:nvSpPr>
          <p:spPr>
            <a:xfrm>
              <a:off x="0" y="0"/>
              <a:ext cx="780288" cy="214884"/>
            </a:xfrm>
            <a:custGeom>
              <a:avLst/>
              <a:gdLst/>
              <a:ahLst/>
              <a:cxnLst/>
              <a:rect l="0" t="0" r="0" b="0"/>
              <a:pathLst>
                <a:path w="780288" h="214884">
                  <a:moveTo>
                    <a:pt x="0" y="0"/>
                  </a:moveTo>
                  <a:lnTo>
                    <a:pt x="780288" y="0"/>
                  </a:lnTo>
                  <a:lnTo>
                    <a:pt x="780288" y="214884"/>
                  </a:lnTo>
                  <a:lnTo>
                    <a:pt x="0" y="214884"/>
                  </a:lnTo>
                  <a:lnTo>
                    <a:pt x="0" y="0"/>
                  </a:lnTo>
                </a:path>
              </a:pathLst>
            </a:custGeom>
            <a:ln w="9906" cap="flat">
              <a:round/>
            </a:ln>
          </p:spPr>
          <p:style>
            <a:lnRef idx="1">
              <a:srgbClr val="969797"/>
            </a:lnRef>
            <a:fillRef idx="1">
              <a:srgbClr val="E4E4E5"/>
            </a:fillRef>
            <a:effectRef idx="0">
              <a:scrgbClr r="0" g="0" b="0"/>
            </a:effectRef>
            <a:fontRef idx="none"/>
          </p:style>
          <p:txBody>
            <a:bodyPr/>
            <a:lstStyle/>
            <a:p>
              <a:endParaRPr lang="en-US"/>
            </a:p>
          </p:txBody>
        </p:sp>
        <p:sp>
          <p:nvSpPr>
            <p:cNvPr id="15" name="Shape 40780">
              <a:extLst>
                <a:ext uri="{FF2B5EF4-FFF2-40B4-BE49-F238E27FC236}">
                  <a16:creationId xmlns:a16="http://schemas.microsoft.com/office/drawing/2014/main" id="{95B47F0F-057B-4698-B757-8372723CAABF}"/>
                </a:ext>
              </a:extLst>
            </p:cNvPr>
            <p:cNvSpPr/>
            <p:nvPr/>
          </p:nvSpPr>
          <p:spPr>
            <a:xfrm>
              <a:off x="70104" y="86868"/>
              <a:ext cx="640080" cy="54102"/>
            </a:xfrm>
            <a:custGeom>
              <a:avLst/>
              <a:gdLst/>
              <a:ahLst/>
              <a:cxnLst/>
              <a:rect l="0" t="0" r="0" b="0"/>
              <a:pathLst>
                <a:path w="640080" h="54102">
                  <a:moveTo>
                    <a:pt x="0" y="0"/>
                  </a:moveTo>
                  <a:lnTo>
                    <a:pt x="640080" y="0"/>
                  </a:lnTo>
                  <a:lnTo>
                    <a:pt x="640080" y="54102"/>
                  </a:lnTo>
                  <a:lnTo>
                    <a:pt x="0" y="54102"/>
                  </a:lnTo>
                  <a:lnTo>
                    <a:pt x="0" y="0"/>
                  </a:lnTo>
                </a:path>
              </a:pathLst>
            </a:custGeom>
            <a:ln w="9906" cap="flat">
              <a:round/>
            </a:ln>
          </p:spPr>
          <p:style>
            <a:lnRef idx="1">
              <a:srgbClr val="969797"/>
            </a:lnRef>
            <a:fillRef idx="1">
              <a:srgbClr val="0071C5"/>
            </a:fillRef>
            <a:effectRef idx="0">
              <a:scrgbClr r="0" g="0" b="0"/>
            </a:effectRef>
            <a:fontRef idx="none"/>
          </p:style>
          <p:txBody>
            <a:bodyPr/>
            <a:lstStyle/>
            <a:p>
              <a:endParaRPr lang="en-US"/>
            </a:p>
          </p:txBody>
        </p:sp>
        <p:sp>
          <p:nvSpPr>
            <p:cNvPr id="16" name="Shape 2332">
              <a:extLst>
                <a:ext uri="{FF2B5EF4-FFF2-40B4-BE49-F238E27FC236}">
                  <a16:creationId xmlns:a16="http://schemas.microsoft.com/office/drawing/2014/main" id="{C3C7B287-F9AB-4EB7-9317-8EE0DA23101C}"/>
                </a:ext>
              </a:extLst>
            </p:cNvPr>
            <p:cNvSpPr/>
            <p:nvPr/>
          </p:nvSpPr>
          <p:spPr>
            <a:xfrm>
              <a:off x="907542" y="0"/>
              <a:ext cx="364236" cy="1034034"/>
            </a:xfrm>
            <a:custGeom>
              <a:avLst/>
              <a:gdLst/>
              <a:ahLst/>
              <a:cxnLst/>
              <a:rect l="0" t="0" r="0" b="0"/>
              <a:pathLst>
                <a:path w="364236" h="1034034">
                  <a:moveTo>
                    <a:pt x="0" y="0"/>
                  </a:moveTo>
                  <a:cubicBezTo>
                    <a:pt x="100584" y="0"/>
                    <a:pt x="182118" y="13589"/>
                    <a:pt x="182118" y="30353"/>
                  </a:cubicBezTo>
                  <a:lnTo>
                    <a:pt x="182118" y="486664"/>
                  </a:lnTo>
                  <a:cubicBezTo>
                    <a:pt x="182118" y="503428"/>
                    <a:pt x="263652" y="517017"/>
                    <a:pt x="364236" y="517017"/>
                  </a:cubicBezTo>
                  <a:cubicBezTo>
                    <a:pt x="263652" y="517017"/>
                    <a:pt x="182118" y="530606"/>
                    <a:pt x="182118" y="547370"/>
                  </a:cubicBezTo>
                  <a:lnTo>
                    <a:pt x="182118" y="1003681"/>
                  </a:lnTo>
                  <a:cubicBezTo>
                    <a:pt x="182118" y="1020445"/>
                    <a:pt x="100584" y="1034034"/>
                    <a:pt x="0" y="1034034"/>
                  </a:cubicBezTo>
                </a:path>
              </a:pathLst>
            </a:custGeom>
            <a:ln w="19050" cap="flat">
              <a:round/>
            </a:ln>
          </p:spPr>
          <p:style>
            <a:lnRef idx="1">
              <a:srgbClr val="969797"/>
            </a:lnRef>
            <a:fillRef idx="0">
              <a:srgbClr val="000000">
                <a:alpha val="0"/>
              </a:srgbClr>
            </a:fillRef>
            <a:effectRef idx="0">
              <a:scrgbClr r="0" g="0" b="0"/>
            </a:effectRef>
            <a:fontRef idx="none"/>
          </p:style>
          <p:txBody>
            <a:bodyPr/>
            <a:lstStyle/>
            <a:p>
              <a:endParaRPr lang="en-US"/>
            </a:p>
          </p:txBody>
        </p:sp>
      </p:grpSp>
      <p:sp>
        <p:nvSpPr>
          <p:cNvPr id="17" name="Rectangle 16">
            <a:extLst>
              <a:ext uri="{FF2B5EF4-FFF2-40B4-BE49-F238E27FC236}">
                <a16:creationId xmlns:a16="http://schemas.microsoft.com/office/drawing/2014/main" id="{9301811E-0D90-4D41-A544-DA2290D2EBD6}"/>
              </a:ext>
            </a:extLst>
          </p:cNvPr>
          <p:cNvSpPr/>
          <p:nvPr/>
        </p:nvSpPr>
        <p:spPr>
          <a:xfrm>
            <a:off x="1631504" y="1741552"/>
            <a:ext cx="875648" cy="538609"/>
          </a:xfrm>
          <a:prstGeom prst="rect">
            <a:avLst/>
          </a:prstGeom>
        </p:spPr>
        <p:txBody>
          <a:bodyPr wrap="square">
            <a:spAutoFit/>
          </a:bodyPr>
          <a:lstStyle/>
          <a:p>
            <a:endParaRPr lang="en-US" sz="1100" dirty="0">
              <a:solidFill>
                <a:srgbClr val="000000"/>
              </a:solidFill>
              <a:latin typeface="Segoe UI" panose="020B0502040204020203" pitchFamily="34" charset="0"/>
            </a:endParaRPr>
          </a:p>
          <a:p>
            <a:pPr marR="158860" algn="ctr"/>
            <a:r>
              <a:rPr lang="en-US" dirty="0">
                <a:solidFill>
                  <a:srgbClr val="000000"/>
                </a:solidFill>
                <a:latin typeface="Segoe UI" panose="020B0502040204020203" pitchFamily="34" charset="0"/>
              </a:rPr>
              <a:t>APP</a:t>
            </a:r>
            <a:endParaRPr lang="en-US" dirty="0"/>
          </a:p>
        </p:txBody>
      </p:sp>
      <p:sp>
        <p:nvSpPr>
          <p:cNvPr id="18" name="Rectangle 17">
            <a:extLst>
              <a:ext uri="{FF2B5EF4-FFF2-40B4-BE49-F238E27FC236}">
                <a16:creationId xmlns:a16="http://schemas.microsoft.com/office/drawing/2014/main" id="{B4FA69DE-DDBC-4DD4-9530-3374EBCBAEA1}"/>
              </a:ext>
            </a:extLst>
          </p:cNvPr>
          <p:cNvSpPr/>
          <p:nvPr/>
        </p:nvSpPr>
        <p:spPr>
          <a:xfrm>
            <a:off x="4722663" y="1618465"/>
            <a:ext cx="2471953" cy="923330"/>
          </a:xfrm>
          <a:prstGeom prst="rect">
            <a:avLst/>
          </a:prstGeom>
        </p:spPr>
        <p:txBody>
          <a:bodyPr wrap="square">
            <a:spAutoFit/>
          </a:bodyPr>
          <a:lstStyle/>
          <a:p>
            <a:r>
              <a:rPr lang="en-US" dirty="0">
                <a:solidFill>
                  <a:srgbClr val="000000"/>
                </a:solidFill>
                <a:latin typeface="Segoe UI" panose="020B0502040204020203" pitchFamily="34" charset="0"/>
              </a:rPr>
              <a:t>Many individual tasks need to run to reach the answer</a:t>
            </a:r>
            <a:endParaRPr lang="en-US" dirty="0"/>
          </a:p>
        </p:txBody>
      </p:sp>
      <p:grpSp>
        <p:nvGrpSpPr>
          <p:cNvPr id="19" name="Group 18">
            <a:extLst>
              <a:ext uri="{FF2B5EF4-FFF2-40B4-BE49-F238E27FC236}">
                <a16:creationId xmlns:a16="http://schemas.microsoft.com/office/drawing/2014/main" id="{120B5365-C115-4876-A4CF-931C4B2BFA19}"/>
              </a:ext>
            </a:extLst>
          </p:cNvPr>
          <p:cNvGrpSpPr/>
          <p:nvPr/>
        </p:nvGrpSpPr>
        <p:grpSpPr>
          <a:xfrm>
            <a:off x="1271464" y="2879285"/>
            <a:ext cx="6447023" cy="3665276"/>
            <a:chOff x="0" y="0"/>
            <a:chExt cx="6447603" cy="3665634"/>
          </a:xfrm>
        </p:grpSpPr>
        <p:sp>
          <p:nvSpPr>
            <p:cNvPr id="20" name="Shape 2214">
              <a:extLst>
                <a:ext uri="{FF2B5EF4-FFF2-40B4-BE49-F238E27FC236}">
                  <a16:creationId xmlns:a16="http://schemas.microsoft.com/office/drawing/2014/main" id="{357E6E0D-264A-4F9E-B845-734F48BF89CE}"/>
                </a:ext>
              </a:extLst>
            </p:cNvPr>
            <p:cNvSpPr/>
            <p:nvPr/>
          </p:nvSpPr>
          <p:spPr>
            <a:xfrm>
              <a:off x="1145445" y="1607612"/>
              <a:ext cx="1085850" cy="705612"/>
            </a:xfrm>
            <a:custGeom>
              <a:avLst/>
              <a:gdLst/>
              <a:ahLst/>
              <a:cxnLst/>
              <a:rect l="0" t="0" r="0" b="0"/>
              <a:pathLst>
                <a:path w="1085850" h="705612">
                  <a:moveTo>
                    <a:pt x="1085850" y="0"/>
                  </a:moveTo>
                  <a:lnTo>
                    <a:pt x="0" y="705612"/>
                  </a:lnTo>
                </a:path>
              </a:pathLst>
            </a:custGeom>
            <a:ln w="28956" cap="rnd">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21" name="Shape 2215">
              <a:extLst>
                <a:ext uri="{FF2B5EF4-FFF2-40B4-BE49-F238E27FC236}">
                  <a16:creationId xmlns:a16="http://schemas.microsoft.com/office/drawing/2014/main" id="{0A082C9B-FA2A-4778-A632-BE94D339B22D}"/>
                </a:ext>
              </a:extLst>
            </p:cNvPr>
            <p:cNvSpPr/>
            <p:nvPr/>
          </p:nvSpPr>
          <p:spPr>
            <a:xfrm>
              <a:off x="2373789" y="1588562"/>
              <a:ext cx="1125474" cy="724662"/>
            </a:xfrm>
            <a:custGeom>
              <a:avLst/>
              <a:gdLst/>
              <a:ahLst/>
              <a:cxnLst/>
              <a:rect l="0" t="0" r="0" b="0"/>
              <a:pathLst>
                <a:path w="1125474" h="724662">
                  <a:moveTo>
                    <a:pt x="0" y="0"/>
                  </a:moveTo>
                  <a:lnTo>
                    <a:pt x="1125474" y="724662"/>
                  </a:lnTo>
                </a:path>
              </a:pathLst>
            </a:custGeom>
            <a:ln w="28956" cap="rnd">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22" name="Shape 2216">
              <a:extLst>
                <a:ext uri="{FF2B5EF4-FFF2-40B4-BE49-F238E27FC236}">
                  <a16:creationId xmlns:a16="http://schemas.microsoft.com/office/drawing/2014/main" id="{92E6AD63-7798-4B12-84CA-AE5BE888A422}"/>
                </a:ext>
              </a:extLst>
            </p:cNvPr>
            <p:cNvSpPr/>
            <p:nvPr/>
          </p:nvSpPr>
          <p:spPr>
            <a:xfrm>
              <a:off x="3296952" y="2473815"/>
              <a:ext cx="479298" cy="403670"/>
            </a:xfrm>
            <a:custGeom>
              <a:avLst/>
              <a:gdLst/>
              <a:ahLst/>
              <a:cxnLst/>
              <a:rect l="0" t="0" r="0" b="0"/>
              <a:pathLst>
                <a:path w="479298" h="403670">
                  <a:moveTo>
                    <a:pt x="479298" y="0"/>
                  </a:moveTo>
                  <a:lnTo>
                    <a:pt x="479298" y="319722"/>
                  </a:lnTo>
                  <a:cubicBezTo>
                    <a:pt x="469773" y="368249"/>
                    <a:pt x="366039" y="403670"/>
                    <a:pt x="239649" y="403670"/>
                  </a:cubicBezTo>
                  <a:cubicBezTo>
                    <a:pt x="113589" y="403670"/>
                    <a:pt x="9842" y="368249"/>
                    <a:pt x="0" y="319722"/>
                  </a:cubicBezTo>
                  <a:lnTo>
                    <a:pt x="0" y="3277"/>
                  </a:lnTo>
                  <a:cubicBezTo>
                    <a:pt x="39065" y="45250"/>
                    <a:pt x="142481" y="67882"/>
                    <a:pt x="239649" y="67882"/>
                  </a:cubicBezTo>
                  <a:cubicBezTo>
                    <a:pt x="336817" y="67882"/>
                    <a:pt x="440563" y="45250"/>
                    <a:pt x="479298" y="0"/>
                  </a:cubicBezTo>
                  <a:close/>
                </a:path>
              </a:pathLst>
            </a:custGeom>
            <a:ln w="0" cap="rnd">
              <a:round/>
            </a:ln>
          </p:spPr>
          <p:style>
            <a:lnRef idx="0">
              <a:srgbClr val="000000">
                <a:alpha val="0"/>
              </a:srgbClr>
            </a:lnRef>
            <a:fillRef idx="1">
              <a:srgbClr val="FF8B00"/>
            </a:fillRef>
            <a:effectRef idx="0">
              <a:scrgbClr r="0" g="0" b="0"/>
            </a:effectRef>
            <a:fontRef idx="none"/>
          </p:style>
          <p:txBody>
            <a:bodyPr/>
            <a:lstStyle/>
            <a:p>
              <a:endParaRPr lang="en-US"/>
            </a:p>
          </p:txBody>
        </p:sp>
        <p:sp>
          <p:nvSpPr>
            <p:cNvPr id="23" name="Shape 2217">
              <a:extLst>
                <a:ext uri="{FF2B5EF4-FFF2-40B4-BE49-F238E27FC236}">
                  <a16:creationId xmlns:a16="http://schemas.microsoft.com/office/drawing/2014/main" id="{56DE4D9C-6488-4735-A1F8-E1E29CCD587C}"/>
                </a:ext>
              </a:extLst>
            </p:cNvPr>
            <p:cNvSpPr/>
            <p:nvPr/>
          </p:nvSpPr>
          <p:spPr>
            <a:xfrm>
              <a:off x="3296952" y="2347895"/>
              <a:ext cx="479298" cy="177406"/>
            </a:xfrm>
            <a:custGeom>
              <a:avLst/>
              <a:gdLst/>
              <a:ahLst/>
              <a:cxnLst/>
              <a:rect l="0" t="0" r="0" b="0"/>
              <a:pathLst>
                <a:path w="479298" h="177406">
                  <a:moveTo>
                    <a:pt x="239649" y="0"/>
                  </a:moveTo>
                  <a:cubicBezTo>
                    <a:pt x="372605" y="0"/>
                    <a:pt x="479298" y="41974"/>
                    <a:pt x="479298" y="90183"/>
                  </a:cubicBezTo>
                  <a:cubicBezTo>
                    <a:pt x="479298" y="138709"/>
                    <a:pt x="372605" y="177406"/>
                    <a:pt x="239649" y="177406"/>
                  </a:cubicBezTo>
                  <a:cubicBezTo>
                    <a:pt x="107023" y="177406"/>
                    <a:pt x="0" y="138709"/>
                    <a:pt x="0" y="90183"/>
                  </a:cubicBezTo>
                  <a:cubicBezTo>
                    <a:pt x="0" y="41974"/>
                    <a:pt x="107023" y="0"/>
                    <a:pt x="239649" y="0"/>
                  </a:cubicBezTo>
                  <a:close/>
                </a:path>
              </a:pathLst>
            </a:custGeom>
            <a:ln w="0" cap="rnd">
              <a:round/>
            </a:ln>
          </p:spPr>
          <p:style>
            <a:lnRef idx="0">
              <a:srgbClr val="000000">
                <a:alpha val="0"/>
              </a:srgbClr>
            </a:lnRef>
            <a:fillRef idx="1">
              <a:srgbClr val="FF8B00"/>
            </a:fillRef>
            <a:effectRef idx="0">
              <a:scrgbClr r="0" g="0" b="0"/>
            </a:effectRef>
            <a:fontRef idx="none"/>
          </p:style>
          <p:txBody>
            <a:bodyPr/>
            <a:lstStyle/>
            <a:p>
              <a:endParaRPr lang="en-US"/>
            </a:p>
          </p:txBody>
        </p:sp>
        <p:sp>
          <p:nvSpPr>
            <p:cNvPr id="24" name="Shape 2218">
              <a:extLst>
                <a:ext uri="{FF2B5EF4-FFF2-40B4-BE49-F238E27FC236}">
                  <a16:creationId xmlns:a16="http://schemas.microsoft.com/office/drawing/2014/main" id="{C9D5E9DE-7E25-4F43-A6F2-8E192F789B7E}"/>
                </a:ext>
              </a:extLst>
            </p:cNvPr>
            <p:cNvSpPr/>
            <p:nvPr/>
          </p:nvSpPr>
          <p:spPr>
            <a:xfrm>
              <a:off x="3296952" y="2473815"/>
              <a:ext cx="479298" cy="403670"/>
            </a:xfrm>
            <a:custGeom>
              <a:avLst/>
              <a:gdLst/>
              <a:ahLst/>
              <a:cxnLst/>
              <a:rect l="0" t="0" r="0" b="0"/>
              <a:pathLst>
                <a:path w="479298" h="403670">
                  <a:moveTo>
                    <a:pt x="479298" y="0"/>
                  </a:moveTo>
                  <a:lnTo>
                    <a:pt x="479298" y="319722"/>
                  </a:lnTo>
                  <a:cubicBezTo>
                    <a:pt x="469773" y="368249"/>
                    <a:pt x="366039" y="403670"/>
                    <a:pt x="239649" y="403670"/>
                  </a:cubicBezTo>
                  <a:cubicBezTo>
                    <a:pt x="113589" y="403670"/>
                    <a:pt x="9842" y="368249"/>
                    <a:pt x="0" y="319722"/>
                  </a:cubicBezTo>
                  <a:lnTo>
                    <a:pt x="0" y="3277"/>
                  </a:lnTo>
                  <a:cubicBezTo>
                    <a:pt x="39065" y="45250"/>
                    <a:pt x="142481" y="67882"/>
                    <a:pt x="239649" y="67882"/>
                  </a:cubicBezTo>
                  <a:cubicBezTo>
                    <a:pt x="336817" y="67882"/>
                    <a:pt x="440563" y="45250"/>
                    <a:pt x="479298" y="0"/>
                  </a:cubicBezTo>
                  <a:close/>
                </a:path>
              </a:pathLst>
            </a:custGeom>
            <a:ln w="9906" cap="flat">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25" name="Shape 2219">
              <a:extLst>
                <a:ext uri="{FF2B5EF4-FFF2-40B4-BE49-F238E27FC236}">
                  <a16:creationId xmlns:a16="http://schemas.microsoft.com/office/drawing/2014/main" id="{B6382B24-0B30-45B1-B5F4-2138BCAF5342}"/>
                </a:ext>
              </a:extLst>
            </p:cNvPr>
            <p:cNvSpPr/>
            <p:nvPr/>
          </p:nvSpPr>
          <p:spPr>
            <a:xfrm>
              <a:off x="3296952" y="2347895"/>
              <a:ext cx="479298" cy="177406"/>
            </a:xfrm>
            <a:custGeom>
              <a:avLst/>
              <a:gdLst/>
              <a:ahLst/>
              <a:cxnLst/>
              <a:rect l="0" t="0" r="0" b="0"/>
              <a:pathLst>
                <a:path w="479298" h="177406">
                  <a:moveTo>
                    <a:pt x="239649" y="177406"/>
                  </a:moveTo>
                  <a:cubicBezTo>
                    <a:pt x="372605" y="177406"/>
                    <a:pt x="479298" y="138709"/>
                    <a:pt x="479298" y="90183"/>
                  </a:cubicBezTo>
                  <a:cubicBezTo>
                    <a:pt x="479298" y="41974"/>
                    <a:pt x="372605" y="0"/>
                    <a:pt x="239649" y="0"/>
                  </a:cubicBezTo>
                  <a:cubicBezTo>
                    <a:pt x="107023" y="0"/>
                    <a:pt x="0" y="41974"/>
                    <a:pt x="0" y="90183"/>
                  </a:cubicBezTo>
                  <a:cubicBezTo>
                    <a:pt x="0" y="138709"/>
                    <a:pt x="107023" y="177406"/>
                    <a:pt x="239649" y="177406"/>
                  </a:cubicBezTo>
                  <a:close/>
                </a:path>
              </a:pathLst>
            </a:custGeom>
            <a:ln w="9906" cap="flat">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26" name="Shape 2220">
              <a:extLst>
                <a:ext uri="{FF2B5EF4-FFF2-40B4-BE49-F238E27FC236}">
                  <a16:creationId xmlns:a16="http://schemas.microsoft.com/office/drawing/2014/main" id="{DF01E922-61B6-4FEA-A97E-DB131A421357}"/>
                </a:ext>
              </a:extLst>
            </p:cNvPr>
            <p:cNvSpPr/>
            <p:nvPr/>
          </p:nvSpPr>
          <p:spPr>
            <a:xfrm>
              <a:off x="1183926" y="2627549"/>
              <a:ext cx="436372" cy="0"/>
            </a:xfrm>
            <a:custGeom>
              <a:avLst/>
              <a:gdLst/>
              <a:ahLst/>
              <a:cxnLst/>
              <a:rect l="0" t="0" r="0" b="0"/>
              <a:pathLst>
                <a:path w="436372">
                  <a:moveTo>
                    <a:pt x="0" y="0"/>
                  </a:moveTo>
                  <a:lnTo>
                    <a:pt x="436372" y="0"/>
                  </a:lnTo>
                </a:path>
              </a:pathLst>
            </a:custGeom>
            <a:ln w="25146" cap="rnd">
              <a:custDash>
                <a:ds d="1" sp="396000"/>
              </a:custDash>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27" name="Shape 2221">
              <a:extLst>
                <a:ext uri="{FF2B5EF4-FFF2-40B4-BE49-F238E27FC236}">
                  <a16:creationId xmlns:a16="http://schemas.microsoft.com/office/drawing/2014/main" id="{CFC2CABF-660F-4B47-B111-75A497777AD1}"/>
                </a:ext>
              </a:extLst>
            </p:cNvPr>
            <p:cNvSpPr/>
            <p:nvPr/>
          </p:nvSpPr>
          <p:spPr>
            <a:xfrm>
              <a:off x="1607599" y="2589445"/>
              <a:ext cx="76200" cy="76200"/>
            </a:xfrm>
            <a:custGeom>
              <a:avLst/>
              <a:gdLst/>
              <a:ahLst/>
              <a:cxnLst/>
              <a:rect l="0" t="0" r="0" b="0"/>
              <a:pathLst>
                <a:path w="76200" h="76200">
                  <a:moveTo>
                    <a:pt x="0" y="0"/>
                  </a:moveTo>
                  <a:lnTo>
                    <a:pt x="76200" y="38100"/>
                  </a:lnTo>
                  <a:lnTo>
                    <a:pt x="0" y="76200"/>
                  </a:lnTo>
                  <a:lnTo>
                    <a:pt x="0" y="0"/>
                  </a:lnTo>
                  <a:close/>
                </a:path>
              </a:pathLst>
            </a:custGeom>
            <a:ln w="0" cap="rnd">
              <a:custDash>
                <a:ds d="1" sp="396000"/>
              </a:custDash>
              <a:round/>
            </a:ln>
          </p:spPr>
          <p:style>
            <a:lnRef idx="0">
              <a:srgbClr val="000000">
                <a:alpha val="0"/>
              </a:srgbClr>
            </a:lnRef>
            <a:fillRef idx="1">
              <a:srgbClr val="969797"/>
            </a:fillRef>
            <a:effectRef idx="0">
              <a:scrgbClr r="0" g="0" b="0"/>
            </a:effectRef>
            <a:fontRef idx="none"/>
          </p:style>
          <p:txBody>
            <a:bodyPr/>
            <a:lstStyle/>
            <a:p>
              <a:endParaRPr lang="en-US"/>
            </a:p>
          </p:txBody>
        </p:sp>
        <p:sp>
          <p:nvSpPr>
            <p:cNvPr id="28" name="Shape 2222">
              <a:extLst>
                <a:ext uri="{FF2B5EF4-FFF2-40B4-BE49-F238E27FC236}">
                  <a16:creationId xmlns:a16="http://schemas.microsoft.com/office/drawing/2014/main" id="{A6E77D1A-0846-4386-B441-A20163D72F30}"/>
                </a:ext>
              </a:extLst>
            </p:cNvPr>
            <p:cNvSpPr/>
            <p:nvPr/>
          </p:nvSpPr>
          <p:spPr>
            <a:xfrm>
              <a:off x="875316" y="2473815"/>
              <a:ext cx="479298" cy="403670"/>
            </a:xfrm>
            <a:custGeom>
              <a:avLst/>
              <a:gdLst/>
              <a:ahLst/>
              <a:cxnLst/>
              <a:rect l="0" t="0" r="0" b="0"/>
              <a:pathLst>
                <a:path w="479298" h="403670">
                  <a:moveTo>
                    <a:pt x="479298" y="0"/>
                  </a:moveTo>
                  <a:lnTo>
                    <a:pt x="479298" y="319722"/>
                  </a:lnTo>
                  <a:cubicBezTo>
                    <a:pt x="469773" y="368249"/>
                    <a:pt x="366039" y="403670"/>
                    <a:pt x="239649" y="403670"/>
                  </a:cubicBezTo>
                  <a:cubicBezTo>
                    <a:pt x="113589" y="403670"/>
                    <a:pt x="9843" y="368249"/>
                    <a:pt x="0" y="319722"/>
                  </a:cubicBezTo>
                  <a:lnTo>
                    <a:pt x="0" y="3277"/>
                  </a:lnTo>
                  <a:cubicBezTo>
                    <a:pt x="39065" y="45250"/>
                    <a:pt x="142481" y="67882"/>
                    <a:pt x="239649" y="67882"/>
                  </a:cubicBezTo>
                  <a:cubicBezTo>
                    <a:pt x="336817" y="67882"/>
                    <a:pt x="440563" y="45250"/>
                    <a:pt x="479298" y="0"/>
                  </a:cubicBezTo>
                  <a:close/>
                </a:path>
              </a:pathLst>
            </a:custGeom>
            <a:ln w="0" cap="rnd">
              <a:custDash>
                <a:ds d="1" sp="396000"/>
              </a:custDash>
              <a:round/>
            </a:ln>
          </p:spPr>
          <p:style>
            <a:lnRef idx="0">
              <a:srgbClr val="000000">
                <a:alpha val="0"/>
              </a:srgbClr>
            </a:lnRef>
            <a:fillRef idx="1">
              <a:srgbClr val="FF8B00"/>
            </a:fillRef>
            <a:effectRef idx="0">
              <a:scrgbClr r="0" g="0" b="0"/>
            </a:effectRef>
            <a:fontRef idx="none"/>
          </p:style>
          <p:txBody>
            <a:bodyPr/>
            <a:lstStyle/>
            <a:p>
              <a:endParaRPr lang="en-US"/>
            </a:p>
          </p:txBody>
        </p:sp>
        <p:sp>
          <p:nvSpPr>
            <p:cNvPr id="29" name="Shape 2223">
              <a:extLst>
                <a:ext uri="{FF2B5EF4-FFF2-40B4-BE49-F238E27FC236}">
                  <a16:creationId xmlns:a16="http://schemas.microsoft.com/office/drawing/2014/main" id="{B88F9C92-6F44-464A-B215-6E5F4E62410E}"/>
                </a:ext>
              </a:extLst>
            </p:cNvPr>
            <p:cNvSpPr/>
            <p:nvPr/>
          </p:nvSpPr>
          <p:spPr>
            <a:xfrm>
              <a:off x="875316" y="2347895"/>
              <a:ext cx="479298" cy="177406"/>
            </a:xfrm>
            <a:custGeom>
              <a:avLst/>
              <a:gdLst/>
              <a:ahLst/>
              <a:cxnLst/>
              <a:rect l="0" t="0" r="0" b="0"/>
              <a:pathLst>
                <a:path w="479298" h="177406">
                  <a:moveTo>
                    <a:pt x="239649" y="0"/>
                  </a:moveTo>
                  <a:cubicBezTo>
                    <a:pt x="372605" y="0"/>
                    <a:pt x="479298" y="41974"/>
                    <a:pt x="479298" y="90183"/>
                  </a:cubicBezTo>
                  <a:cubicBezTo>
                    <a:pt x="479298" y="138709"/>
                    <a:pt x="372605" y="177406"/>
                    <a:pt x="239649" y="177406"/>
                  </a:cubicBezTo>
                  <a:cubicBezTo>
                    <a:pt x="107023" y="177406"/>
                    <a:pt x="0" y="138709"/>
                    <a:pt x="0" y="90183"/>
                  </a:cubicBezTo>
                  <a:cubicBezTo>
                    <a:pt x="0" y="41974"/>
                    <a:pt x="107023" y="0"/>
                    <a:pt x="239649" y="0"/>
                  </a:cubicBezTo>
                  <a:close/>
                </a:path>
              </a:pathLst>
            </a:custGeom>
            <a:ln w="0" cap="rnd">
              <a:custDash>
                <a:ds d="1" sp="396000"/>
              </a:custDash>
              <a:round/>
            </a:ln>
          </p:spPr>
          <p:style>
            <a:lnRef idx="0">
              <a:srgbClr val="000000">
                <a:alpha val="0"/>
              </a:srgbClr>
            </a:lnRef>
            <a:fillRef idx="1">
              <a:srgbClr val="FF8B00"/>
            </a:fillRef>
            <a:effectRef idx="0">
              <a:scrgbClr r="0" g="0" b="0"/>
            </a:effectRef>
            <a:fontRef idx="none"/>
          </p:style>
          <p:txBody>
            <a:bodyPr/>
            <a:lstStyle/>
            <a:p>
              <a:endParaRPr lang="en-US"/>
            </a:p>
          </p:txBody>
        </p:sp>
        <p:sp>
          <p:nvSpPr>
            <p:cNvPr id="30" name="Shape 2224">
              <a:extLst>
                <a:ext uri="{FF2B5EF4-FFF2-40B4-BE49-F238E27FC236}">
                  <a16:creationId xmlns:a16="http://schemas.microsoft.com/office/drawing/2014/main" id="{9FEA7CDD-CD49-4EAA-9EF0-BF942D59336A}"/>
                </a:ext>
              </a:extLst>
            </p:cNvPr>
            <p:cNvSpPr/>
            <p:nvPr/>
          </p:nvSpPr>
          <p:spPr>
            <a:xfrm>
              <a:off x="875316" y="2473815"/>
              <a:ext cx="479298" cy="403670"/>
            </a:xfrm>
            <a:custGeom>
              <a:avLst/>
              <a:gdLst/>
              <a:ahLst/>
              <a:cxnLst/>
              <a:rect l="0" t="0" r="0" b="0"/>
              <a:pathLst>
                <a:path w="479298" h="403670">
                  <a:moveTo>
                    <a:pt x="479298" y="0"/>
                  </a:moveTo>
                  <a:lnTo>
                    <a:pt x="479298" y="319722"/>
                  </a:lnTo>
                  <a:cubicBezTo>
                    <a:pt x="469773" y="368249"/>
                    <a:pt x="366039" y="403670"/>
                    <a:pt x="239649" y="403670"/>
                  </a:cubicBezTo>
                  <a:cubicBezTo>
                    <a:pt x="113589" y="403670"/>
                    <a:pt x="9843" y="368249"/>
                    <a:pt x="0" y="319722"/>
                  </a:cubicBezTo>
                  <a:lnTo>
                    <a:pt x="0" y="3277"/>
                  </a:lnTo>
                  <a:cubicBezTo>
                    <a:pt x="39065" y="45250"/>
                    <a:pt x="142481" y="67882"/>
                    <a:pt x="239649" y="67882"/>
                  </a:cubicBezTo>
                  <a:cubicBezTo>
                    <a:pt x="336817" y="67882"/>
                    <a:pt x="440563" y="45250"/>
                    <a:pt x="479298" y="0"/>
                  </a:cubicBezTo>
                  <a:close/>
                </a:path>
              </a:pathLst>
            </a:custGeom>
            <a:ln w="9906" cap="flat">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31" name="Shape 2225">
              <a:extLst>
                <a:ext uri="{FF2B5EF4-FFF2-40B4-BE49-F238E27FC236}">
                  <a16:creationId xmlns:a16="http://schemas.microsoft.com/office/drawing/2014/main" id="{1BCB4236-0AB9-40E4-B1FB-F018AED6892B}"/>
                </a:ext>
              </a:extLst>
            </p:cNvPr>
            <p:cNvSpPr/>
            <p:nvPr/>
          </p:nvSpPr>
          <p:spPr>
            <a:xfrm>
              <a:off x="875316" y="2347895"/>
              <a:ext cx="479298" cy="177406"/>
            </a:xfrm>
            <a:custGeom>
              <a:avLst/>
              <a:gdLst/>
              <a:ahLst/>
              <a:cxnLst/>
              <a:rect l="0" t="0" r="0" b="0"/>
              <a:pathLst>
                <a:path w="479298" h="177406">
                  <a:moveTo>
                    <a:pt x="239649" y="177406"/>
                  </a:moveTo>
                  <a:cubicBezTo>
                    <a:pt x="372605" y="177406"/>
                    <a:pt x="479298" y="138709"/>
                    <a:pt x="479298" y="90183"/>
                  </a:cubicBezTo>
                  <a:cubicBezTo>
                    <a:pt x="479298" y="41974"/>
                    <a:pt x="372605" y="0"/>
                    <a:pt x="239649" y="0"/>
                  </a:cubicBezTo>
                  <a:cubicBezTo>
                    <a:pt x="107023" y="0"/>
                    <a:pt x="0" y="41974"/>
                    <a:pt x="0" y="90183"/>
                  </a:cubicBezTo>
                  <a:cubicBezTo>
                    <a:pt x="0" y="138709"/>
                    <a:pt x="107023" y="177406"/>
                    <a:pt x="239649" y="177406"/>
                  </a:cubicBezTo>
                  <a:close/>
                </a:path>
              </a:pathLst>
            </a:custGeom>
            <a:ln w="9906" cap="flat">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32" name="Shape 2226">
              <a:extLst>
                <a:ext uri="{FF2B5EF4-FFF2-40B4-BE49-F238E27FC236}">
                  <a16:creationId xmlns:a16="http://schemas.microsoft.com/office/drawing/2014/main" id="{037B5C77-8381-49E7-A640-85E9E870F4B5}"/>
                </a:ext>
              </a:extLst>
            </p:cNvPr>
            <p:cNvSpPr/>
            <p:nvPr/>
          </p:nvSpPr>
          <p:spPr>
            <a:xfrm>
              <a:off x="2920524" y="2627549"/>
              <a:ext cx="302260" cy="0"/>
            </a:xfrm>
            <a:custGeom>
              <a:avLst/>
              <a:gdLst/>
              <a:ahLst/>
              <a:cxnLst/>
              <a:rect l="0" t="0" r="0" b="0"/>
              <a:pathLst>
                <a:path w="302260">
                  <a:moveTo>
                    <a:pt x="0" y="0"/>
                  </a:moveTo>
                  <a:lnTo>
                    <a:pt x="302260" y="0"/>
                  </a:lnTo>
                </a:path>
              </a:pathLst>
            </a:custGeom>
            <a:ln w="25146" cap="rnd">
              <a:custDash>
                <a:ds d="1" sp="396000"/>
              </a:custDash>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33" name="Shape 2227">
              <a:extLst>
                <a:ext uri="{FF2B5EF4-FFF2-40B4-BE49-F238E27FC236}">
                  <a16:creationId xmlns:a16="http://schemas.microsoft.com/office/drawing/2014/main" id="{29121FFF-D031-4308-BF71-D89A19F55253}"/>
                </a:ext>
              </a:extLst>
            </p:cNvPr>
            <p:cNvSpPr/>
            <p:nvPr/>
          </p:nvSpPr>
          <p:spPr>
            <a:xfrm>
              <a:off x="3210085" y="2589445"/>
              <a:ext cx="76200" cy="76200"/>
            </a:xfrm>
            <a:custGeom>
              <a:avLst/>
              <a:gdLst/>
              <a:ahLst/>
              <a:cxnLst/>
              <a:rect l="0" t="0" r="0" b="0"/>
              <a:pathLst>
                <a:path w="76200" h="76200">
                  <a:moveTo>
                    <a:pt x="0" y="0"/>
                  </a:moveTo>
                  <a:lnTo>
                    <a:pt x="76200" y="38100"/>
                  </a:lnTo>
                  <a:lnTo>
                    <a:pt x="0" y="76200"/>
                  </a:lnTo>
                  <a:lnTo>
                    <a:pt x="0" y="0"/>
                  </a:lnTo>
                  <a:close/>
                </a:path>
              </a:pathLst>
            </a:custGeom>
            <a:ln w="0" cap="rnd">
              <a:custDash>
                <a:ds d="1" sp="396000"/>
              </a:custDash>
              <a:round/>
            </a:ln>
          </p:spPr>
          <p:style>
            <a:lnRef idx="0">
              <a:srgbClr val="000000">
                <a:alpha val="0"/>
              </a:srgbClr>
            </a:lnRef>
            <a:fillRef idx="1">
              <a:srgbClr val="969797"/>
            </a:fillRef>
            <a:effectRef idx="0">
              <a:scrgbClr r="0" g="0" b="0"/>
            </a:effectRef>
            <a:fontRef idx="none"/>
          </p:style>
          <p:txBody>
            <a:bodyPr/>
            <a:lstStyle/>
            <a:p>
              <a:endParaRPr lang="en-US"/>
            </a:p>
          </p:txBody>
        </p:sp>
        <p:sp>
          <p:nvSpPr>
            <p:cNvPr id="34" name="Shape 40789">
              <a:extLst>
                <a:ext uri="{FF2B5EF4-FFF2-40B4-BE49-F238E27FC236}">
                  <a16:creationId xmlns:a16="http://schemas.microsoft.com/office/drawing/2014/main" id="{E24236F5-7695-4425-827A-FAD7ABCC5CD6}"/>
                </a:ext>
              </a:extLst>
            </p:cNvPr>
            <p:cNvSpPr/>
            <p:nvPr/>
          </p:nvSpPr>
          <p:spPr>
            <a:xfrm>
              <a:off x="1693704" y="2481245"/>
              <a:ext cx="1232916" cy="226314"/>
            </a:xfrm>
            <a:custGeom>
              <a:avLst/>
              <a:gdLst/>
              <a:ahLst/>
              <a:cxnLst/>
              <a:rect l="0" t="0" r="0" b="0"/>
              <a:pathLst>
                <a:path w="1232916" h="226314">
                  <a:moveTo>
                    <a:pt x="0" y="0"/>
                  </a:moveTo>
                  <a:lnTo>
                    <a:pt x="1232916" y="0"/>
                  </a:lnTo>
                  <a:lnTo>
                    <a:pt x="1232916" y="226314"/>
                  </a:lnTo>
                  <a:lnTo>
                    <a:pt x="0" y="226314"/>
                  </a:lnTo>
                  <a:lnTo>
                    <a:pt x="0" y="0"/>
                  </a:lnTo>
                </a:path>
              </a:pathLst>
            </a:custGeom>
            <a:ln w="9906" cap="flat">
              <a:round/>
            </a:ln>
          </p:spPr>
          <p:style>
            <a:lnRef idx="1">
              <a:srgbClr val="969797"/>
            </a:lnRef>
            <a:fillRef idx="1">
              <a:srgbClr val="E4E4E5"/>
            </a:fillRef>
            <a:effectRef idx="0">
              <a:scrgbClr r="0" g="0" b="0"/>
            </a:effectRef>
            <a:fontRef idx="none"/>
          </p:style>
          <p:txBody>
            <a:bodyPr/>
            <a:lstStyle/>
            <a:p>
              <a:endParaRPr lang="en-US"/>
            </a:p>
          </p:txBody>
        </p:sp>
        <p:sp>
          <p:nvSpPr>
            <p:cNvPr id="35" name="Shape 40790">
              <a:extLst>
                <a:ext uri="{FF2B5EF4-FFF2-40B4-BE49-F238E27FC236}">
                  <a16:creationId xmlns:a16="http://schemas.microsoft.com/office/drawing/2014/main" id="{01B7E92D-1E4F-4A3F-9D3F-4D57A6A666BA}"/>
                </a:ext>
              </a:extLst>
            </p:cNvPr>
            <p:cNvSpPr/>
            <p:nvPr/>
          </p:nvSpPr>
          <p:spPr>
            <a:xfrm>
              <a:off x="1804956" y="2565827"/>
              <a:ext cx="1010412" cy="57150"/>
            </a:xfrm>
            <a:custGeom>
              <a:avLst/>
              <a:gdLst/>
              <a:ahLst/>
              <a:cxnLst/>
              <a:rect l="0" t="0" r="0" b="0"/>
              <a:pathLst>
                <a:path w="1010412" h="57150">
                  <a:moveTo>
                    <a:pt x="0" y="0"/>
                  </a:moveTo>
                  <a:lnTo>
                    <a:pt x="1010412" y="0"/>
                  </a:lnTo>
                  <a:lnTo>
                    <a:pt x="1010412" y="57150"/>
                  </a:lnTo>
                  <a:lnTo>
                    <a:pt x="0" y="57150"/>
                  </a:lnTo>
                  <a:lnTo>
                    <a:pt x="0" y="0"/>
                  </a:lnTo>
                </a:path>
              </a:pathLst>
            </a:custGeom>
            <a:ln w="9906" cap="flat">
              <a:round/>
            </a:ln>
          </p:spPr>
          <p:style>
            <a:lnRef idx="1">
              <a:srgbClr val="969797"/>
            </a:lnRef>
            <a:fillRef idx="1">
              <a:srgbClr val="0071C5"/>
            </a:fillRef>
            <a:effectRef idx="0">
              <a:scrgbClr r="0" g="0" b="0"/>
            </a:effectRef>
            <a:fontRef idx="none"/>
          </p:style>
          <p:txBody>
            <a:bodyPr/>
            <a:lstStyle/>
            <a:p>
              <a:endParaRPr lang="en-US"/>
            </a:p>
          </p:txBody>
        </p:sp>
        <p:sp>
          <p:nvSpPr>
            <p:cNvPr id="36" name="Rectangle 35">
              <a:extLst>
                <a:ext uri="{FF2B5EF4-FFF2-40B4-BE49-F238E27FC236}">
                  <a16:creationId xmlns:a16="http://schemas.microsoft.com/office/drawing/2014/main" id="{DD118CD5-1071-4D44-96B1-E993CD09671F}"/>
                </a:ext>
              </a:extLst>
            </p:cNvPr>
            <p:cNvSpPr/>
            <p:nvPr/>
          </p:nvSpPr>
          <p:spPr>
            <a:xfrm>
              <a:off x="865572" y="2966412"/>
              <a:ext cx="656860" cy="23117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400">
                  <a:solidFill>
                    <a:srgbClr val="4E4E4F"/>
                  </a:solidFill>
                  <a:effectLst/>
                  <a:latin typeface="Segoe UI" panose="020B0502040204020203" pitchFamily="34" charset="0"/>
                  <a:ea typeface="Segoe UI" panose="020B0502040204020203" pitchFamily="34" charset="0"/>
                </a:rPr>
                <a:t>INPUT</a:t>
              </a:r>
              <a:endParaRPr lang="en-US" sz="1100">
                <a:solidFill>
                  <a:srgbClr val="000000"/>
                </a:solidFill>
                <a:effectLst/>
                <a:latin typeface="Calibri" panose="020F0502020204030204" pitchFamily="34" charset="0"/>
                <a:ea typeface="Calibri" panose="020F0502020204030204" pitchFamily="34" charset="0"/>
              </a:endParaRPr>
            </a:p>
          </p:txBody>
        </p:sp>
        <p:sp>
          <p:nvSpPr>
            <p:cNvPr id="37" name="Rectangle 36">
              <a:extLst>
                <a:ext uri="{FF2B5EF4-FFF2-40B4-BE49-F238E27FC236}">
                  <a16:creationId xmlns:a16="http://schemas.microsoft.com/office/drawing/2014/main" id="{DE9B0E8C-8E02-43B2-ADA8-21D80FCF1999}"/>
                </a:ext>
              </a:extLst>
            </p:cNvPr>
            <p:cNvSpPr/>
            <p:nvPr/>
          </p:nvSpPr>
          <p:spPr>
            <a:xfrm>
              <a:off x="3207404" y="2966412"/>
              <a:ext cx="882039" cy="23117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400">
                  <a:solidFill>
                    <a:srgbClr val="4E4E4F"/>
                  </a:solidFill>
                  <a:effectLst/>
                  <a:latin typeface="Segoe UI" panose="020B0502040204020203" pitchFamily="34" charset="0"/>
                  <a:ea typeface="Segoe UI" panose="020B0502040204020203" pitchFamily="34" charset="0"/>
                </a:rPr>
                <a:t>OUTPUT</a:t>
              </a:r>
              <a:endParaRPr lang="en-US" sz="1100">
                <a:solidFill>
                  <a:srgbClr val="000000"/>
                </a:solidFill>
                <a:effectLst/>
                <a:latin typeface="Calibri" panose="020F0502020204030204" pitchFamily="34" charset="0"/>
                <a:ea typeface="Calibri" panose="020F0502020204030204" pitchFamily="34" charset="0"/>
              </a:endParaRPr>
            </a:p>
          </p:txBody>
        </p:sp>
        <p:sp>
          <p:nvSpPr>
            <p:cNvPr id="38" name="Rectangle 37">
              <a:extLst>
                <a:ext uri="{FF2B5EF4-FFF2-40B4-BE49-F238E27FC236}">
                  <a16:creationId xmlns:a16="http://schemas.microsoft.com/office/drawing/2014/main" id="{93E586E6-6F82-4112-A244-2D45DD8A4C59}"/>
                </a:ext>
              </a:extLst>
            </p:cNvPr>
            <p:cNvSpPr/>
            <p:nvPr/>
          </p:nvSpPr>
          <p:spPr>
            <a:xfrm>
              <a:off x="3075703" y="676509"/>
              <a:ext cx="2852163" cy="33039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a:solidFill>
                    <a:srgbClr val="4E4E4F"/>
                  </a:solidFill>
                  <a:effectLst/>
                  <a:latin typeface="Segoe UI" panose="020B0502040204020203" pitchFamily="34" charset="0"/>
                  <a:ea typeface="Segoe UI" panose="020B0502040204020203" pitchFamily="34" charset="0"/>
                </a:rPr>
                <a:t>Tasks are assigned </a:t>
              </a:r>
              <a:endParaRPr lang="en-US" sz="1100">
                <a:solidFill>
                  <a:srgbClr val="000000"/>
                </a:solidFill>
                <a:effectLst/>
                <a:latin typeface="Calibri" panose="020F0502020204030204" pitchFamily="34" charset="0"/>
                <a:ea typeface="Calibri" panose="020F0502020204030204" pitchFamily="34" charset="0"/>
              </a:endParaRPr>
            </a:p>
          </p:txBody>
        </p:sp>
        <p:sp>
          <p:nvSpPr>
            <p:cNvPr id="39" name="Rectangle 38">
              <a:extLst>
                <a:ext uri="{FF2B5EF4-FFF2-40B4-BE49-F238E27FC236}">
                  <a16:creationId xmlns:a16="http://schemas.microsoft.com/office/drawing/2014/main" id="{F295E8F9-9579-4196-9093-5C3973858459}"/>
                </a:ext>
              </a:extLst>
            </p:cNvPr>
            <p:cNvSpPr/>
            <p:nvPr/>
          </p:nvSpPr>
          <p:spPr>
            <a:xfrm>
              <a:off x="3075703" y="950808"/>
              <a:ext cx="2778120" cy="33039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a:solidFill>
                    <a:srgbClr val="4E4E4F"/>
                  </a:solidFill>
                  <a:effectLst/>
                  <a:latin typeface="Segoe UI" panose="020B0502040204020203" pitchFamily="34" charset="0"/>
                  <a:ea typeface="Segoe UI" panose="020B0502040204020203" pitchFamily="34" charset="0"/>
                </a:rPr>
                <a:t>to computers/VMs</a:t>
              </a:r>
              <a:endParaRPr lang="en-US" sz="1100">
                <a:solidFill>
                  <a:srgbClr val="000000"/>
                </a:solidFill>
                <a:effectLst/>
                <a:latin typeface="Calibri" panose="020F0502020204030204" pitchFamily="34" charset="0"/>
                <a:ea typeface="Calibri" panose="020F0502020204030204" pitchFamily="34" charset="0"/>
              </a:endParaRPr>
            </a:p>
          </p:txBody>
        </p:sp>
        <p:sp>
          <p:nvSpPr>
            <p:cNvPr id="40" name="Rectangle 39">
              <a:extLst>
                <a:ext uri="{FF2B5EF4-FFF2-40B4-BE49-F238E27FC236}">
                  <a16:creationId xmlns:a16="http://schemas.microsoft.com/office/drawing/2014/main" id="{1825EE50-DB04-40E2-81D4-8A90CB5ECD03}"/>
                </a:ext>
              </a:extLst>
            </p:cNvPr>
            <p:cNvSpPr/>
            <p:nvPr/>
          </p:nvSpPr>
          <p:spPr>
            <a:xfrm>
              <a:off x="3075703" y="1404252"/>
              <a:ext cx="2409319" cy="33039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a:solidFill>
                    <a:srgbClr val="4E4E4F"/>
                  </a:solidFill>
                  <a:effectLst/>
                  <a:latin typeface="Segoe UI" panose="020B0502040204020203" pitchFamily="34" charset="0"/>
                  <a:ea typeface="Segoe UI" panose="020B0502040204020203" pitchFamily="34" charset="0"/>
                </a:rPr>
                <a:t>Independent or </a:t>
              </a:r>
              <a:endParaRPr lang="en-US" sz="1100">
                <a:solidFill>
                  <a:srgbClr val="000000"/>
                </a:solidFill>
                <a:effectLst/>
                <a:latin typeface="Calibri" panose="020F0502020204030204" pitchFamily="34" charset="0"/>
                <a:ea typeface="Calibri" panose="020F0502020204030204" pitchFamily="34" charset="0"/>
              </a:endParaRPr>
            </a:p>
          </p:txBody>
        </p:sp>
        <p:sp>
          <p:nvSpPr>
            <p:cNvPr id="41" name="Rectangle 40">
              <a:extLst>
                <a:ext uri="{FF2B5EF4-FFF2-40B4-BE49-F238E27FC236}">
                  <a16:creationId xmlns:a16="http://schemas.microsoft.com/office/drawing/2014/main" id="{D7287A73-82E0-4E0A-A17C-6F0E7248A836}"/>
                </a:ext>
              </a:extLst>
            </p:cNvPr>
            <p:cNvSpPr/>
            <p:nvPr/>
          </p:nvSpPr>
          <p:spPr>
            <a:xfrm>
              <a:off x="3075703" y="1678551"/>
              <a:ext cx="2035996" cy="33039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a:solidFill>
                    <a:srgbClr val="4E4E4F"/>
                  </a:solidFill>
                  <a:effectLst/>
                  <a:latin typeface="Segoe UI" panose="020B0502040204020203" pitchFamily="34" charset="0"/>
                  <a:ea typeface="Segoe UI" panose="020B0502040204020203" pitchFamily="34" charset="0"/>
                </a:rPr>
                <a:t>coupled tasks</a:t>
              </a:r>
              <a:endParaRPr lang="en-US" sz="1100">
                <a:solidFill>
                  <a:srgbClr val="000000"/>
                </a:solidFill>
                <a:effectLst/>
                <a:latin typeface="Calibri" panose="020F0502020204030204" pitchFamily="34" charset="0"/>
                <a:ea typeface="Calibri" panose="020F0502020204030204" pitchFamily="34" charset="0"/>
              </a:endParaRPr>
            </a:p>
          </p:txBody>
        </p:sp>
        <p:sp>
          <p:nvSpPr>
            <p:cNvPr id="42" name="Shape 2236">
              <a:extLst>
                <a:ext uri="{FF2B5EF4-FFF2-40B4-BE49-F238E27FC236}">
                  <a16:creationId xmlns:a16="http://schemas.microsoft.com/office/drawing/2014/main" id="{759FE425-FA04-4174-8943-EFDC54E2BE03}"/>
                </a:ext>
              </a:extLst>
            </p:cNvPr>
            <p:cNvSpPr/>
            <p:nvPr/>
          </p:nvSpPr>
          <p:spPr>
            <a:xfrm>
              <a:off x="0" y="135044"/>
              <a:ext cx="865403" cy="659892"/>
            </a:xfrm>
            <a:custGeom>
              <a:avLst/>
              <a:gdLst/>
              <a:ahLst/>
              <a:cxnLst/>
              <a:rect l="0" t="0" r="0" b="0"/>
              <a:pathLst>
                <a:path w="865403" h="659892">
                  <a:moveTo>
                    <a:pt x="463245" y="0"/>
                  </a:moveTo>
                  <a:lnTo>
                    <a:pt x="865403" y="235852"/>
                  </a:lnTo>
                  <a:lnTo>
                    <a:pt x="860654" y="407378"/>
                  </a:lnTo>
                  <a:lnTo>
                    <a:pt x="439445" y="659892"/>
                  </a:lnTo>
                  <a:lnTo>
                    <a:pt x="8725" y="404990"/>
                  </a:lnTo>
                  <a:cubicBezTo>
                    <a:pt x="0" y="353377"/>
                    <a:pt x="10312" y="289852"/>
                    <a:pt x="6350" y="240614"/>
                  </a:cubicBezTo>
                  <a:lnTo>
                    <a:pt x="463245" y="0"/>
                  </a:ln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43" name="Shape 2237">
              <a:extLst>
                <a:ext uri="{FF2B5EF4-FFF2-40B4-BE49-F238E27FC236}">
                  <a16:creationId xmlns:a16="http://schemas.microsoft.com/office/drawing/2014/main" id="{82FAD17D-4592-4135-860A-B8163577A9DC}"/>
                </a:ext>
              </a:extLst>
            </p:cNvPr>
            <p:cNvSpPr/>
            <p:nvPr/>
          </p:nvSpPr>
          <p:spPr>
            <a:xfrm>
              <a:off x="0" y="135044"/>
              <a:ext cx="865403" cy="659892"/>
            </a:xfrm>
            <a:custGeom>
              <a:avLst/>
              <a:gdLst/>
              <a:ahLst/>
              <a:cxnLst/>
              <a:rect l="0" t="0" r="0" b="0"/>
              <a:pathLst>
                <a:path w="865403" h="659892">
                  <a:moveTo>
                    <a:pt x="6350" y="240614"/>
                  </a:moveTo>
                  <a:lnTo>
                    <a:pt x="463245" y="0"/>
                  </a:lnTo>
                  <a:lnTo>
                    <a:pt x="865403" y="235852"/>
                  </a:lnTo>
                  <a:lnTo>
                    <a:pt x="860654" y="407378"/>
                  </a:lnTo>
                  <a:lnTo>
                    <a:pt x="439445" y="659892"/>
                  </a:lnTo>
                  <a:lnTo>
                    <a:pt x="8725" y="404990"/>
                  </a:lnTo>
                  <a:cubicBezTo>
                    <a:pt x="0" y="353377"/>
                    <a:pt x="10312" y="289852"/>
                    <a:pt x="6350" y="240614"/>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44" name="Shape 2238">
              <a:extLst>
                <a:ext uri="{FF2B5EF4-FFF2-40B4-BE49-F238E27FC236}">
                  <a16:creationId xmlns:a16="http://schemas.microsoft.com/office/drawing/2014/main" id="{90A2DAC8-3185-404B-8017-A4205C258544}"/>
                </a:ext>
              </a:extLst>
            </p:cNvPr>
            <p:cNvSpPr/>
            <p:nvPr/>
          </p:nvSpPr>
          <p:spPr>
            <a:xfrm>
              <a:off x="338421" y="610251"/>
              <a:ext cx="49949" cy="108531"/>
            </a:xfrm>
            <a:custGeom>
              <a:avLst/>
              <a:gdLst/>
              <a:ahLst/>
              <a:cxnLst/>
              <a:rect l="0" t="0" r="0" b="0"/>
              <a:pathLst>
                <a:path w="49949" h="108531">
                  <a:moveTo>
                    <a:pt x="40651" y="559"/>
                  </a:moveTo>
                  <a:cubicBezTo>
                    <a:pt x="43234" y="1117"/>
                    <a:pt x="45644" y="2410"/>
                    <a:pt x="47193" y="4137"/>
                  </a:cubicBezTo>
                  <a:cubicBezTo>
                    <a:pt x="49606" y="7922"/>
                    <a:pt x="49263" y="13433"/>
                    <a:pt x="45136" y="15846"/>
                  </a:cubicBezTo>
                  <a:lnTo>
                    <a:pt x="20663" y="29969"/>
                  </a:lnTo>
                  <a:lnTo>
                    <a:pt x="20663" y="83029"/>
                  </a:lnTo>
                  <a:lnTo>
                    <a:pt x="33071" y="75447"/>
                  </a:lnTo>
                  <a:cubicBezTo>
                    <a:pt x="37554" y="73047"/>
                    <a:pt x="44094" y="73390"/>
                    <a:pt x="47193" y="77518"/>
                  </a:cubicBezTo>
                  <a:cubicBezTo>
                    <a:pt x="49949" y="80959"/>
                    <a:pt x="49263" y="86484"/>
                    <a:pt x="45136" y="88884"/>
                  </a:cubicBezTo>
                  <a:lnTo>
                    <a:pt x="15151" y="106118"/>
                  </a:lnTo>
                  <a:cubicBezTo>
                    <a:pt x="11366" y="108531"/>
                    <a:pt x="4470" y="105775"/>
                    <a:pt x="2413" y="103705"/>
                  </a:cubicBezTo>
                  <a:cubicBezTo>
                    <a:pt x="343" y="101635"/>
                    <a:pt x="0" y="95780"/>
                    <a:pt x="0" y="95780"/>
                  </a:cubicBezTo>
                  <a:lnTo>
                    <a:pt x="0" y="27213"/>
                  </a:lnTo>
                  <a:cubicBezTo>
                    <a:pt x="0" y="27213"/>
                    <a:pt x="343" y="20329"/>
                    <a:pt x="3784" y="18259"/>
                  </a:cubicBezTo>
                  <a:lnTo>
                    <a:pt x="33071" y="1381"/>
                  </a:lnTo>
                  <a:cubicBezTo>
                    <a:pt x="35312" y="175"/>
                    <a:pt x="38068" y="0"/>
                    <a:pt x="40651" y="559"/>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45" name="Shape 2239">
              <a:extLst>
                <a:ext uri="{FF2B5EF4-FFF2-40B4-BE49-F238E27FC236}">
                  <a16:creationId xmlns:a16="http://schemas.microsoft.com/office/drawing/2014/main" id="{E8654CD0-AC60-4BA6-ACB1-DCBB76D28DCA}"/>
                </a:ext>
              </a:extLst>
            </p:cNvPr>
            <p:cNvSpPr/>
            <p:nvPr/>
          </p:nvSpPr>
          <p:spPr>
            <a:xfrm>
              <a:off x="105515" y="553402"/>
              <a:ext cx="222567" cy="143332"/>
            </a:xfrm>
            <a:custGeom>
              <a:avLst/>
              <a:gdLst/>
              <a:ahLst/>
              <a:cxnLst/>
              <a:rect l="0" t="0" r="0" b="0"/>
              <a:pathLst>
                <a:path w="222567" h="143332">
                  <a:moveTo>
                    <a:pt x="25832" y="0"/>
                  </a:moveTo>
                  <a:lnTo>
                    <a:pt x="222567" y="111633"/>
                  </a:lnTo>
                  <a:lnTo>
                    <a:pt x="222567" y="143332"/>
                  </a:lnTo>
                  <a:lnTo>
                    <a:pt x="0" y="17221"/>
                  </a:lnTo>
                  <a:lnTo>
                    <a:pt x="19634" y="5169"/>
                  </a:lnTo>
                  <a:cubicBezTo>
                    <a:pt x="21704" y="4471"/>
                    <a:pt x="24117" y="2413"/>
                    <a:pt x="25832" y="0"/>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46" name="Shape 2240">
              <a:extLst>
                <a:ext uri="{FF2B5EF4-FFF2-40B4-BE49-F238E27FC236}">
                  <a16:creationId xmlns:a16="http://schemas.microsoft.com/office/drawing/2014/main" id="{BBD51EF2-A090-4F44-B9B2-8093CB3F0294}"/>
                </a:ext>
              </a:extLst>
            </p:cNvPr>
            <p:cNvSpPr/>
            <p:nvPr/>
          </p:nvSpPr>
          <p:spPr>
            <a:xfrm>
              <a:off x="180966" y="524802"/>
              <a:ext cx="118516" cy="89929"/>
            </a:xfrm>
            <a:custGeom>
              <a:avLst/>
              <a:gdLst/>
              <a:ahLst/>
              <a:cxnLst/>
              <a:rect l="0" t="0" r="0" b="0"/>
              <a:pathLst>
                <a:path w="118516" h="89929">
                  <a:moveTo>
                    <a:pt x="3488" y="1249"/>
                  </a:moveTo>
                  <a:cubicBezTo>
                    <a:pt x="5598" y="0"/>
                    <a:pt x="8439" y="0"/>
                    <a:pt x="11366" y="1727"/>
                  </a:cubicBezTo>
                  <a:lnTo>
                    <a:pt x="110592" y="58229"/>
                  </a:lnTo>
                  <a:cubicBezTo>
                    <a:pt x="115075" y="60642"/>
                    <a:pt x="118516" y="66840"/>
                    <a:pt x="118516" y="71666"/>
                  </a:cubicBezTo>
                  <a:lnTo>
                    <a:pt x="118516" y="82004"/>
                  </a:lnTo>
                  <a:cubicBezTo>
                    <a:pt x="118516" y="86830"/>
                    <a:pt x="115760" y="89929"/>
                    <a:pt x="111633" y="89929"/>
                  </a:cubicBezTo>
                  <a:cubicBezTo>
                    <a:pt x="110249" y="89929"/>
                    <a:pt x="108877" y="89586"/>
                    <a:pt x="107150" y="88887"/>
                  </a:cubicBezTo>
                  <a:lnTo>
                    <a:pt x="7925" y="32385"/>
                  </a:lnTo>
                  <a:cubicBezTo>
                    <a:pt x="3442" y="29972"/>
                    <a:pt x="0" y="24117"/>
                    <a:pt x="0" y="18605"/>
                  </a:cubicBezTo>
                  <a:lnTo>
                    <a:pt x="0" y="8268"/>
                  </a:lnTo>
                  <a:cubicBezTo>
                    <a:pt x="0" y="4997"/>
                    <a:pt x="1378" y="2499"/>
                    <a:pt x="3488" y="1249"/>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47" name="Shape 2241">
              <a:extLst>
                <a:ext uri="{FF2B5EF4-FFF2-40B4-BE49-F238E27FC236}">
                  <a16:creationId xmlns:a16="http://schemas.microsoft.com/office/drawing/2014/main" id="{5EF55B6C-5519-45FA-9B96-8FB6011FAE24}"/>
                </a:ext>
              </a:extLst>
            </p:cNvPr>
            <p:cNvSpPr/>
            <p:nvPr/>
          </p:nvSpPr>
          <p:spPr>
            <a:xfrm>
              <a:off x="74502" y="461664"/>
              <a:ext cx="50648" cy="108617"/>
            </a:xfrm>
            <a:custGeom>
              <a:avLst/>
              <a:gdLst/>
              <a:ahLst/>
              <a:cxnLst/>
              <a:rect l="0" t="0" r="0" b="0"/>
              <a:pathLst>
                <a:path w="50648" h="108617">
                  <a:moveTo>
                    <a:pt x="41259" y="473"/>
                  </a:moveTo>
                  <a:cubicBezTo>
                    <a:pt x="43758" y="946"/>
                    <a:pt x="45999" y="2153"/>
                    <a:pt x="47206" y="3880"/>
                  </a:cubicBezTo>
                  <a:cubicBezTo>
                    <a:pt x="50305" y="7665"/>
                    <a:pt x="49619" y="13176"/>
                    <a:pt x="45136" y="15589"/>
                  </a:cubicBezTo>
                  <a:lnTo>
                    <a:pt x="21361" y="29712"/>
                  </a:lnTo>
                  <a:lnTo>
                    <a:pt x="21361" y="82772"/>
                  </a:lnTo>
                  <a:lnTo>
                    <a:pt x="33769" y="75190"/>
                  </a:lnTo>
                  <a:cubicBezTo>
                    <a:pt x="38240" y="72790"/>
                    <a:pt x="44793" y="73133"/>
                    <a:pt x="47892" y="77261"/>
                  </a:cubicBezTo>
                  <a:cubicBezTo>
                    <a:pt x="50648" y="80715"/>
                    <a:pt x="49619" y="86227"/>
                    <a:pt x="45136" y="88627"/>
                  </a:cubicBezTo>
                  <a:lnTo>
                    <a:pt x="15850" y="105861"/>
                  </a:lnTo>
                  <a:cubicBezTo>
                    <a:pt x="11367" y="108617"/>
                    <a:pt x="5169" y="105518"/>
                    <a:pt x="3099" y="103448"/>
                  </a:cubicBezTo>
                  <a:cubicBezTo>
                    <a:pt x="1041" y="101378"/>
                    <a:pt x="0" y="95523"/>
                    <a:pt x="0" y="95523"/>
                  </a:cubicBezTo>
                  <a:lnTo>
                    <a:pt x="0" y="27299"/>
                  </a:lnTo>
                  <a:cubicBezTo>
                    <a:pt x="0" y="27299"/>
                    <a:pt x="1041" y="20072"/>
                    <a:pt x="4483" y="18345"/>
                  </a:cubicBezTo>
                  <a:lnTo>
                    <a:pt x="33769" y="1467"/>
                  </a:lnTo>
                  <a:cubicBezTo>
                    <a:pt x="36005" y="260"/>
                    <a:pt x="38760" y="0"/>
                    <a:pt x="41259" y="473"/>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48" name="Shape 2242">
              <a:extLst>
                <a:ext uri="{FF2B5EF4-FFF2-40B4-BE49-F238E27FC236}">
                  <a16:creationId xmlns:a16="http://schemas.microsoft.com/office/drawing/2014/main" id="{973625E2-8A92-457D-BBA7-036A6EAD8F12}"/>
                </a:ext>
              </a:extLst>
            </p:cNvPr>
            <p:cNvSpPr/>
            <p:nvPr/>
          </p:nvSpPr>
          <p:spPr>
            <a:xfrm>
              <a:off x="475886" y="392493"/>
              <a:ext cx="351422" cy="321805"/>
            </a:xfrm>
            <a:custGeom>
              <a:avLst/>
              <a:gdLst/>
              <a:ahLst/>
              <a:cxnLst/>
              <a:rect l="0" t="0" r="0" b="0"/>
              <a:pathLst>
                <a:path w="351422" h="321805">
                  <a:moveTo>
                    <a:pt x="350736" y="0"/>
                  </a:moveTo>
                  <a:cubicBezTo>
                    <a:pt x="351422" y="1727"/>
                    <a:pt x="351422" y="3099"/>
                    <a:pt x="351422" y="5169"/>
                  </a:cubicBezTo>
                  <a:lnTo>
                    <a:pt x="351422" y="114732"/>
                  </a:lnTo>
                  <a:cubicBezTo>
                    <a:pt x="351422" y="123000"/>
                    <a:pt x="346253" y="131966"/>
                    <a:pt x="339027" y="136093"/>
                  </a:cubicBezTo>
                  <a:lnTo>
                    <a:pt x="12408" y="321805"/>
                  </a:lnTo>
                  <a:lnTo>
                    <a:pt x="12408" y="227749"/>
                  </a:lnTo>
                  <a:cubicBezTo>
                    <a:pt x="12408" y="219138"/>
                    <a:pt x="7582" y="210515"/>
                    <a:pt x="0" y="206045"/>
                  </a:cubicBezTo>
                  <a:lnTo>
                    <a:pt x="350736" y="0"/>
                  </a:ln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49" name="Shape 2243">
              <a:extLst>
                <a:ext uri="{FF2B5EF4-FFF2-40B4-BE49-F238E27FC236}">
                  <a16:creationId xmlns:a16="http://schemas.microsoft.com/office/drawing/2014/main" id="{441F9DF8-E571-4945-9E05-EAEC10A1E3F7}"/>
                </a:ext>
              </a:extLst>
            </p:cNvPr>
            <p:cNvSpPr/>
            <p:nvPr/>
          </p:nvSpPr>
          <p:spPr>
            <a:xfrm>
              <a:off x="31779" y="379489"/>
              <a:ext cx="440322" cy="386499"/>
            </a:xfrm>
            <a:custGeom>
              <a:avLst/>
              <a:gdLst/>
              <a:ahLst/>
              <a:cxnLst/>
              <a:rect l="0" t="0" r="0" b="0"/>
              <a:pathLst>
                <a:path w="440322" h="386499">
                  <a:moveTo>
                    <a:pt x="17318" y="43"/>
                  </a:moveTo>
                  <a:cubicBezTo>
                    <a:pt x="20333" y="86"/>
                    <a:pt x="23432" y="946"/>
                    <a:pt x="26530" y="2667"/>
                  </a:cubicBezTo>
                  <a:lnTo>
                    <a:pt x="47892" y="15075"/>
                  </a:lnTo>
                  <a:lnTo>
                    <a:pt x="48235" y="14732"/>
                  </a:lnTo>
                  <a:lnTo>
                    <a:pt x="435839" y="232829"/>
                  </a:lnTo>
                  <a:cubicBezTo>
                    <a:pt x="437566" y="233858"/>
                    <a:pt x="440322" y="238341"/>
                    <a:pt x="440322" y="240754"/>
                  </a:cubicBezTo>
                  <a:lnTo>
                    <a:pt x="440322" y="372707"/>
                  </a:lnTo>
                  <a:cubicBezTo>
                    <a:pt x="439280" y="377533"/>
                    <a:pt x="436182" y="382016"/>
                    <a:pt x="432397" y="384429"/>
                  </a:cubicBezTo>
                  <a:cubicBezTo>
                    <a:pt x="429641" y="386143"/>
                    <a:pt x="426885" y="386499"/>
                    <a:pt x="423774" y="386499"/>
                  </a:cubicBezTo>
                  <a:cubicBezTo>
                    <a:pt x="420675" y="386499"/>
                    <a:pt x="417233" y="386143"/>
                    <a:pt x="414477" y="384086"/>
                  </a:cubicBezTo>
                  <a:lnTo>
                    <a:pt x="336271" y="339979"/>
                  </a:lnTo>
                  <a:lnTo>
                    <a:pt x="356591" y="327927"/>
                  </a:lnTo>
                  <a:cubicBezTo>
                    <a:pt x="359346" y="326885"/>
                    <a:pt x="361074" y="325171"/>
                    <a:pt x="362801" y="322402"/>
                  </a:cubicBezTo>
                  <a:lnTo>
                    <a:pt x="412750" y="351345"/>
                  </a:lnTo>
                  <a:lnTo>
                    <a:pt x="412750" y="255219"/>
                  </a:lnTo>
                  <a:lnTo>
                    <a:pt x="27915" y="35407"/>
                  </a:lnTo>
                  <a:lnTo>
                    <a:pt x="27915" y="132563"/>
                  </a:lnTo>
                  <a:lnTo>
                    <a:pt x="28257" y="133604"/>
                  </a:lnTo>
                  <a:lnTo>
                    <a:pt x="32728" y="136703"/>
                  </a:lnTo>
                  <a:lnTo>
                    <a:pt x="32728" y="167704"/>
                  </a:lnTo>
                  <a:lnTo>
                    <a:pt x="13437" y="157023"/>
                  </a:lnTo>
                  <a:lnTo>
                    <a:pt x="2070" y="148069"/>
                  </a:lnTo>
                  <a:lnTo>
                    <a:pt x="0" y="138417"/>
                  </a:lnTo>
                  <a:lnTo>
                    <a:pt x="0" y="18174"/>
                  </a:lnTo>
                  <a:cubicBezTo>
                    <a:pt x="0" y="11290"/>
                    <a:pt x="3099" y="5766"/>
                    <a:pt x="8611" y="2324"/>
                  </a:cubicBezTo>
                  <a:cubicBezTo>
                    <a:pt x="11373" y="775"/>
                    <a:pt x="14303" y="0"/>
                    <a:pt x="17318" y="43"/>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50" name="Shape 2244">
              <a:extLst>
                <a:ext uri="{FF2B5EF4-FFF2-40B4-BE49-F238E27FC236}">
                  <a16:creationId xmlns:a16="http://schemas.microsoft.com/office/drawing/2014/main" id="{E16786B1-4ACE-4473-A09E-8237B4E0E9F3}"/>
                </a:ext>
              </a:extLst>
            </p:cNvPr>
            <p:cNvSpPr/>
            <p:nvPr/>
          </p:nvSpPr>
          <p:spPr>
            <a:xfrm>
              <a:off x="96549" y="175438"/>
              <a:ext cx="721805" cy="413448"/>
            </a:xfrm>
            <a:custGeom>
              <a:avLst/>
              <a:gdLst/>
              <a:ahLst/>
              <a:cxnLst/>
              <a:rect l="0" t="0" r="0" b="0"/>
              <a:pathLst>
                <a:path w="721805" h="413448">
                  <a:moveTo>
                    <a:pt x="365557" y="0"/>
                  </a:moveTo>
                  <a:cubicBezTo>
                    <a:pt x="370040" y="0"/>
                    <a:pt x="374510" y="1029"/>
                    <a:pt x="377965" y="2756"/>
                  </a:cubicBezTo>
                  <a:lnTo>
                    <a:pt x="718363" y="200177"/>
                  </a:lnTo>
                  <a:cubicBezTo>
                    <a:pt x="719734" y="201206"/>
                    <a:pt x="720776" y="201892"/>
                    <a:pt x="721805" y="202933"/>
                  </a:cubicBezTo>
                  <a:lnTo>
                    <a:pt x="363144" y="413448"/>
                  </a:lnTo>
                  <a:lnTo>
                    <a:pt x="0" y="209131"/>
                  </a:lnTo>
                  <a:lnTo>
                    <a:pt x="353149" y="2756"/>
                  </a:lnTo>
                  <a:cubicBezTo>
                    <a:pt x="356603" y="1029"/>
                    <a:pt x="361074" y="0"/>
                    <a:pt x="365557" y="0"/>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51" name="Shape 2245">
              <a:extLst>
                <a:ext uri="{FF2B5EF4-FFF2-40B4-BE49-F238E27FC236}">
                  <a16:creationId xmlns:a16="http://schemas.microsoft.com/office/drawing/2014/main" id="{A63E6A21-0905-47C2-94C0-B14E77A480DD}"/>
                </a:ext>
              </a:extLst>
            </p:cNvPr>
            <p:cNvSpPr/>
            <p:nvPr/>
          </p:nvSpPr>
          <p:spPr>
            <a:xfrm>
              <a:off x="96548" y="175438"/>
              <a:ext cx="721805" cy="413448"/>
            </a:xfrm>
            <a:custGeom>
              <a:avLst/>
              <a:gdLst/>
              <a:ahLst/>
              <a:cxnLst/>
              <a:rect l="0" t="0" r="0" b="0"/>
              <a:pathLst>
                <a:path w="721805" h="413448">
                  <a:moveTo>
                    <a:pt x="363144" y="413448"/>
                  </a:moveTo>
                  <a:lnTo>
                    <a:pt x="721805" y="202933"/>
                  </a:lnTo>
                  <a:cubicBezTo>
                    <a:pt x="720776" y="201892"/>
                    <a:pt x="719734" y="201206"/>
                    <a:pt x="718363" y="200177"/>
                  </a:cubicBezTo>
                  <a:lnTo>
                    <a:pt x="377965" y="2756"/>
                  </a:lnTo>
                  <a:cubicBezTo>
                    <a:pt x="374510" y="1029"/>
                    <a:pt x="370040" y="0"/>
                    <a:pt x="365557" y="0"/>
                  </a:cubicBezTo>
                  <a:cubicBezTo>
                    <a:pt x="361074" y="0"/>
                    <a:pt x="356603" y="1029"/>
                    <a:pt x="353149" y="2756"/>
                  </a:cubicBezTo>
                  <a:lnTo>
                    <a:pt x="0" y="209131"/>
                  </a:lnTo>
                  <a:lnTo>
                    <a:pt x="363144" y="413448"/>
                  </a:ln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52" name="Shape 2246">
              <a:extLst>
                <a:ext uri="{FF2B5EF4-FFF2-40B4-BE49-F238E27FC236}">
                  <a16:creationId xmlns:a16="http://schemas.microsoft.com/office/drawing/2014/main" id="{C69CDF6C-95F7-49E4-ACB3-74FCCD64284B}"/>
                </a:ext>
              </a:extLst>
            </p:cNvPr>
            <p:cNvSpPr/>
            <p:nvPr/>
          </p:nvSpPr>
          <p:spPr>
            <a:xfrm>
              <a:off x="105514" y="553402"/>
              <a:ext cx="222567" cy="143332"/>
            </a:xfrm>
            <a:custGeom>
              <a:avLst/>
              <a:gdLst/>
              <a:ahLst/>
              <a:cxnLst/>
              <a:rect l="0" t="0" r="0" b="0"/>
              <a:pathLst>
                <a:path w="222567" h="143332">
                  <a:moveTo>
                    <a:pt x="25832" y="0"/>
                  </a:moveTo>
                  <a:lnTo>
                    <a:pt x="222567" y="111633"/>
                  </a:lnTo>
                  <a:lnTo>
                    <a:pt x="222567" y="143332"/>
                  </a:lnTo>
                  <a:lnTo>
                    <a:pt x="0" y="17221"/>
                  </a:lnTo>
                  <a:lnTo>
                    <a:pt x="19634" y="5169"/>
                  </a:lnTo>
                  <a:cubicBezTo>
                    <a:pt x="21704" y="4471"/>
                    <a:pt x="24117" y="2413"/>
                    <a:pt x="25832" y="0"/>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53" name="Shape 2247">
              <a:extLst>
                <a:ext uri="{FF2B5EF4-FFF2-40B4-BE49-F238E27FC236}">
                  <a16:creationId xmlns:a16="http://schemas.microsoft.com/office/drawing/2014/main" id="{482733F9-C654-4765-858A-538A477BB78D}"/>
                </a:ext>
              </a:extLst>
            </p:cNvPr>
            <p:cNvSpPr/>
            <p:nvPr/>
          </p:nvSpPr>
          <p:spPr>
            <a:xfrm>
              <a:off x="31778" y="378714"/>
              <a:ext cx="440322" cy="387274"/>
            </a:xfrm>
            <a:custGeom>
              <a:avLst/>
              <a:gdLst/>
              <a:ahLst/>
              <a:cxnLst/>
              <a:rect l="0" t="0" r="0" b="0"/>
              <a:pathLst>
                <a:path w="440322" h="387274">
                  <a:moveTo>
                    <a:pt x="440322" y="241528"/>
                  </a:moveTo>
                  <a:lnTo>
                    <a:pt x="440322" y="373482"/>
                  </a:lnTo>
                  <a:cubicBezTo>
                    <a:pt x="439280" y="378308"/>
                    <a:pt x="436182" y="382791"/>
                    <a:pt x="432397" y="385204"/>
                  </a:cubicBezTo>
                  <a:cubicBezTo>
                    <a:pt x="429641" y="386918"/>
                    <a:pt x="426885" y="387274"/>
                    <a:pt x="423774" y="387274"/>
                  </a:cubicBezTo>
                  <a:cubicBezTo>
                    <a:pt x="420675" y="387274"/>
                    <a:pt x="417233" y="386918"/>
                    <a:pt x="414477" y="384861"/>
                  </a:cubicBezTo>
                  <a:lnTo>
                    <a:pt x="336271" y="340754"/>
                  </a:lnTo>
                  <a:lnTo>
                    <a:pt x="356591" y="328701"/>
                  </a:lnTo>
                  <a:cubicBezTo>
                    <a:pt x="359346" y="327660"/>
                    <a:pt x="361074" y="325945"/>
                    <a:pt x="362801" y="323177"/>
                  </a:cubicBezTo>
                  <a:lnTo>
                    <a:pt x="412750" y="352120"/>
                  </a:lnTo>
                  <a:lnTo>
                    <a:pt x="412750" y="255994"/>
                  </a:lnTo>
                  <a:lnTo>
                    <a:pt x="27915" y="36182"/>
                  </a:lnTo>
                  <a:lnTo>
                    <a:pt x="27915" y="133337"/>
                  </a:lnTo>
                  <a:lnTo>
                    <a:pt x="28257" y="134379"/>
                  </a:lnTo>
                  <a:lnTo>
                    <a:pt x="32728" y="137477"/>
                  </a:lnTo>
                  <a:lnTo>
                    <a:pt x="32728" y="168478"/>
                  </a:lnTo>
                  <a:lnTo>
                    <a:pt x="13437" y="157798"/>
                  </a:lnTo>
                  <a:lnTo>
                    <a:pt x="2070" y="148844"/>
                  </a:lnTo>
                  <a:lnTo>
                    <a:pt x="0" y="139192"/>
                  </a:lnTo>
                  <a:lnTo>
                    <a:pt x="0" y="18948"/>
                  </a:lnTo>
                  <a:cubicBezTo>
                    <a:pt x="0" y="12065"/>
                    <a:pt x="3099" y="6540"/>
                    <a:pt x="8611" y="3099"/>
                  </a:cubicBezTo>
                  <a:cubicBezTo>
                    <a:pt x="14135" y="0"/>
                    <a:pt x="20333" y="0"/>
                    <a:pt x="26530" y="3442"/>
                  </a:cubicBezTo>
                  <a:lnTo>
                    <a:pt x="47892" y="15850"/>
                  </a:lnTo>
                  <a:lnTo>
                    <a:pt x="48235" y="15507"/>
                  </a:lnTo>
                  <a:lnTo>
                    <a:pt x="435839" y="233604"/>
                  </a:lnTo>
                  <a:cubicBezTo>
                    <a:pt x="437566" y="234632"/>
                    <a:pt x="440322" y="239115"/>
                    <a:pt x="440322" y="241528"/>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54" name="Shape 2248">
              <a:extLst>
                <a:ext uri="{FF2B5EF4-FFF2-40B4-BE49-F238E27FC236}">
                  <a16:creationId xmlns:a16="http://schemas.microsoft.com/office/drawing/2014/main" id="{FD10E8C0-20CE-4368-A193-53C493E16CBE}"/>
                </a:ext>
              </a:extLst>
            </p:cNvPr>
            <p:cNvSpPr/>
            <p:nvPr/>
          </p:nvSpPr>
          <p:spPr>
            <a:xfrm>
              <a:off x="475884" y="392493"/>
              <a:ext cx="351422" cy="321805"/>
            </a:xfrm>
            <a:custGeom>
              <a:avLst/>
              <a:gdLst/>
              <a:ahLst/>
              <a:cxnLst/>
              <a:rect l="0" t="0" r="0" b="0"/>
              <a:pathLst>
                <a:path w="351422" h="321805">
                  <a:moveTo>
                    <a:pt x="350736" y="0"/>
                  </a:moveTo>
                  <a:cubicBezTo>
                    <a:pt x="351422" y="1727"/>
                    <a:pt x="351422" y="3099"/>
                    <a:pt x="351422" y="5169"/>
                  </a:cubicBezTo>
                  <a:lnTo>
                    <a:pt x="351422" y="114732"/>
                  </a:lnTo>
                  <a:cubicBezTo>
                    <a:pt x="351422" y="123000"/>
                    <a:pt x="346253" y="131966"/>
                    <a:pt x="339027" y="136093"/>
                  </a:cubicBezTo>
                  <a:lnTo>
                    <a:pt x="12408" y="321805"/>
                  </a:lnTo>
                  <a:lnTo>
                    <a:pt x="12408" y="227749"/>
                  </a:lnTo>
                  <a:cubicBezTo>
                    <a:pt x="12408" y="219138"/>
                    <a:pt x="7582" y="210515"/>
                    <a:pt x="0" y="206045"/>
                  </a:cubicBezTo>
                  <a:lnTo>
                    <a:pt x="350736" y="0"/>
                  </a:ln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55" name="Shape 2249">
              <a:extLst>
                <a:ext uri="{FF2B5EF4-FFF2-40B4-BE49-F238E27FC236}">
                  <a16:creationId xmlns:a16="http://schemas.microsoft.com/office/drawing/2014/main" id="{E01E6506-4ED8-461E-A526-A4EC494C413A}"/>
                </a:ext>
              </a:extLst>
            </p:cNvPr>
            <p:cNvSpPr/>
            <p:nvPr/>
          </p:nvSpPr>
          <p:spPr>
            <a:xfrm>
              <a:off x="180965" y="523075"/>
              <a:ext cx="118516" cy="91656"/>
            </a:xfrm>
            <a:custGeom>
              <a:avLst/>
              <a:gdLst/>
              <a:ahLst/>
              <a:cxnLst/>
              <a:rect l="0" t="0" r="0" b="0"/>
              <a:pathLst>
                <a:path w="118516" h="91656">
                  <a:moveTo>
                    <a:pt x="111633" y="91656"/>
                  </a:moveTo>
                  <a:cubicBezTo>
                    <a:pt x="110249" y="91656"/>
                    <a:pt x="108877" y="91313"/>
                    <a:pt x="107150" y="90615"/>
                  </a:cubicBezTo>
                  <a:lnTo>
                    <a:pt x="7925" y="34112"/>
                  </a:lnTo>
                  <a:cubicBezTo>
                    <a:pt x="3442" y="31699"/>
                    <a:pt x="0" y="25845"/>
                    <a:pt x="0" y="20333"/>
                  </a:cubicBezTo>
                  <a:lnTo>
                    <a:pt x="0" y="9995"/>
                  </a:lnTo>
                  <a:cubicBezTo>
                    <a:pt x="0" y="3454"/>
                    <a:pt x="5512" y="0"/>
                    <a:pt x="11366" y="3454"/>
                  </a:cubicBezTo>
                  <a:lnTo>
                    <a:pt x="110592" y="59957"/>
                  </a:lnTo>
                  <a:cubicBezTo>
                    <a:pt x="115075" y="62370"/>
                    <a:pt x="118516" y="68568"/>
                    <a:pt x="118516" y="73393"/>
                  </a:cubicBezTo>
                  <a:lnTo>
                    <a:pt x="118516" y="83731"/>
                  </a:lnTo>
                  <a:cubicBezTo>
                    <a:pt x="118516" y="88557"/>
                    <a:pt x="115760" y="91656"/>
                    <a:pt x="111633" y="91656"/>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56" name="Shape 2250">
              <a:extLst>
                <a:ext uri="{FF2B5EF4-FFF2-40B4-BE49-F238E27FC236}">
                  <a16:creationId xmlns:a16="http://schemas.microsoft.com/office/drawing/2014/main" id="{90A3892F-9CD8-4A65-B2D3-3F605393C073}"/>
                </a:ext>
              </a:extLst>
            </p:cNvPr>
            <p:cNvSpPr/>
            <p:nvPr/>
          </p:nvSpPr>
          <p:spPr>
            <a:xfrm>
              <a:off x="338419" y="609219"/>
              <a:ext cx="49949" cy="109563"/>
            </a:xfrm>
            <a:custGeom>
              <a:avLst/>
              <a:gdLst/>
              <a:ahLst/>
              <a:cxnLst/>
              <a:rect l="0" t="0" r="0" b="0"/>
              <a:pathLst>
                <a:path w="49949" h="109563">
                  <a:moveTo>
                    <a:pt x="47193" y="78549"/>
                  </a:moveTo>
                  <a:cubicBezTo>
                    <a:pt x="49949" y="81991"/>
                    <a:pt x="49263" y="87516"/>
                    <a:pt x="45136" y="89916"/>
                  </a:cubicBezTo>
                  <a:lnTo>
                    <a:pt x="15151" y="107150"/>
                  </a:lnTo>
                  <a:cubicBezTo>
                    <a:pt x="11366" y="109563"/>
                    <a:pt x="4470" y="106807"/>
                    <a:pt x="2413" y="104737"/>
                  </a:cubicBezTo>
                  <a:cubicBezTo>
                    <a:pt x="343" y="102667"/>
                    <a:pt x="0" y="96812"/>
                    <a:pt x="0" y="96812"/>
                  </a:cubicBezTo>
                  <a:lnTo>
                    <a:pt x="0" y="28245"/>
                  </a:lnTo>
                  <a:cubicBezTo>
                    <a:pt x="0" y="28245"/>
                    <a:pt x="343" y="21361"/>
                    <a:pt x="3784" y="19291"/>
                  </a:cubicBezTo>
                  <a:lnTo>
                    <a:pt x="33071" y="2413"/>
                  </a:lnTo>
                  <a:cubicBezTo>
                    <a:pt x="37554" y="0"/>
                    <a:pt x="44094" y="1714"/>
                    <a:pt x="47193" y="5169"/>
                  </a:cubicBezTo>
                  <a:cubicBezTo>
                    <a:pt x="49606" y="8953"/>
                    <a:pt x="49263" y="14465"/>
                    <a:pt x="45136" y="16878"/>
                  </a:cubicBezTo>
                  <a:lnTo>
                    <a:pt x="20663" y="31000"/>
                  </a:lnTo>
                  <a:lnTo>
                    <a:pt x="20663" y="84061"/>
                  </a:lnTo>
                  <a:lnTo>
                    <a:pt x="33071" y="76479"/>
                  </a:lnTo>
                  <a:cubicBezTo>
                    <a:pt x="37554" y="74079"/>
                    <a:pt x="44094" y="74422"/>
                    <a:pt x="47193" y="78549"/>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57" name="Shape 2251">
              <a:extLst>
                <a:ext uri="{FF2B5EF4-FFF2-40B4-BE49-F238E27FC236}">
                  <a16:creationId xmlns:a16="http://schemas.microsoft.com/office/drawing/2014/main" id="{7895662C-DAA6-4D5F-8CB9-4AC88D3E8B56}"/>
                </a:ext>
              </a:extLst>
            </p:cNvPr>
            <p:cNvSpPr/>
            <p:nvPr/>
          </p:nvSpPr>
          <p:spPr>
            <a:xfrm>
              <a:off x="74501" y="460718"/>
              <a:ext cx="50648" cy="109563"/>
            </a:xfrm>
            <a:custGeom>
              <a:avLst/>
              <a:gdLst/>
              <a:ahLst/>
              <a:cxnLst/>
              <a:rect l="0" t="0" r="0" b="0"/>
              <a:pathLst>
                <a:path w="50648" h="109563">
                  <a:moveTo>
                    <a:pt x="47892" y="78207"/>
                  </a:moveTo>
                  <a:cubicBezTo>
                    <a:pt x="50648" y="81661"/>
                    <a:pt x="49619" y="87173"/>
                    <a:pt x="45136" y="89573"/>
                  </a:cubicBezTo>
                  <a:lnTo>
                    <a:pt x="15850" y="106807"/>
                  </a:lnTo>
                  <a:cubicBezTo>
                    <a:pt x="11367" y="109563"/>
                    <a:pt x="5169" y="106464"/>
                    <a:pt x="3099" y="104394"/>
                  </a:cubicBezTo>
                  <a:cubicBezTo>
                    <a:pt x="1041" y="102324"/>
                    <a:pt x="0" y="96469"/>
                    <a:pt x="0" y="96469"/>
                  </a:cubicBezTo>
                  <a:lnTo>
                    <a:pt x="0" y="28245"/>
                  </a:lnTo>
                  <a:cubicBezTo>
                    <a:pt x="0" y="28245"/>
                    <a:pt x="1041" y="21018"/>
                    <a:pt x="4483" y="19291"/>
                  </a:cubicBezTo>
                  <a:lnTo>
                    <a:pt x="33769" y="2413"/>
                  </a:lnTo>
                  <a:cubicBezTo>
                    <a:pt x="38240" y="0"/>
                    <a:pt x="44793" y="1372"/>
                    <a:pt x="47206" y="4826"/>
                  </a:cubicBezTo>
                  <a:cubicBezTo>
                    <a:pt x="50305" y="8611"/>
                    <a:pt x="49619" y="14122"/>
                    <a:pt x="45136" y="16535"/>
                  </a:cubicBezTo>
                  <a:lnTo>
                    <a:pt x="21361" y="30658"/>
                  </a:lnTo>
                  <a:lnTo>
                    <a:pt x="21361" y="83719"/>
                  </a:lnTo>
                  <a:lnTo>
                    <a:pt x="33769" y="76136"/>
                  </a:lnTo>
                  <a:cubicBezTo>
                    <a:pt x="38240" y="73736"/>
                    <a:pt x="44793" y="74079"/>
                    <a:pt x="47892" y="78207"/>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58" name="Shape 2252">
              <a:extLst>
                <a:ext uri="{FF2B5EF4-FFF2-40B4-BE49-F238E27FC236}">
                  <a16:creationId xmlns:a16="http://schemas.microsoft.com/office/drawing/2014/main" id="{9FEAC8F0-B09C-4A92-AF1D-CD777D7C5FE8}"/>
                </a:ext>
              </a:extLst>
            </p:cNvPr>
            <p:cNvSpPr/>
            <p:nvPr/>
          </p:nvSpPr>
          <p:spPr>
            <a:xfrm>
              <a:off x="1938529" y="135044"/>
              <a:ext cx="866165" cy="659892"/>
            </a:xfrm>
            <a:custGeom>
              <a:avLst/>
              <a:gdLst/>
              <a:ahLst/>
              <a:cxnLst/>
              <a:rect l="0" t="0" r="0" b="0"/>
              <a:pathLst>
                <a:path w="866165" h="659892">
                  <a:moveTo>
                    <a:pt x="463652" y="0"/>
                  </a:moveTo>
                  <a:lnTo>
                    <a:pt x="866165" y="235852"/>
                  </a:lnTo>
                  <a:lnTo>
                    <a:pt x="861403" y="407378"/>
                  </a:lnTo>
                  <a:lnTo>
                    <a:pt x="439839" y="659892"/>
                  </a:lnTo>
                  <a:lnTo>
                    <a:pt x="8737" y="404990"/>
                  </a:lnTo>
                  <a:cubicBezTo>
                    <a:pt x="0" y="353377"/>
                    <a:pt x="10313" y="289852"/>
                    <a:pt x="6350" y="240614"/>
                  </a:cubicBezTo>
                  <a:lnTo>
                    <a:pt x="463652" y="0"/>
                  </a:ln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59" name="Shape 2253">
              <a:extLst>
                <a:ext uri="{FF2B5EF4-FFF2-40B4-BE49-F238E27FC236}">
                  <a16:creationId xmlns:a16="http://schemas.microsoft.com/office/drawing/2014/main" id="{CA169EF1-385A-4237-B1AD-315F44D5D298}"/>
                </a:ext>
              </a:extLst>
            </p:cNvPr>
            <p:cNvSpPr/>
            <p:nvPr/>
          </p:nvSpPr>
          <p:spPr>
            <a:xfrm>
              <a:off x="1938529" y="135044"/>
              <a:ext cx="866165" cy="659892"/>
            </a:xfrm>
            <a:custGeom>
              <a:avLst/>
              <a:gdLst/>
              <a:ahLst/>
              <a:cxnLst/>
              <a:rect l="0" t="0" r="0" b="0"/>
              <a:pathLst>
                <a:path w="866165" h="659892">
                  <a:moveTo>
                    <a:pt x="6350" y="240614"/>
                  </a:moveTo>
                  <a:lnTo>
                    <a:pt x="463652" y="0"/>
                  </a:lnTo>
                  <a:lnTo>
                    <a:pt x="866165" y="235852"/>
                  </a:lnTo>
                  <a:lnTo>
                    <a:pt x="861403" y="407378"/>
                  </a:lnTo>
                  <a:lnTo>
                    <a:pt x="439839" y="659892"/>
                  </a:lnTo>
                  <a:lnTo>
                    <a:pt x="8737" y="404990"/>
                  </a:lnTo>
                  <a:cubicBezTo>
                    <a:pt x="0" y="353377"/>
                    <a:pt x="10313" y="289852"/>
                    <a:pt x="6350" y="240614"/>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60" name="Shape 2254">
              <a:extLst>
                <a:ext uri="{FF2B5EF4-FFF2-40B4-BE49-F238E27FC236}">
                  <a16:creationId xmlns:a16="http://schemas.microsoft.com/office/drawing/2014/main" id="{2F071CE3-862B-4C36-B5EA-526AFB756CC5}"/>
                </a:ext>
              </a:extLst>
            </p:cNvPr>
            <p:cNvSpPr/>
            <p:nvPr/>
          </p:nvSpPr>
          <p:spPr>
            <a:xfrm>
              <a:off x="2277710" y="610251"/>
              <a:ext cx="49949" cy="108531"/>
            </a:xfrm>
            <a:custGeom>
              <a:avLst/>
              <a:gdLst/>
              <a:ahLst/>
              <a:cxnLst/>
              <a:rect l="0" t="0" r="0" b="0"/>
              <a:pathLst>
                <a:path w="49949" h="108531">
                  <a:moveTo>
                    <a:pt x="40651" y="559"/>
                  </a:moveTo>
                  <a:cubicBezTo>
                    <a:pt x="43234" y="1117"/>
                    <a:pt x="45644" y="2410"/>
                    <a:pt x="47193" y="4137"/>
                  </a:cubicBezTo>
                  <a:cubicBezTo>
                    <a:pt x="49606" y="7922"/>
                    <a:pt x="49263" y="13433"/>
                    <a:pt x="45136" y="15846"/>
                  </a:cubicBezTo>
                  <a:lnTo>
                    <a:pt x="20663" y="29969"/>
                  </a:lnTo>
                  <a:lnTo>
                    <a:pt x="20663" y="83029"/>
                  </a:lnTo>
                  <a:lnTo>
                    <a:pt x="33071" y="75447"/>
                  </a:lnTo>
                  <a:cubicBezTo>
                    <a:pt x="37554" y="73047"/>
                    <a:pt x="44095" y="73390"/>
                    <a:pt x="47193" y="77518"/>
                  </a:cubicBezTo>
                  <a:cubicBezTo>
                    <a:pt x="49949" y="80959"/>
                    <a:pt x="49263" y="86484"/>
                    <a:pt x="45136" y="88884"/>
                  </a:cubicBezTo>
                  <a:lnTo>
                    <a:pt x="15151" y="106118"/>
                  </a:lnTo>
                  <a:cubicBezTo>
                    <a:pt x="11367" y="108531"/>
                    <a:pt x="4471" y="105775"/>
                    <a:pt x="2413" y="103705"/>
                  </a:cubicBezTo>
                  <a:cubicBezTo>
                    <a:pt x="343" y="101635"/>
                    <a:pt x="0" y="95780"/>
                    <a:pt x="0" y="95780"/>
                  </a:cubicBezTo>
                  <a:lnTo>
                    <a:pt x="0" y="27213"/>
                  </a:lnTo>
                  <a:cubicBezTo>
                    <a:pt x="0" y="27213"/>
                    <a:pt x="343" y="20329"/>
                    <a:pt x="3785" y="18259"/>
                  </a:cubicBezTo>
                  <a:lnTo>
                    <a:pt x="33071" y="1381"/>
                  </a:lnTo>
                  <a:cubicBezTo>
                    <a:pt x="35312" y="175"/>
                    <a:pt x="38068" y="0"/>
                    <a:pt x="40651" y="559"/>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61" name="Shape 2255">
              <a:extLst>
                <a:ext uri="{FF2B5EF4-FFF2-40B4-BE49-F238E27FC236}">
                  <a16:creationId xmlns:a16="http://schemas.microsoft.com/office/drawing/2014/main" id="{45661DF0-A148-4382-B69B-67836AC9D062}"/>
                </a:ext>
              </a:extLst>
            </p:cNvPr>
            <p:cNvSpPr/>
            <p:nvPr/>
          </p:nvSpPr>
          <p:spPr>
            <a:xfrm>
              <a:off x="2044804" y="553402"/>
              <a:ext cx="222567" cy="143332"/>
            </a:xfrm>
            <a:custGeom>
              <a:avLst/>
              <a:gdLst/>
              <a:ahLst/>
              <a:cxnLst/>
              <a:rect l="0" t="0" r="0" b="0"/>
              <a:pathLst>
                <a:path w="222567" h="143332">
                  <a:moveTo>
                    <a:pt x="25832" y="0"/>
                  </a:moveTo>
                  <a:lnTo>
                    <a:pt x="222567" y="111633"/>
                  </a:lnTo>
                  <a:lnTo>
                    <a:pt x="222567" y="143332"/>
                  </a:lnTo>
                  <a:lnTo>
                    <a:pt x="0" y="17221"/>
                  </a:lnTo>
                  <a:lnTo>
                    <a:pt x="19634" y="5169"/>
                  </a:lnTo>
                  <a:cubicBezTo>
                    <a:pt x="21704" y="4471"/>
                    <a:pt x="24117" y="2413"/>
                    <a:pt x="25832" y="0"/>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62" name="Shape 2256">
              <a:extLst>
                <a:ext uri="{FF2B5EF4-FFF2-40B4-BE49-F238E27FC236}">
                  <a16:creationId xmlns:a16="http://schemas.microsoft.com/office/drawing/2014/main" id="{E129EAB1-F0A5-4C62-8AD7-034600064CEB}"/>
                </a:ext>
              </a:extLst>
            </p:cNvPr>
            <p:cNvSpPr/>
            <p:nvPr/>
          </p:nvSpPr>
          <p:spPr>
            <a:xfrm>
              <a:off x="2120255" y="524802"/>
              <a:ext cx="118516" cy="89929"/>
            </a:xfrm>
            <a:custGeom>
              <a:avLst/>
              <a:gdLst/>
              <a:ahLst/>
              <a:cxnLst/>
              <a:rect l="0" t="0" r="0" b="0"/>
              <a:pathLst>
                <a:path w="118516" h="89929">
                  <a:moveTo>
                    <a:pt x="3488" y="1249"/>
                  </a:moveTo>
                  <a:cubicBezTo>
                    <a:pt x="5597" y="0"/>
                    <a:pt x="8439" y="0"/>
                    <a:pt x="11366" y="1727"/>
                  </a:cubicBezTo>
                  <a:lnTo>
                    <a:pt x="110591" y="58229"/>
                  </a:lnTo>
                  <a:cubicBezTo>
                    <a:pt x="115075" y="60642"/>
                    <a:pt x="118516" y="66840"/>
                    <a:pt x="118516" y="71666"/>
                  </a:cubicBezTo>
                  <a:lnTo>
                    <a:pt x="118516" y="82004"/>
                  </a:lnTo>
                  <a:cubicBezTo>
                    <a:pt x="118516" y="86830"/>
                    <a:pt x="115760" y="89929"/>
                    <a:pt x="111633" y="89929"/>
                  </a:cubicBezTo>
                  <a:cubicBezTo>
                    <a:pt x="110249" y="89929"/>
                    <a:pt x="108877" y="89586"/>
                    <a:pt x="107150" y="88887"/>
                  </a:cubicBezTo>
                  <a:lnTo>
                    <a:pt x="7925" y="32385"/>
                  </a:lnTo>
                  <a:cubicBezTo>
                    <a:pt x="3442" y="29972"/>
                    <a:pt x="0" y="24117"/>
                    <a:pt x="0" y="18605"/>
                  </a:cubicBezTo>
                  <a:lnTo>
                    <a:pt x="0" y="8268"/>
                  </a:lnTo>
                  <a:cubicBezTo>
                    <a:pt x="0" y="4997"/>
                    <a:pt x="1378" y="2499"/>
                    <a:pt x="3488" y="1249"/>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63" name="Shape 2257">
              <a:extLst>
                <a:ext uri="{FF2B5EF4-FFF2-40B4-BE49-F238E27FC236}">
                  <a16:creationId xmlns:a16="http://schemas.microsoft.com/office/drawing/2014/main" id="{28F01462-A93B-491D-9674-110441EEFAD1}"/>
                </a:ext>
              </a:extLst>
            </p:cNvPr>
            <p:cNvSpPr/>
            <p:nvPr/>
          </p:nvSpPr>
          <p:spPr>
            <a:xfrm>
              <a:off x="2013791" y="461664"/>
              <a:ext cx="50647" cy="108617"/>
            </a:xfrm>
            <a:custGeom>
              <a:avLst/>
              <a:gdLst/>
              <a:ahLst/>
              <a:cxnLst/>
              <a:rect l="0" t="0" r="0" b="0"/>
              <a:pathLst>
                <a:path w="50647" h="108617">
                  <a:moveTo>
                    <a:pt x="41259" y="473"/>
                  </a:moveTo>
                  <a:cubicBezTo>
                    <a:pt x="43758" y="946"/>
                    <a:pt x="45999" y="2153"/>
                    <a:pt x="47206" y="3880"/>
                  </a:cubicBezTo>
                  <a:cubicBezTo>
                    <a:pt x="50305" y="7665"/>
                    <a:pt x="49619" y="13176"/>
                    <a:pt x="45136" y="15589"/>
                  </a:cubicBezTo>
                  <a:lnTo>
                    <a:pt x="21361" y="29712"/>
                  </a:lnTo>
                  <a:lnTo>
                    <a:pt x="21361" y="82772"/>
                  </a:lnTo>
                  <a:lnTo>
                    <a:pt x="33769" y="75190"/>
                  </a:lnTo>
                  <a:cubicBezTo>
                    <a:pt x="38240" y="72790"/>
                    <a:pt x="44793" y="73133"/>
                    <a:pt x="47892" y="77261"/>
                  </a:cubicBezTo>
                  <a:cubicBezTo>
                    <a:pt x="50647" y="80715"/>
                    <a:pt x="49619" y="86227"/>
                    <a:pt x="45136" y="88627"/>
                  </a:cubicBezTo>
                  <a:lnTo>
                    <a:pt x="15849" y="105861"/>
                  </a:lnTo>
                  <a:cubicBezTo>
                    <a:pt x="11366" y="108617"/>
                    <a:pt x="5169" y="105518"/>
                    <a:pt x="3099" y="103448"/>
                  </a:cubicBezTo>
                  <a:cubicBezTo>
                    <a:pt x="1041" y="101378"/>
                    <a:pt x="0" y="95523"/>
                    <a:pt x="0" y="95523"/>
                  </a:cubicBezTo>
                  <a:lnTo>
                    <a:pt x="0" y="27299"/>
                  </a:lnTo>
                  <a:cubicBezTo>
                    <a:pt x="0" y="27299"/>
                    <a:pt x="1041" y="20072"/>
                    <a:pt x="4483" y="18345"/>
                  </a:cubicBezTo>
                  <a:lnTo>
                    <a:pt x="33769" y="1467"/>
                  </a:lnTo>
                  <a:cubicBezTo>
                    <a:pt x="36004" y="260"/>
                    <a:pt x="38760" y="0"/>
                    <a:pt x="41259" y="473"/>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64" name="Shape 2258">
              <a:extLst>
                <a:ext uri="{FF2B5EF4-FFF2-40B4-BE49-F238E27FC236}">
                  <a16:creationId xmlns:a16="http://schemas.microsoft.com/office/drawing/2014/main" id="{97194698-EA5B-4B2E-ADB5-826BE70004E0}"/>
                </a:ext>
              </a:extLst>
            </p:cNvPr>
            <p:cNvSpPr/>
            <p:nvPr/>
          </p:nvSpPr>
          <p:spPr>
            <a:xfrm>
              <a:off x="2415174" y="392493"/>
              <a:ext cx="351422" cy="321805"/>
            </a:xfrm>
            <a:custGeom>
              <a:avLst/>
              <a:gdLst/>
              <a:ahLst/>
              <a:cxnLst/>
              <a:rect l="0" t="0" r="0" b="0"/>
              <a:pathLst>
                <a:path w="351422" h="321805">
                  <a:moveTo>
                    <a:pt x="350736" y="0"/>
                  </a:moveTo>
                  <a:cubicBezTo>
                    <a:pt x="351422" y="1727"/>
                    <a:pt x="351422" y="3099"/>
                    <a:pt x="351422" y="5169"/>
                  </a:cubicBezTo>
                  <a:lnTo>
                    <a:pt x="351422" y="114732"/>
                  </a:lnTo>
                  <a:cubicBezTo>
                    <a:pt x="351422" y="123000"/>
                    <a:pt x="346253" y="131966"/>
                    <a:pt x="339027" y="136093"/>
                  </a:cubicBezTo>
                  <a:lnTo>
                    <a:pt x="12408" y="321805"/>
                  </a:lnTo>
                  <a:lnTo>
                    <a:pt x="12408" y="227749"/>
                  </a:lnTo>
                  <a:cubicBezTo>
                    <a:pt x="12408" y="219138"/>
                    <a:pt x="7582" y="210515"/>
                    <a:pt x="0" y="206045"/>
                  </a:cubicBezTo>
                  <a:lnTo>
                    <a:pt x="350736" y="0"/>
                  </a:ln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65" name="Shape 2259">
              <a:extLst>
                <a:ext uri="{FF2B5EF4-FFF2-40B4-BE49-F238E27FC236}">
                  <a16:creationId xmlns:a16="http://schemas.microsoft.com/office/drawing/2014/main" id="{B72ADC9F-D0FD-4031-99CF-94AA98C6B030}"/>
                </a:ext>
              </a:extLst>
            </p:cNvPr>
            <p:cNvSpPr/>
            <p:nvPr/>
          </p:nvSpPr>
          <p:spPr>
            <a:xfrm>
              <a:off x="1971068" y="379489"/>
              <a:ext cx="440322" cy="386499"/>
            </a:xfrm>
            <a:custGeom>
              <a:avLst/>
              <a:gdLst/>
              <a:ahLst/>
              <a:cxnLst/>
              <a:rect l="0" t="0" r="0" b="0"/>
              <a:pathLst>
                <a:path w="440322" h="386499">
                  <a:moveTo>
                    <a:pt x="17318" y="43"/>
                  </a:moveTo>
                  <a:cubicBezTo>
                    <a:pt x="20333" y="86"/>
                    <a:pt x="23432" y="946"/>
                    <a:pt x="26530" y="2667"/>
                  </a:cubicBezTo>
                  <a:lnTo>
                    <a:pt x="47892" y="15075"/>
                  </a:lnTo>
                  <a:lnTo>
                    <a:pt x="48235" y="14732"/>
                  </a:lnTo>
                  <a:lnTo>
                    <a:pt x="435839" y="232829"/>
                  </a:lnTo>
                  <a:cubicBezTo>
                    <a:pt x="437566" y="233858"/>
                    <a:pt x="440322" y="238341"/>
                    <a:pt x="440322" y="240754"/>
                  </a:cubicBezTo>
                  <a:lnTo>
                    <a:pt x="440322" y="372707"/>
                  </a:lnTo>
                  <a:cubicBezTo>
                    <a:pt x="439280" y="377533"/>
                    <a:pt x="436182" y="382016"/>
                    <a:pt x="432397" y="384429"/>
                  </a:cubicBezTo>
                  <a:cubicBezTo>
                    <a:pt x="429641" y="386143"/>
                    <a:pt x="426885" y="386499"/>
                    <a:pt x="423774" y="386499"/>
                  </a:cubicBezTo>
                  <a:cubicBezTo>
                    <a:pt x="420675" y="386499"/>
                    <a:pt x="417233" y="386143"/>
                    <a:pt x="414477" y="384086"/>
                  </a:cubicBezTo>
                  <a:lnTo>
                    <a:pt x="336271" y="339979"/>
                  </a:lnTo>
                  <a:lnTo>
                    <a:pt x="356591" y="327927"/>
                  </a:lnTo>
                  <a:cubicBezTo>
                    <a:pt x="359347" y="326885"/>
                    <a:pt x="361074" y="325171"/>
                    <a:pt x="362801" y="322402"/>
                  </a:cubicBezTo>
                  <a:lnTo>
                    <a:pt x="412750" y="351345"/>
                  </a:lnTo>
                  <a:lnTo>
                    <a:pt x="412750" y="255219"/>
                  </a:lnTo>
                  <a:lnTo>
                    <a:pt x="27915" y="35407"/>
                  </a:lnTo>
                  <a:lnTo>
                    <a:pt x="27915" y="132563"/>
                  </a:lnTo>
                  <a:lnTo>
                    <a:pt x="28258" y="133604"/>
                  </a:lnTo>
                  <a:lnTo>
                    <a:pt x="32728" y="136703"/>
                  </a:lnTo>
                  <a:lnTo>
                    <a:pt x="32728" y="167704"/>
                  </a:lnTo>
                  <a:lnTo>
                    <a:pt x="13436" y="157023"/>
                  </a:lnTo>
                  <a:lnTo>
                    <a:pt x="2070" y="148069"/>
                  </a:lnTo>
                  <a:lnTo>
                    <a:pt x="0" y="138417"/>
                  </a:lnTo>
                  <a:lnTo>
                    <a:pt x="0" y="18174"/>
                  </a:lnTo>
                  <a:cubicBezTo>
                    <a:pt x="0" y="11290"/>
                    <a:pt x="3099" y="5766"/>
                    <a:pt x="8611" y="2324"/>
                  </a:cubicBezTo>
                  <a:cubicBezTo>
                    <a:pt x="11373" y="775"/>
                    <a:pt x="14303" y="0"/>
                    <a:pt x="17318" y="43"/>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66" name="Shape 2260">
              <a:extLst>
                <a:ext uri="{FF2B5EF4-FFF2-40B4-BE49-F238E27FC236}">
                  <a16:creationId xmlns:a16="http://schemas.microsoft.com/office/drawing/2014/main" id="{9AC17086-F7C9-423C-8254-9FD8939A6BF6}"/>
                </a:ext>
              </a:extLst>
            </p:cNvPr>
            <p:cNvSpPr/>
            <p:nvPr/>
          </p:nvSpPr>
          <p:spPr>
            <a:xfrm>
              <a:off x="2035838" y="175438"/>
              <a:ext cx="721804" cy="413448"/>
            </a:xfrm>
            <a:custGeom>
              <a:avLst/>
              <a:gdLst/>
              <a:ahLst/>
              <a:cxnLst/>
              <a:rect l="0" t="0" r="0" b="0"/>
              <a:pathLst>
                <a:path w="721804" h="413448">
                  <a:moveTo>
                    <a:pt x="365557" y="0"/>
                  </a:moveTo>
                  <a:cubicBezTo>
                    <a:pt x="370040" y="0"/>
                    <a:pt x="374510" y="1029"/>
                    <a:pt x="377965" y="2756"/>
                  </a:cubicBezTo>
                  <a:lnTo>
                    <a:pt x="718363" y="200177"/>
                  </a:lnTo>
                  <a:cubicBezTo>
                    <a:pt x="719734" y="201206"/>
                    <a:pt x="720776" y="201892"/>
                    <a:pt x="721804" y="202933"/>
                  </a:cubicBezTo>
                  <a:lnTo>
                    <a:pt x="363144" y="413448"/>
                  </a:lnTo>
                  <a:lnTo>
                    <a:pt x="0" y="209131"/>
                  </a:lnTo>
                  <a:lnTo>
                    <a:pt x="353149" y="2756"/>
                  </a:lnTo>
                  <a:cubicBezTo>
                    <a:pt x="356603" y="1029"/>
                    <a:pt x="361074" y="0"/>
                    <a:pt x="365557" y="0"/>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67" name="Shape 2261">
              <a:extLst>
                <a:ext uri="{FF2B5EF4-FFF2-40B4-BE49-F238E27FC236}">
                  <a16:creationId xmlns:a16="http://schemas.microsoft.com/office/drawing/2014/main" id="{1D8E2E39-1910-4000-9ECB-2EDAC4FC5629}"/>
                </a:ext>
              </a:extLst>
            </p:cNvPr>
            <p:cNvSpPr/>
            <p:nvPr/>
          </p:nvSpPr>
          <p:spPr>
            <a:xfrm>
              <a:off x="2035838" y="175438"/>
              <a:ext cx="721804" cy="413448"/>
            </a:xfrm>
            <a:custGeom>
              <a:avLst/>
              <a:gdLst/>
              <a:ahLst/>
              <a:cxnLst/>
              <a:rect l="0" t="0" r="0" b="0"/>
              <a:pathLst>
                <a:path w="721804" h="413448">
                  <a:moveTo>
                    <a:pt x="363144" y="413448"/>
                  </a:moveTo>
                  <a:lnTo>
                    <a:pt x="721804" y="202933"/>
                  </a:lnTo>
                  <a:cubicBezTo>
                    <a:pt x="720776" y="201892"/>
                    <a:pt x="719734" y="201206"/>
                    <a:pt x="718363" y="200177"/>
                  </a:cubicBezTo>
                  <a:lnTo>
                    <a:pt x="377965" y="2756"/>
                  </a:lnTo>
                  <a:cubicBezTo>
                    <a:pt x="374510" y="1029"/>
                    <a:pt x="370040" y="0"/>
                    <a:pt x="365557" y="0"/>
                  </a:cubicBezTo>
                  <a:cubicBezTo>
                    <a:pt x="361074" y="0"/>
                    <a:pt x="356603" y="1029"/>
                    <a:pt x="353149" y="2756"/>
                  </a:cubicBezTo>
                  <a:lnTo>
                    <a:pt x="0" y="209131"/>
                  </a:lnTo>
                  <a:lnTo>
                    <a:pt x="363144" y="413448"/>
                  </a:ln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68" name="Shape 2262">
              <a:extLst>
                <a:ext uri="{FF2B5EF4-FFF2-40B4-BE49-F238E27FC236}">
                  <a16:creationId xmlns:a16="http://schemas.microsoft.com/office/drawing/2014/main" id="{AE573596-E079-4FA0-909B-5132B3A5D69D}"/>
                </a:ext>
              </a:extLst>
            </p:cNvPr>
            <p:cNvSpPr/>
            <p:nvPr/>
          </p:nvSpPr>
          <p:spPr>
            <a:xfrm>
              <a:off x="2044804" y="553402"/>
              <a:ext cx="222567" cy="143332"/>
            </a:xfrm>
            <a:custGeom>
              <a:avLst/>
              <a:gdLst/>
              <a:ahLst/>
              <a:cxnLst/>
              <a:rect l="0" t="0" r="0" b="0"/>
              <a:pathLst>
                <a:path w="222567" h="143332">
                  <a:moveTo>
                    <a:pt x="25832" y="0"/>
                  </a:moveTo>
                  <a:lnTo>
                    <a:pt x="222567" y="111633"/>
                  </a:lnTo>
                  <a:lnTo>
                    <a:pt x="222567" y="143332"/>
                  </a:lnTo>
                  <a:lnTo>
                    <a:pt x="0" y="17221"/>
                  </a:lnTo>
                  <a:lnTo>
                    <a:pt x="19634" y="5169"/>
                  </a:lnTo>
                  <a:cubicBezTo>
                    <a:pt x="21704" y="4471"/>
                    <a:pt x="24117" y="2413"/>
                    <a:pt x="25832" y="0"/>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69" name="Shape 2263">
              <a:extLst>
                <a:ext uri="{FF2B5EF4-FFF2-40B4-BE49-F238E27FC236}">
                  <a16:creationId xmlns:a16="http://schemas.microsoft.com/office/drawing/2014/main" id="{E1665D66-26D1-42D9-8985-A3C5EAB6FECB}"/>
                </a:ext>
              </a:extLst>
            </p:cNvPr>
            <p:cNvSpPr/>
            <p:nvPr/>
          </p:nvSpPr>
          <p:spPr>
            <a:xfrm>
              <a:off x="1971068" y="378714"/>
              <a:ext cx="440322" cy="387274"/>
            </a:xfrm>
            <a:custGeom>
              <a:avLst/>
              <a:gdLst/>
              <a:ahLst/>
              <a:cxnLst/>
              <a:rect l="0" t="0" r="0" b="0"/>
              <a:pathLst>
                <a:path w="440322" h="387274">
                  <a:moveTo>
                    <a:pt x="440322" y="241528"/>
                  </a:moveTo>
                  <a:lnTo>
                    <a:pt x="440322" y="373482"/>
                  </a:lnTo>
                  <a:cubicBezTo>
                    <a:pt x="439280" y="378308"/>
                    <a:pt x="436182" y="382791"/>
                    <a:pt x="432397" y="385204"/>
                  </a:cubicBezTo>
                  <a:cubicBezTo>
                    <a:pt x="429641" y="386918"/>
                    <a:pt x="426885" y="387274"/>
                    <a:pt x="423774" y="387274"/>
                  </a:cubicBezTo>
                  <a:cubicBezTo>
                    <a:pt x="420675" y="387274"/>
                    <a:pt x="417233" y="386918"/>
                    <a:pt x="414477" y="384861"/>
                  </a:cubicBezTo>
                  <a:lnTo>
                    <a:pt x="336271" y="340754"/>
                  </a:lnTo>
                  <a:lnTo>
                    <a:pt x="356591" y="328701"/>
                  </a:lnTo>
                  <a:cubicBezTo>
                    <a:pt x="359347" y="327660"/>
                    <a:pt x="361074" y="325945"/>
                    <a:pt x="362801" y="323177"/>
                  </a:cubicBezTo>
                  <a:lnTo>
                    <a:pt x="412750" y="352120"/>
                  </a:lnTo>
                  <a:lnTo>
                    <a:pt x="412750" y="255994"/>
                  </a:lnTo>
                  <a:lnTo>
                    <a:pt x="27915" y="36182"/>
                  </a:lnTo>
                  <a:lnTo>
                    <a:pt x="27915" y="133337"/>
                  </a:lnTo>
                  <a:lnTo>
                    <a:pt x="28258" y="134379"/>
                  </a:lnTo>
                  <a:lnTo>
                    <a:pt x="32728" y="137477"/>
                  </a:lnTo>
                  <a:lnTo>
                    <a:pt x="32728" y="168478"/>
                  </a:lnTo>
                  <a:lnTo>
                    <a:pt x="13436" y="157798"/>
                  </a:lnTo>
                  <a:lnTo>
                    <a:pt x="2070" y="148844"/>
                  </a:lnTo>
                  <a:lnTo>
                    <a:pt x="0" y="139192"/>
                  </a:lnTo>
                  <a:lnTo>
                    <a:pt x="0" y="18948"/>
                  </a:lnTo>
                  <a:cubicBezTo>
                    <a:pt x="0" y="12065"/>
                    <a:pt x="3099" y="6540"/>
                    <a:pt x="8611" y="3099"/>
                  </a:cubicBezTo>
                  <a:cubicBezTo>
                    <a:pt x="14135" y="0"/>
                    <a:pt x="20333" y="0"/>
                    <a:pt x="26530" y="3442"/>
                  </a:cubicBezTo>
                  <a:lnTo>
                    <a:pt x="47892" y="15850"/>
                  </a:lnTo>
                  <a:lnTo>
                    <a:pt x="48235" y="15507"/>
                  </a:lnTo>
                  <a:lnTo>
                    <a:pt x="435839" y="233604"/>
                  </a:lnTo>
                  <a:cubicBezTo>
                    <a:pt x="437566" y="234632"/>
                    <a:pt x="440322" y="239115"/>
                    <a:pt x="440322" y="241528"/>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70" name="Shape 2264">
              <a:extLst>
                <a:ext uri="{FF2B5EF4-FFF2-40B4-BE49-F238E27FC236}">
                  <a16:creationId xmlns:a16="http://schemas.microsoft.com/office/drawing/2014/main" id="{7E055632-87D4-4CDC-AFC0-C9EA2AEA4E20}"/>
                </a:ext>
              </a:extLst>
            </p:cNvPr>
            <p:cNvSpPr/>
            <p:nvPr/>
          </p:nvSpPr>
          <p:spPr>
            <a:xfrm>
              <a:off x="2415174" y="392493"/>
              <a:ext cx="351422" cy="321805"/>
            </a:xfrm>
            <a:custGeom>
              <a:avLst/>
              <a:gdLst/>
              <a:ahLst/>
              <a:cxnLst/>
              <a:rect l="0" t="0" r="0" b="0"/>
              <a:pathLst>
                <a:path w="351422" h="321805">
                  <a:moveTo>
                    <a:pt x="350736" y="0"/>
                  </a:moveTo>
                  <a:cubicBezTo>
                    <a:pt x="351422" y="1727"/>
                    <a:pt x="351422" y="3099"/>
                    <a:pt x="351422" y="5169"/>
                  </a:cubicBezTo>
                  <a:lnTo>
                    <a:pt x="351422" y="114732"/>
                  </a:lnTo>
                  <a:cubicBezTo>
                    <a:pt x="351422" y="123000"/>
                    <a:pt x="346253" y="131966"/>
                    <a:pt x="339027" y="136093"/>
                  </a:cubicBezTo>
                  <a:lnTo>
                    <a:pt x="12408" y="321805"/>
                  </a:lnTo>
                  <a:lnTo>
                    <a:pt x="12408" y="227749"/>
                  </a:lnTo>
                  <a:cubicBezTo>
                    <a:pt x="12408" y="219138"/>
                    <a:pt x="7582" y="210515"/>
                    <a:pt x="0" y="206045"/>
                  </a:cubicBezTo>
                  <a:lnTo>
                    <a:pt x="350736" y="0"/>
                  </a:ln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71" name="Shape 2265">
              <a:extLst>
                <a:ext uri="{FF2B5EF4-FFF2-40B4-BE49-F238E27FC236}">
                  <a16:creationId xmlns:a16="http://schemas.microsoft.com/office/drawing/2014/main" id="{184AF027-9F22-4941-AE11-06B01B6C2E48}"/>
                </a:ext>
              </a:extLst>
            </p:cNvPr>
            <p:cNvSpPr/>
            <p:nvPr/>
          </p:nvSpPr>
          <p:spPr>
            <a:xfrm>
              <a:off x="2120255" y="523075"/>
              <a:ext cx="118516" cy="91656"/>
            </a:xfrm>
            <a:custGeom>
              <a:avLst/>
              <a:gdLst/>
              <a:ahLst/>
              <a:cxnLst/>
              <a:rect l="0" t="0" r="0" b="0"/>
              <a:pathLst>
                <a:path w="118516" h="91656">
                  <a:moveTo>
                    <a:pt x="111633" y="91656"/>
                  </a:moveTo>
                  <a:cubicBezTo>
                    <a:pt x="110249" y="91656"/>
                    <a:pt x="108877" y="91313"/>
                    <a:pt x="107150" y="90615"/>
                  </a:cubicBezTo>
                  <a:lnTo>
                    <a:pt x="7925" y="34112"/>
                  </a:lnTo>
                  <a:cubicBezTo>
                    <a:pt x="3442" y="31699"/>
                    <a:pt x="0" y="25845"/>
                    <a:pt x="0" y="20333"/>
                  </a:cubicBezTo>
                  <a:lnTo>
                    <a:pt x="0" y="9995"/>
                  </a:lnTo>
                  <a:cubicBezTo>
                    <a:pt x="0" y="3454"/>
                    <a:pt x="5512" y="0"/>
                    <a:pt x="11366" y="3454"/>
                  </a:cubicBezTo>
                  <a:lnTo>
                    <a:pt x="110591" y="59957"/>
                  </a:lnTo>
                  <a:cubicBezTo>
                    <a:pt x="115075" y="62370"/>
                    <a:pt x="118516" y="68568"/>
                    <a:pt x="118516" y="73393"/>
                  </a:cubicBezTo>
                  <a:lnTo>
                    <a:pt x="118516" y="83731"/>
                  </a:lnTo>
                  <a:cubicBezTo>
                    <a:pt x="118516" y="88557"/>
                    <a:pt x="115760" y="91656"/>
                    <a:pt x="111633" y="91656"/>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72" name="Shape 2266">
              <a:extLst>
                <a:ext uri="{FF2B5EF4-FFF2-40B4-BE49-F238E27FC236}">
                  <a16:creationId xmlns:a16="http://schemas.microsoft.com/office/drawing/2014/main" id="{EF524AEB-A6E0-45DB-9C71-D8BBDE98CC79}"/>
                </a:ext>
              </a:extLst>
            </p:cNvPr>
            <p:cNvSpPr/>
            <p:nvPr/>
          </p:nvSpPr>
          <p:spPr>
            <a:xfrm>
              <a:off x="2277710" y="609219"/>
              <a:ext cx="49949" cy="109563"/>
            </a:xfrm>
            <a:custGeom>
              <a:avLst/>
              <a:gdLst/>
              <a:ahLst/>
              <a:cxnLst/>
              <a:rect l="0" t="0" r="0" b="0"/>
              <a:pathLst>
                <a:path w="49949" h="109563">
                  <a:moveTo>
                    <a:pt x="47193" y="78549"/>
                  </a:moveTo>
                  <a:cubicBezTo>
                    <a:pt x="49949" y="81991"/>
                    <a:pt x="49263" y="87516"/>
                    <a:pt x="45136" y="89916"/>
                  </a:cubicBezTo>
                  <a:lnTo>
                    <a:pt x="15151" y="107150"/>
                  </a:lnTo>
                  <a:cubicBezTo>
                    <a:pt x="11367" y="109563"/>
                    <a:pt x="4471" y="106807"/>
                    <a:pt x="2413" y="104737"/>
                  </a:cubicBezTo>
                  <a:cubicBezTo>
                    <a:pt x="343" y="102667"/>
                    <a:pt x="0" y="96812"/>
                    <a:pt x="0" y="96812"/>
                  </a:cubicBezTo>
                  <a:lnTo>
                    <a:pt x="0" y="28245"/>
                  </a:lnTo>
                  <a:cubicBezTo>
                    <a:pt x="0" y="28245"/>
                    <a:pt x="343" y="21361"/>
                    <a:pt x="3785" y="19291"/>
                  </a:cubicBezTo>
                  <a:lnTo>
                    <a:pt x="33071" y="2413"/>
                  </a:lnTo>
                  <a:cubicBezTo>
                    <a:pt x="37554" y="0"/>
                    <a:pt x="44095" y="1714"/>
                    <a:pt x="47193" y="5169"/>
                  </a:cubicBezTo>
                  <a:cubicBezTo>
                    <a:pt x="49606" y="8953"/>
                    <a:pt x="49263" y="14465"/>
                    <a:pt x="45136" y="16878"/>
                  </a:cubicBezTo>
                  <a:lnTo>
                    <a:pt x="20663" y="31000"/>
                  </a:lnTo>
                  <a:lnTo>
                    <a:pt x="20663" y="84061"/>
                  </a:lnTo>
                  <a:lnTo>
                    <a:pt x="33071" y="76479"/>
                  </a:lnTo>
                  <a:cubicBezTo>
                    <a:pt x="37554" y="74079"/>
                    <a:pt x="44095" y="74422"/>
                    <a:pt x="47193" y="78549"/>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73" name="Shape 2267">
              <a:extLst>
                <a:ext uri="{FF2B5EF4-FFF2-40B4-BE49-F238E27FC236}">
                  <a16:creationId xmlns:a16="http://schemas.microsoft.com/office/drawing/2014/main" id="{CFF9D235-2BF9-403F-932A-BD4CEF330C23}"/>
                </a:ext>
              </a:extLst>
            </p:cNvPr>
            <p:cNvSpPr/>
            <p:nvPr/>
          </p:nvSpPr>
          <p:spPr>
            <a:xfrm>
              <a:off x="2013791" y="460718"/>
              <a:ext cx="50647" cy="109563"/>
            </a:xfrm>
            <a:custGeom>
              <a:avLst/>
              <a:gdLst/>
              <a:ahLst/>
              <a:cxnLst/>
              <a:rect l="0" t="0" r="0" b="0"/>
              <a:pathLst>
                <a:path w="50647" h="109563">
                  <a:moveTo>
                    <a:pt x="47892" y="78207"/>
                  </a:moveTo>
                  <a:cubicBezTo>
                    <a:pt x="50647" y="81661"/>
                    <a:pt x="49619" y="87173"/>
                    <a:pt x="45136" y="89573"/>
                  </a:cubicBezTo>
                  <a:lnTo>
                    <a:pt x="15849" y="106807"/>
                  </a:lnTo>
                  <a:cubicBezTo>
                    <a:pt x="11366" y="109563"/>
                    <a:pt x="5169" y="106464"/>
                    <a:pt x="3099" y="104394"/>
                  </a:cubicBezTo>
                  <a:cubicBezTo>
                    <a:pt x="1041" y="102324"/>
                    <a:pt x="0" y="96469"/>
                    <a:pt x="0" y="96469"/>
                  </a:cubicBezTo>
                  <a:lnTo>
                    <a:pt x="0" y="28245"/>
                  </a:lnTo>
                  <a:cubicBezTo>
                    <a:pt x="0" y="28245"/>
                    <a:pt x="1041" y="21018"/>
                    <a:pt x="4483" y="19291"/>
                  </a:cubicBezTo>
                  <a:lnTo>
                    <a:pt x="33769" y="2413"/>
                  </a:lnTo>
                  <a:cubicBezTo>
                    <a:pt x="38240" y="0"/>
                    <a:pt x="44793" y="1372"/>
                    <a:pt x="47206" y="4826"/>
                  </a:cubicBezTo>
                  <a:cubicBezTo>
                    <a:pt x="50305" y="8611"/>
                    <a:pt x="49619" y="14122"/>
                    <a:pt x="45136" y="16535"/>
                  </a:cubicBezTo>
                  <a:lnTo>
                    <a:pt x="21361" y="30658"/>
                  </a:lnTo>
                  <a:lnTo>
                    <a:pt x="21361" y="83719"/>
                  </a:lnTo>
                  <a:lnTo>
                    <a:pt x="33769" y="76136"/>
                  </a:lnTo>
                  <a:cubicBezTo>
                    <a:pt x="38240" y="73736"/>
                    <a:pt x="44793" y="74079"/>
                    <a:pt x="47892" y="78207"/>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74" name="Shape 2268">
              <a:extLst>
                <a:ext uri="{FF2B5EF4-FFF2-40B4-BE49-F238E27FC236}">
                  <a16:creationId xmlns:a16="http://schemas.microsoft.com/office/drawing/2014/main" id="{E288CF8D-60D0-48D5-A5A7-8D000F039C15}"/>
                </a:ext>
              </a:extLst>
            </p:cNvPr>
            <p:cNvSpPr/>
            <p:nvPr/>
          </p:nvSpPr>
          <p:spPr>
            <a:xfrm>
              <a:off x="0" y="1158412"/>
              <a:ext cx="865403" cy="659130"/>
            </a:xfrm>
            <a:custGeom>
              <a:avLst/>
              <a:gdLst/>
              <a:ahLst/>
              <a:cxnLst/>
              <a:rect l="0" t="0" r="0" b="0"/>
              <a:pathLst>
                <a:path w="865403" h="659130">
                  <a:moveTo>
                    <a:pt x="463245" y="0"/>
                  </a:moveTo>
                  <a:lnTo>
                    <a:pt x="865403" y="235572"/>
                  </a:lnTo>
                  <a:lnTo>
                    <a:pt x="860654" y="406895"/>
                  </a:lnTo>
                  <a:lnTo>
                    <a:pt x="439445" y="659130"/>
                  </a:lnTo>
                  <a:lnTo>
                    <a:pt x="8725" y="404521"/>
                  </a:lnTo>
                  <a:cubicBezTo>
                    <a:pt x="0" y="352959"/>
                    <a:pt x="10312" y="289509"/>
                    <a:pt x="6350" y="240335"/>
                  </a:cubicBezTo>
                  <a:lnTo>
                    <a:pt x="463245" y="0"/>
                  </a:ln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75" name="Shape 2269">
              <a:extLst>
                <a:ext uri="{FF2B5EF4-FFF2-40B4-BE49-F238E27FC236}">
                  <a16:creationId xmlns:a16="http://schemas.microsoft.com/office/drawing/2014/main" id="{DD56C688-609B-426D-8256-79AC1372E75A}"/>
                </a:ext>
              </a:extLst>
            </p:cNvPr>
            <p:cNvSpPr/>
            <p:nvPr/>
          </p:nvSpPr>
          <p:spPr>
            <a:xfrm>
              <a:off x="0" y="1158412"/>
              <a:ext cx="865403" cy="659130"/>
            </a:xfrm>
            <a:custGeom>
              <a:avLst/>
              <a:gdLst/>
              <a:ahLst/>
              <a:cxnLst/>
              <a:rect l="0" t="0" r="0" b="0"/>
              <a:pathLst>
                <a:path w="865403" h="659130">
                  <a:moveTo>
                    <a:pt x="6350" y="240335"/>
                  </a:moveTo>
                  <a:lnTo>
                    <a:pt x="463245" y="0"/>
                  </a:lnTo>
                  <a:lnTo>
                    <a:pt x="865403" y="235572"/>
                  </a:lnTo>
                  <a:lnTo>
                    <a:pt x="860654" y="406895"/>
                  </a:lnTo>
                  <a:lnTo>
                    <a:pt x="439445" y="659130"/>
                  </a:lnTo>
                  <a:lnTo>
                    <a:pt x="8725" y="404521"/>
                  </a:lnTo>
                  <a:cubicBezTo>
                    <a:pt x="0" y="352959"/>
                    <a:pt x="10312" y="289509"/>
                    <a:pt x="6350" y="240335"/>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76" name="Shape 2270">
              <a:extLst>
                <a:ext uri="{FF2B5EF4-FFF2-40B4-BE49-F238E27FC236}">
                  <a16:creationId xmlns:a16="http://schemas.microsoft.com/office/drawing/2014/main" id="{68C919F7-F368-4390-A2A8-5AA14477666B}"/>
                </a:ext>
              </a:extLst>
            </p:cNvPr>
            <p:cNvSpPr/>
            <p:nvPr/>
          </p:nvSpPr>
          <p:spPr>
            <a:xfrm>
              <a:off x="338421" y="1632855"/>
              <a:ext cx="49949" cy="108531"/>
            </a:xfrm>
            <a:custGeom>
              <a:avLst/>
              <a:gdLst/>
              <a:ahLst/>
              <a:cxnLst/>
              <a:rect l="0" t="0" r="0" b="0"/>
              <a:pathLst>
                <a:path w="49949" h="108531">
                  <a:moveTo>
                    <a:pt x="40651" y="559"/>
                  </a:moveTo>
                  <a:cubicBezTo>
                    <a:pt x="43234" y="1117"/>
                    <a:pt x="45644" y="2410"/>
                    <a:pt x="47193" y="4137"/>
                  </a:cubicBezTo>
                  <a:cubicBezTo>
                    <a:pt x="49606" y="7922"/>
                    <a:pt x="49263" y="13433"/>
                    <a:pt x="45136" y="15846"/>
                  </a:cubicBezTo>
                  <a:lnTo>
                    <a:pt x="20663" y="29969"/>
                  </a:lnTo>
                  <a:lnTo>
                    <a:pt x="20663" y="83029"/>
                  </a:lnTo>
                  <a:lnTo>
                    <a:pt x="33071" y="75447"/>
                  </a:lnTo>
                  <a:cubicBezTo>
                    <a:pt x="37554" y="73047"/>
                    <a:pt x="44094" y="73390"/>
                    <a:pt x="47193" y="77518"/>
                  </a:cubicBezTo>
                  <a:cubicBezTo>
                    <a:pt x="49949" y="80959"/>
                    <a:pt x="49263" y="86484"/>
                    <a:pt x="45136" y="88884"/>
                  </a:cubicBezTo>
                  <a:lnTo>
                    <a:pt x="15151" y="106118"/>
                  </a:lnTo>
                  <a:cubicBezTo>
                    <a:pt x="11366" y="108531"/>
                    <a:pt x="4470" y="105775"/>
                    <a:pt x="2413" y="103705"/>
                  </a:cubicBezTo>
                  <a:cubicBezTo>
                    <a:pt x="343" y="101635"/>
                    <a:pt x="0" y="95780"/>
                    <a:pt x="0" y="95780"/>
                  </a:cubicBezTo>
                  <a:lnTo>
                    <a:pt x="0" y="27213"/>
                  </a:lnTo>
                  <a:cubicBezTo>
                    <a:pt x="0" y="27213"/>
                    <a:pt x="343" y="20329"/>
                    <a:pt x="3784" y="18259"/>
                  </a:cubicBezTo>
                  <a:lnTo>
                    <a:pt x="33071" y="1381"/>
                  </a:lnTo>
                  <a:cubicBezTo>
                    <a:pt x="35312" y="175"/>
                    <a:pt x="38068" y="0"/>
                    <a:pt x="40651" y="559"/>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77" name="Shape 2271">
              <a:extLst>
                <a:ext uri="{FF2B5EF4-FFF2-40B4-BE49-F238E27FC236}">
                  <a16:creationId xmlns:a16="http://schemas.microsoft.com/office/drawing/2014/main" id="{898323AA-EA5B-4DDC-82E1-01C6D0608D65}"/>
                </a:ext>
              </a:extLst>
            </p:cNvPr>
            <p:cNvSpPr/>
            <p:nvPr/>
          </p:nvSpPr>
          <p:spPr>
            <a:xfrm>
              <a:off x="105515" y="1576007"/>
              <a:ext cx="222567" cy="143332"/>
            </a:xfrm>
            <a:custGeom>
              <a:avLst/>
              <a:gdLst/>
              <a:ahLst/>
              <a:cxnLst/>
              <a:rect l="0" t="0" r="0" b="0"/>
              <a:pathLst>
                <a:path w="222567" h="143332">
                  <a:moveTo>
                    <a:pt x="25832" y="0"/>
                  </a:moveTo>
                  <a:lnTo>
                    <a:pt x="222567" y="111633"/>
                  </a:lnTo>
                  <a:lnTo>
                    <a:pt x="222567" y="143332"/>
                  </a:lnTo>
                  <a:lnTo>
                    <a:pt x="0" y="17221"/>
                  </a:lnTo>
                  <a:lnTo>
                    <a:pt x="19634" y="5169"/>
                  </a:lnTo>
                  <a:cubicBezTo>
                    <a:pt x="21704" y="4471"/>
                    <a:pt x="24117" y="2413"/>
                    <a:pt x="25832" y="0"/>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78" name="Shape 2272">
              <a:extLst>
                <a:ext uri="{FF2B5EF4-FFF2-40B4-BE49-F238E27FC236}">
                  <a16:creationId xmlns:a16="http://schemas.microsoft.com/office/drawing/2014/main" id="{9DD441CD-08B8-47B7-83FC-265665DB36BC}"/>
                </a:ext>
              </a:extLst>
            </p:cNvPr>
            <p:cNvSpPr/>
            <p:nvPr/>
          </p:nvSpPr>
          <p:spPr>
            <a:xfrm>
              <a:off x="180966" y="1547406"/>
              <a:ext cx="118516" cy="89929"/>
            </a:xfrm>
            <a:custGeom>
              <a:avLst/>
              <a:gdLst/>
              <a:ahLst/>
              <a:cxnLst/>
              <a:rect l="0" t="0" r="0" b="0"/>
              <a:pathLst>
                <a:path w="118516" h="89929">
                  <a:moveTo>
                    <a:pt x="3488" y="1249"/>
                  </a:moveTo>
                  <a:cubicBezTo>
                    <a:pt x="5598" y="0"/>
                    <a:pt x="8439" y="0"/>
                    <a:pt x="11366" y="1727"/>
                  </a:cubicBezTo>
                  <a:lnTo>
                    <a:pt x="110592" y="58229"/>
                  </a:lnTo>
                  <a:cubicBezTo>
                    <a:pt x="115075" y="60642"/>
                    <a:pt x="118516" y="66840"/>
                    <a:pt x="118516" y="71666"/>
                  </a:cubicBezTo>
                  <a:lnTo>
                    <a:pt x="118516" y="82004"/>
                  </a:lnTo>
                  <a:cubicBezTo>
                    <a:pt x="118516" y="86830"/>
                    <a:pt x="115760" y="89929"/>
                    <a:pt x="111633" y="89929"/>
                  </a:cubicBezTo>
                  <a:cubicBezTo>
                    <a:pt x="110249" y="89929"/>
                    <a:pt x="108877" y="89586"/>
                    <a:pt x="107150" y="88887"/>
                  </a:cubicBezTo>
                  <a:lnTo>
                    <a:pt x="7925" y="32385"/>
                  </a:lnTo>
                  <a:cubicBezTo>
                    <a:pt x="3442" y="29972"/>
                    <a:pt x="0" y="24117"/>
                    <a:pt x="0" y="18605"/>
                  </a:cubicBezTo>
                  <a:lnTo>
                    <a:pt x="0" y="8268"/>
                  </a:lnTo>
                  <a:cubicBezTo>
                    <a:pt x="0" y="4997"/>
                    <a:pt x="1378" y="2499"/>
                    <a:pt x="3488" y="1249"/>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79" name="Shape 2273">
              <a:extLst>
                <a:ext uri="{FF2B5EF4-FFF2-40B4-BE49-F238E27FC236}">
                  <a16:creationId xmlns:a16="http://schemas.microsoft.com/office/drawing/2014/main" id="{76CE64E8-2B59-45EF-9448-A33CFA7794D9}"/>
                </a:ext>
              </a:extLst>
            </p:cNvPr>
            <p:cNvSpPr/>
            <p:nvPr/>
          </p:nvSpPr>
          <p:spPr>
            <a:xfrm>
              <a:off x="74502" y="1484268"/>
              <a:ext cx="50648" cy="108617"/>
            </a:xfrm>
            <a:custGeom>
              <a:avLst/>
              <a:gdLst/>
              <a:ahLst/>
              <a:cxnLst/>
              <a:rect l="0" t="0" r="0" b="0"/>
              <a:pathLst>
                <a:path w="50648" h="108617">
                  <a:moveTo>
                    <a:pt x="41259" y="473"/>
                  </a:moveTo>
                  <a:cubicBezTo>
                    <a:pt x="43758" y="946"/>
                    <a:pt x="45999" y="2153"/>
                    <a:pt x="47206" y="3880"/>
                  </a:cubicBezTo>
                  <a:cubicBezTo>
                    <a:pt x="50305" y="7665"/>
                    <a:pt x="49619" y="13176"/>
                    <a:pt x="45136" y="15589"/>
                  </a:cubicBezTo>
                  <a:lnTo>
                    <a:pt x="21361" y="29712"/>
                  </a:lnTo>
                  <a:lnTo>
                    <a:pt x="21361" y="82772"/>
                  </a:lnTo>
                  <a:lnTo>
                    <a:pt x="33769" y="75190"/>
                  </a:lnTo>
                  <a:cubicBezTo>
                    <a:pt x="38240" y="72790"/>
                    <a:pt x="44793" y="73133"/>
                    <a:pt x="47892" y="77261"/>
                  </a:cubicBezTo>
                  <a:cubicBezTo>
                    <a:pt x="50648" y="80715"/>
                    <a:pt x="49619" y="86227"/>
                    <a:pt x="45136" y="88640"/>
                  </a:cubicBezTo>
                  <a:lnTo>
                    <a:pt x="15850" y="105861"/>
                  </a:lnTo>
                  <a:cubicBezTo>
                    <a:pt x="11367" y="108617"/>
                    <a:pt x="5169" y="105518"/>
                    <a:pt x="3099" y="103448"/>
                  </a:cubicBezTo>
                  <a:cubicBezTo>
                    <a:pt x="1041" y="101378"/>
                    <a:pt x="0" y="95523"/>
                    <a:pt x="0" y="95523"/>
                  </a:cubicBezTo>
                  <a:lnTo>
                    <a:pt x="0" y="27299"/>
                  </a:lnTo>
                  <a:cubicBezTo>
                    <a:pt x="0" y="27299"/>
                    <a:pt x="1041" y="20072"/>
                    <a:pt x="4483" y="18345"/>
                  </a:cubicBezTo>
                  <a:lnTo>
                    <a:pt x="33769" y="1467"/>
                  </a:lnTo>
                  <a:cubicBezTo>
                    <a:pt x="36005" y="260"/>
                    <a:pt x="38760" y="0"/>
                    <a:pt x="41259" y="473"/>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80" name="Shape 2274">
              <a:extLst>
                <a:ext uri="{FF2B5EF4-FFF2-40B4-BE49-F238E27FC236}">
                  <a16:creationId xmlns:a16="http://schemas.microsoft.com/office/drawing/2014/main" id="{C95A3D5C-42E4-483F-8907-F1707C63226A}"/>
                </a:ext>
              </a:extLst>
            </p:cNvPr>
            <p:cNvSpPr/>
            <p:nvPr/>
          </p:nvSpPr>
          <p:spPr>
            <a:xfrm>
              <a:off x="475886" y="1415098"/>
              <a:ext cx="351422" cy="321805"/>
            </a:xfrm>
            <a:custGeom>
              <a:avLst/>
              <a:gdLst/>
              <a:ahLst/>
              <a:cxnLst/>
              <a:rect l="0" t="0" r="0" b="0"/>
              <a:pathLst>
                <a:path w="351422" h="321805">
                  <a:moveTo>
                    <a:pt x="350736" y="0"/>
                  </a:moveTo>
                  <a:cubicBezTo>
                    <a:pt x="351422" y="1727"/>
                    <a:pt x="351422" y="3099"/>
                    <a:pt x="351422" y="5169"/>
                  </a:cubicBezTo>
                  <a:lnTo>
                    <a:pt x="351422" y="114732"/>
                  </a:lnTo>
                  <a:cubicBezTo>
                    <a:pt x="351422" y="122999"/>
                    <a:pt x="346253" y="131966"/>
                    <a:pt x="339027" y="136093"/>
                  </a:cubicBezTo>
                  <a:lnTo>
                    <a:pt x="12408" y="321805"/>
                  </a:lnTo>
                  <a:lnTo>
                    <a:pt x="12408" y="227749"/>
                  </a:lnTo>
                  <a:cubicBezTo>
                    <a:pt x="12408" y="219138"/>
                    <a:pt x="7582" y="210515"/>
                    <a:pt x="0" y="206045"/>
                  </a:cubicBezTo>
                  <a:lnTo>
                    <a:pt x="350736" y="0"/>
                  </a:ln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81" name="Shape 2275">
              <a:extLst>
                <a:ext uri="{FF2B5EF4-FFF2-40B4-BE49-F238E27FC236}">
                  <a16:creationId xmlns:a16="http://schemas.microsoft.com/office/drawing/2014/main" id="{3AE9A25C-1112-48ED-B022-8B0105D4DCBA}"/>
                </a:ext>
              </a:extLst>
            </p:cNvPr>
            <p:cNvSpPr/>
            <p:nvPr/>
          </p:nvSpPr>
          <p:spPr>
            <a:xfrm>
              <a:off x="31779" y="1402093"/>
              <a:ext cx="440322" cy="386499"/>
            </a:xfrm>
            <a:custGeom>
              <a:avLst/>
              <a:gdLst/>
              <a:ahLst/>
              <a:cxnLst/>
              <a:rect l="0" t="0" r="0" b="0"/>
              <a:pathLst>
                <a:path w="440322" h="386499">
                  <a:moveTo>
                    <a:pt x="17318" y="43"/>
                  </a:moveTo>
                  <a:cubicBezTo>
                    <a:pt x="20333" y="86"/>
                    <a:pt x="23432" y="946"/>
                    <a:pt x="26530" y="2667"/>
                  </a:cubicBezTo>
                  <a:lnTo>
                    <a:pt x="47892" y="15075"/>
                  </a:lnTo>
                  <a:lnTo>
                    <a:pt x="48235" y="14732"/>
                  </a:lnTo>
                  <a:lnTo>
                    <a:pt x="435839" y="232829"/>
                  </a:lnTo>
                  <a:cubicBezTo>
                    <a:pt x="437566" y="233858"/>
                    <a:pt x="440322" y="238341"/>
                    <a:pt x="440322" y="240754"/>
                  </a:cubicBezTo>
                  <a:lnTo>
                    <a:pt x="440322" y="372707"/>
                  </a:lnTo>
                  <a:cubicBezTo>
                    <a:pt x="439280" y="377533"/>
                    <a:pt x="436182" y="382016"/>
                    <a:pt x="432397" y="384429"/>
                  </a:cubicBezTo>
                  <a:cubicBezTo>
                    <a:pt x="429641" y="386144"/>
                    <a:pt x="426885" y="386499"/>
                    <a:pt x="423774" y="386499"/>
                  </a:cubicBezTo>
                  <a:cubicBezTo>
                    <a:pt x="420675" y="386499"/>
                    <a:pt x="417233" y="386144"/>
                    <a:pt x="414477" y="384086"/>
                  </a:cubicBezTo>
                  <a:lnTo>
                    <a:pt x="336271" y="339979"/>
                  </a:lnTo>
                  <a:lnTo>
                    <a:pt x="356591" y="327927"/>
                  </a:lnTo>
                  <a:cubicBezTo>
                    <a:pt x="359346" y="326885"/>
                    <a:pt x="361074" y="325171"/>
                    <a:pt x="362801" y="322402"/>
                  </a:cubicBezTo>
                  <a:lnTo>
                    <a:pt x="412750" y="351346"/>
                  </a:lnTo>
                  <a:lnTo>
                    <a:pt x="412750" y="255219"/>
                  </a:lnTo>
                  <a:lnTo>
                    <a:pt x="27915" y="35408"/>
                  </a:lnTo>
                  <a:lnTo>
                    <a:pt x="27915" y="132563"/>
                  </a:lnTo>
                  <a:lnTo>
                    <a:pt x="28257" y="133604"/>
                  </a:lnTo>
                  <a:lnTo>
                    <a:pt x="32728" y="136703"/>
                  </a:lnTo>
                  <a:lnTo>
                    <a:pt x="32728" y="167704"/>
                  </a:lnTo>
                  <a:lnTo>
                    <a:pt x="13437" y="157023"/>
                  </a:lnTo>
                  <a:lnTo>
                    <a:pt x="2070" y="148069"/>
                  </a:lnTo>
                  <a:lnTo>
                    <a:pt x="0" y="138418"/>
                  </a:lnTo>
                  <a:lnTo>
                    <a:pt x="0" y="18174"/>
                  </a:lnTo>
                  <a:cubicBezTo>
                    <a:pt x="0" y="11290"/>
                    <a:pt x="3099" y="5766"/>
                    <a:pt x="8611" y="2324"/>
                  </a:cubicBezTo>
                  <a:cubicBezTo>
                    <a:pt x="11373" y="775"/>
                    <a:pt x="14303" y="0"/>
                    <a:pt x="17318" y="43"/>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82" name="Shape 2276">
              <a:extLst>
                <a:ext uri="{FF2B5EF4-FFF2-40B4-BE49-F238E27FC236}">
                  <a16:creationId xmlns:a16="http://schemas.microsoft.com/office/drawing/2014/main" id="{679B6023-1ABD-40A0-99A0-00571BE26CC8}"/>
                </a:ext>
              </a:extLst>
            </p:cNvPr>
            <p:cNvSpPr/>
            <p:nvPr/>
          </p:nvSpPr>
          <p:spPr>
            <a:xfrm>
              <a:off x="96549" y="1198042"/>
              <a:ext cx="721805" cy="413448"/>
            </a:xfrm>
            <a:custGeom>
              <a:avLst/>
              <a:gdLst/>
              <a:ahLst/>
              <a:cxnLst/>
              <a:rect l="0" t="0" r="0" b="0"/>
              <a:pathLst>
                <a:path w="721805" h="413448">
                  <a:moveTo>
                    <a:pt x="365557" y="0"/>
                  </a:moveTo>
                  <a:cubicBezTo>
                    <a:pt x="370040" y="0"/>
                    <a:pt x="374510" y="1029"/>
                    <a:pt x="377965" y="2756"/>
                  </a:cubicBezTo>
                  <a:lnTo>
                    <a:pt x="718363" y="200177"/>
                  </a:lnTo>
                  <a:cubicBezTo>
                    <a:pt x="719734" y="201206"/>
                    <a:pt x="720776" y="201892"/>
                    <a:pt x="721805" y="202933"/>
                  </a:cubicBezTo>
                  <a:lnTo>
                    <a:pt x="363144" y="413448"/>
                  </a:lnTo>
                  <a:lnTo>
                    <a:pt x="0" y="209131"/>
                  </a:lnTo>
                  <a:lnTo>
                    <a:pt x="353149" y="2756"/>
                  </a:lnTo>
                  <a:cubicBezTo>
                    <a:pt x="356603" y="1029"/>
                    <a:pt x="361074" y="0"/>
                    <a:pt x="365557" y="0"/>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83" name="Shape 2277">
              <a:extLst>
                <a:ext uri="{FF2B5EF4-FFF2-40B4-BE49-F238E27FC236}">
                  <a16:creationId xmlns:a16="http://schemas.microsoft.com/office/drawing/2014/main" id="{1036EEA7-7E01-4131-9C97-8C37B5F94D66}"/>
                </a:ext>
              </a:extLst>
            </p:cNvPr>
            <p:cNvSpPr/>
            <p:nvPr/>
          </p:nvSpPr>
          <p:spPr>
            <a:xfrm>
              <a:off x="96548" y="1198042"/>
              <a:ext cx="721805" cy="413448"/>
            </a:xfrm>
            <a:custGeom>
              <a:avLst/>
              <a:gdLst/>
              <a:ahLst/>
              <a:cxnLst/>
              <a:rect l="0" t="0" r="0" b="0"/>
              <a:pathLst>
                <a:path w="721805" h="413448">
                  <a:moveTo>
                    <a:pt x="363144" y="413448"/>
                  </a:moveTo>
                  <a:lnTo>
                    <a:pt x="721805" y="202933"/>
                  </a:lnTo>
                  <a:cubicBezTo>
                    <a:pt x="720776" y="201892"/>
                    <a:pt x="719734" y="201206"/>
                    <a:pt x="718363" y="200177"/>
                  </a:cubicBezTo>
                  <a:lnTo>
                    <a:pt x="377965" y="2756"/>
                  </a:lnTo>
                  <a:cubicBezTo>
                    <a:pt x="374510" y="1029"/>
                    <a:pt x="370040" y="0"/>
                    <a:pt x="365557" y="0"/>
                  </a:cubicBezTo>
                  <a:cubicBezTo>
                    <a:pt x="361074" y="0"/>
                    <a:pt x="356603" y="1029"/>
                    <a:pt x="353149" y="2756"/>
                  </a:cubicBezTo>
                  <a:lnTo>
                    <a:pt x="0" y="209131"/>
                  </a:lnTo>
                  <a:lnTo>
                    <a:pt x="363144" y="413448"/>
                  </a:ln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84" name="Shape 2278">
              <a:extLst>
                <a:ext uri="{FF2B5EF4-FFF2-40B4-BE49-F238E27FC236}">
                  <a16:creationId xmlns:a16="http://schemas.microsoft.com/office/drawing/2014/main" id="{DC972BE3-5307-4ED4-AE6E-65F12C2A2595}"/>
                </a:ext>
              </a:extLst>
            </p:cNvPr>
            <p:cNvSpPr/>
            <p:nvPr/>
          </p:nvSpPr>
          <p:spPr>
            <a:xfrm>
              <a:off x="105514" y="1576007"/>
              <a:ext cx="222567" cy="143332"/>
            </a:xfrm>
            <a:custGeom>
              <a:avLst/>
              <a:gdLst/>
              <a:ahLst/>
              <a:cxnLst/>
              <a:rect l="0" t="0" r="0" b="0"/>
              <a:pathLst>
                <a:path w="222567" h="143332">
                  <a:moveTo>
                    <a:pt x="25832" y="0"/>
                  </a:moveTo>
                  <a:lnTo>
                    <a:pt x="222567" y="111633"/>
                  </a:lnTo>
                  <a:lnTo>
                    <a:pt x="222567" y="143332"/>
                  </a:lnTo>
                  <a:lnTo>
                    <a:pt x="0" y="17221"/>
                  </a:lnTo>
                  <a:lnTo>
                    <a:pt x="19634" y="5169"/>
                  </a:lnTo>
                  <a:cubicBezTo>
                    <a:pt x="21704" y="4471"/>
                    <a:pt x="24117" y="2413"/>
                    <a:pt x="25832" y="0"/>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85" name="Shape 2279">
              <a:extLst>
                <a:ext uri="{FF2B5EF4-FFF2-40B4-BE49-F238E27FC236}">
                  <a16:creationId xmlns:a16="http://schemas.microsoft.com/office/drawing/2014/main" id="{0E8E91CA-B385-40F3-A33C-61FDE4B3DF22}"/>
                </a:ext>
              </a:extLst>
            </p:cNvPr>
            <p:cNvSpPr/>
            <p:nvPr/>
          </p:nvSpPr>
          <p:spPr>
            <a:xfrm>
              <a:off x="31778" y="1401318"/>
              <a:ext cx="440322" cy="387274"/>
            </a:xfrm>
            <a:custGeom>
              <a:avLst/>
              <a:gdLst/>
              <a:ahLst/>
              <a:cxnLst/>
              <a:rect l="0" t="0" r="0" b="0"/>
              <a:pathLst>
                <a:path w="440322" h="387274">
                  <a:moveTo>
                    <a:pt x="440322" y="241529"/>
                  </a:moveTo>
                  <a:lnTo>
                    <a:pt x="440322" y="373482"/>
                  </a:lnTo>
                  <a:cubicBezTo>
                    <a:pt x="439280" y="378308"/>
                    <a:pt x="436182" y="382791"/>
                    <a:pt x="432397" y="385204"/>
                  </a:cubicBezTo>
                  <a:cubicBezTo>
                    <a:pt x="429641" y="386918"/>
                    <a:pt x="426885" y="387274"/>
                    <a:pt x="423774" y="387274"/>
                  </a:cubicBezTo>
                  <a:cubicBezTo>
                    <a:pt x="420675" y="387274"/>
                    <a:pt x="417233" y="386918"/>
                    <a:pt x="414477" y="384861"/>
                  </a:cubicBezTo>
                  <a:lnTo>
                    <a:pt x="336271" y="340754"/>
                  </a:lnTo>
                  <a:lnTo>
                    <a:pt x="356591" y="328702"/>
                  </a:lnTo>
                  <a:cubicBezTo>
                    <a:pt x="359346" y="327660"/>
                    <a:pt x="361074" y="325946"/>
                    <a:pt x="362801" y="323177"/>
                  </a:cubicBezTo>
                  <a:lnTo>
                    <a:pt x="412750" y="352120"/>
                  </a:lnTo>
                  <a:lnTo>
                    <a:pt x="412750" y="255994"/>
                  </a:lnTo>
                  <a:lnTo>
                    <a:pt x="27915" y="36182"/>
                  </a:lnTo>
                  <a:lnTo>
                    <a:pt x="27915" y="133338"/>
                  </a:lnTo>
                  <a:lnTo>
                    <a:pt x="28257" y="134379"/>
                  </a:lnTo>
                  <a:lnTo>
                    <a:pt x="32728" y="137478"/>
                  </a:lnTo>
                  <a:lnTo>
                    <a:pt x="32728" y="168478"/>
                  </a:lnTo>
                  <a:lnTo>
                    <a:pt x="13437" y="157798"/>
                  </a:lnTo>
                  <a:lnTo>
                    <a:pt x="2070" y="148844"/>
                  </a:lnTo>
                  <a:lnTo>
                    <a:pt x="0" y="139192"/>
                  </a:lnTo>
                  <a:lnTo>
                    <a:pt x="0" y="18948"/>
                  </a:lnTo>
                  <a:cubicBezTo>
                    <a:pt x="0" y="12065"/>
                    <a:pt x="3099" y="6541"/>
                    <a:pt x="8611" y="3099"/>
                  </a:cubicBezTo>
                  <a:cubicBezTo>
                    <a:pt x="14135" y="0"/>
                    <a:pt x="20333" y="0"/>
                    <a:pt x="26530" y="3442"/>
                  </a:cubicBezTo>
                  <a:lnTo>
                    <a:pt x="47892" y="15850"/>
                  </a:lnTo>
                  <a:lnTo>
                    <a:pt x="48235" y="15507"/>
                  </a:lnTo>
                  <a:lnTo>
                    <a:pt x="435839" y="233604"/>
                  </a:lnTo>
                  <a:cubicBezTo>
                    <a:pt x="437566" y="234633"/>
                    <a:pt x="440322" y="239116"/>
                    <a:pt x="440322" y="241529"/>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86" name="Shape 2280">
              <a:extLst>
                <a:ext uri="{FF2B5EF4-FFF2-40B4-BE49-F238E27FC236}">
                  <a16:creationId xmlns:a16="http://schemas.microsoft.com/office/drawing/2014/main" id="{7A0256A8-67A5-4C18-89AE-DB8E0191FA68}"/>
                </a:ext>
              </a:extLst>
            </p:cNvPr>
            <p:cNvSpPr/>
            <p:nvPr/>
          </p:nvSpPr>
          <p:spPr>
            <a:xfrm>
              <a:off x="475884" y="1415098"/>
              <a:ext cx="351422" cy="321805"/>
            </a:xfrm>
            <a:custGeom>
              <a:avLst/>
              <a:gdLst/>
              <a:ahLst/>
              <a:cxnLst/>
              <a:rect l="0" t="0" r="0" b="0"/>
              <a:pathLst>
                <a:path w="351422" h="321805">
                  <a:moveTo>
                    <a:pt x="350736" y="0"/>
                  </a:moveTo>
                  <a:cubicBezTo>
                    <a:pt x="351422" y="1727"/>
                    <a:pt x="351422" y="3099"/>
                    <a:pt x="351422" y="5169"/>
                  </a:cubicBezTo>
                  <a:lnTo>
                    <a:pt x="351422" y="114732"/>
                  </a:lnTo>
                  <a:cubicBezTo>
                    <a:pt x="351422" y="122999"/>
                    <a:pt x="346253" y="131966"/>
                    <a:pt x="339027" y="136093"/>
                  </a:cubicBezTo>
                  <a:lnTo>
                    <a:pt x="12408" y="321805"/>
                  </a:lnTo>
                  <a:lnTo>
                    <a:pt x="12408" y="227749"/>
                  </a:lnTo>
                  <a:cubicBezTo>
                    <a:pt x="12408" y="219138"/>
                    <a:pt x="7582" y="210515"/>
                    <a:pt x="0" y="206045"/>
                  </a:cubicBezTo>
                  <a:lnTo>
                    <a:pt x="350736" y="0"/>
                  </a:ln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87" name="Shape 2281">
              <a:extLst>
                <a:ext uri="{FF2B5EF4-FFF2-40B4-BE49-F238E27FC236}">
                  <a16:creationId xmlns:a16="http://schemas.microsoft.com/office/drawing/2014/main" id="{C0FB1993-34C7-41A6-A8F2-D986C5D628D9}"/>
                </a:ext>
              </a:extLst>
            </p:cNvPr>
            <p:cNvSpPr/>
            <p:nvPr/>
          </p:nvSpPr>
          <p:spPr>
            <a:xfrm>
              <a:off x="180965" y="1545679"/>
              <a:ext cx="118516" cy="91656"/>
            </a:xfrm>
            <a:custGeom>
              <a:avLst/>
              <a:gdLst/>
              <a:ahLst/>
              <a:cxnLst/>
              <a:rect l="0" t="0" r="0" b="0"/>
              <a:pathLst>
                <a:path w="118516" h="91656">
                  <a:moveTo>
                    <a:pt x="111633" y="91656"/>
                  </a:moveTo>
                  <a:cubicBezTo>
                    <a:pt x="110249" y="91656"/>
                    <a:pt x="108877" y="91313"/>
                    <a:pt x="107150" y="90615"/>
                  </a:cubicBezTo>
                  <a:lnTo>
                    <a:pt x="7925" y="34112"/>
                  </a:lnTo>
                  <a:cubicBezTo>
                    <a:pt x="3442" y="31699"/>
                    <a:pt x="0" y="25845"/>
                    <a:pt x="0" y="20333"/>
                  </a:cubicBezTo>
                  <a:lnTo>
                    <a:pt x="0" y="9995"/>
                  </a:lnTo>
                  <a:cubicBezTo>
                    <a:pt x="0" y="3454"/>
                    <a:pt x="5512" y="0"/>
                    <a:pt x="11366" y="3454"/>
                  </a:cubicBezTo>
                  <a:lnTo>
                    <a:pt x="110592" y="59957"/>
                  </a:lnTo>
                  <a:cubicBezTo>
                    <a:pt x="115075" y="62370"/>
                    <a:pt x="118516" y="68568"/>
                    <a:pt x="118516" y="73393"/>
                  </a:cubicBezTo>
                  <a:lnTo>
                    <a:pt x="118516" y="83731"/>
                  </a:lnTo>
                  <a:cubicBezTo>
                    <a:pt x="118516" y="88557"/>
                    <a:pt x="115760" y="91656"/>
                    <a:pt x="111633" y="91656"/>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88" name="Shape 2282">
              <a:extLst>
                <a:ext uri="{FF2B5EF4-FFF2-40B4-BE49-F238E27FC236}">
                  <a16:creationId xmlns:a16="http://schemas.microsoft.com/office/drawing/2014/main" id="{4B380CBE-5E0B-4D12-9FBA-27FFD4227CA6}"/>
                </a:ext>
              </a:extLst>
            </p:cNvPr>
            <p:cNvSpPr/>
            <p:nvPr/>
          </p:nvSpPr>
          <p:spPr>
            <a:xfrm>
              <a:off x="338419" y="1631823"/>
              <a:ext cx="49949" cy="109563"/>
            </a:xfrm>
            <a:custGeom>
              <a:avLst/>
              <a:gdLst/>
              <a:ahLst/>
              <a:cxnLst/>
              <a:rect l="0" t="0" r="0" b="0"/>
              <a:pathLst>
                <a:path w="49949" h="109563">
                  <a:moveTo>
                    <a:pt x="47193" y="78549"/>
                  </a:moveTo>
                  <a:cubicBezTo>
                    <a:pt x="49949" y="81991"/>
                    <a:pt x="49263" y="87516"/>
                    <a:pt x="45136" y="89916"/>
                  </a:cubicBezTo>
                  <a:lnTo>
                    <a:pt x="15151" y="107150"/>
                  </a:lnTo>
                  <a:cubicBezTo>
                    <a:pt x="11366" y="109563"/>
                    <a:pt x="4470" y="106807"/>
                    <a:pt x="2413" y="104737"/>
                  </a:cubicBezTo>
                  <a:cubicBezTo>
                    <a:pt x="343" y="102667"/>
                    <a:pt x="0" y="96812"/>
                    <a:pt x="0" y="96812"/>
                  </a:cubicBezTo>
                  <a:lnTo>
                    <a:pt x="0" y="28245"/>
                  </a:lnTo>
                  <a:cubicBezTo>
                    <a:pt x="0" y="28245"/>
                    <a:pt x="343" y="21361"/>
                    <a:pt x="3784" y="19291"/>
                  </a:cubicBezTo>
                  <a:lnTo>
                    <a:pt x="33071" y="2413"/>
                  </a:lnTo>
                  <a:cubicBezTo>
                    <a:pt x="37554" y="0"/>
                    <a:pt x="44094" y="1714"/>
                    <a:pt x="47193" y="5169"/>
                  </a:cubicBezTo>
                  <a:cubicBezTo>
                    <a:pt x="49606" y="8953"/>
                    <a:pt x="49263" y="14465"/>
                    <a:pt x="45136" y="16878"/>
                  </a:cubicBezTo>
                  <a:lnTo>
                    <a:pt x="20663" y="31000"/>
                  </a:lnTo>
                  <a:lnTo>
                    <a:pt x="20663" y="84061"/>
                  </a:lnTo>
                  <a:lnTo>
                    <a:pt x="33071" y="76479"/>
                  </a:lnTo>
                  <a:cubicBezTo>
                    <a:pt x="37554" y="74079"/>
                    <a:pt x="44094" y="74422"/>
                    <a:pt x="47193" y="78549"/>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89" name="Shape 2283">
              <a:extLst>
                <a:ext uri="{FF2B5EF4-FFF2-40B4-BE49-F238E27FC236}">
                  <a16:creationId xmlns:a16="http://schemas.microsoft.com/office/drawing/2014/main" id="{3669E9AC-1FC1-4139-9AA7-2763B6810FBE}"/>
                </a:ext>
              </a:extLst>
            </p:cNvPr>
            <p:cNvSpPr/>
            <p:nvPr/>
          </p:nvSpPr>
          <p:spPr>
            <a:xfrm>
              <a:off x="74501" y="1483322"/>
              <a:ext cx="50648" cy="109563"/>
            </a:xfrm>
            <a:custGeom>
              <a:avLst/>
              <a:gdLst/>
              <a:ahLst/>
              <a:cxnLst/>
              <a:rect l="0" t="0" r="0" b="0"/>
              <a:pathLst>
                <a:path w="50648" h="109563">
                  <a:moveTo>
                    <a:pt x="47892" y="78207"/>
                  </a:moveTo>
                  <a:cubicBezTo>
                    <a:pt x="50648" y="81661"/>
                    <a:pt x="49619" y="87173"/>
                    <a:pt x="45136" y="89586"/>
                  </a:cubicBezTo>
                  <a:lnTo>
                    <a:pt x="15850" y="106807"/>
                  </a:lnTo>
                  <a:cubicBezTo>
                    <a:pt x="11367" y="109563"/>
                    <a:pt x="5169" y="106464"/>
                    <a:pt x="3099" y="104394"/>
                  </a:cubicBezTo>
                  <a:cubicBezTo>
                    <a:pt x="1041" y="102324"/>
                    <a:pt x="0" y="96469"/>
                    <a:pt x="0" y="96469"/>
                  </a:cubicBezTo>
                  <a:lnTo>
                    <a:pt x="0" y="28245"/>
                  </a:lnTo>
                  <a:cubicBezTo>
                    <a:pt x="0" y="28245"/>
                    <a:pt x="1041" y="21018"/>
                    <a:pt x="4483" y="19291"/>
                  </a:cubicBezTo>
                  <a:lnTo>
                    <a:pt x="33769" y="2413"/>
                  </a:lnTo>
                  <a:cubicBezTo>
                    <a:pt x="38240" y="0"/>
                    <a:pt x="44793" y="1372"/>
                    <a:pt x="47206" y="4826"/>
                  </a:cubicBezTo>
                  <a:cubicBezTo>
                    <a:pt x="50305" y="8611"/>
                    <a:pt x="49619" y="14122"/>
                    <a:pt x="45136" y="16535"/>
                  </a:cubicBezTo>
                  <a:lnTo>
                    <a:pt x="21361" y="30658"/>
                  </a:lnTo>
                  <a:lnTo>
                    <a:pt x="21361" y="83719"/>
                  </a:lnTo>
                  <a:lnTo>
                    <a:pt x="33769" y="76136"/>
                  </a:lnTo>
                  <a:cubicBezTo>
                    <a:pt x="38240" y="73736"/>
                    <a:pt x="44793" y="74079"/>
                    <a:pt x="47892" y="78207"/>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90" name="Shape 2284">
              <a:extLst>
                <a:ext uri="{FF2B5EF4-FFF2-40B4-BE49-F238E27FC236}">
                  <a16:creationId xmlns:a16="http://schemas.microsoft.com/office/drawing/2014/main" id="{71A82EED-6B12-4DCC-8201-0DAF4F3C4FAA}"/>
                </a:ext>
              </a:extLst>
            </p:cNvPr>
            <p:cNvSpPr/>
            <p:nvPr/>
          </p:nvSpPr>
          <p:spPr>
            <a:xfrm>
              <a:off x="1938529" y="1158412"/>
              <a:ext cx="866165" cy="659130"/>
            </a:xfrm>
            <a:custGeom>
              <a:avLst/>
              <a:gdLst/>
              <a:ahLst/>
              <a:cxnLst/>
              <a:rect l="0" t="0" r="0" b="0"/>
              <a:pathLst>
                <a:path w="866165" h="659130">
                  <a:moveTo>
                    <a:pt x="463652" y="0"/>
                  </a:moveTo>
                  <a:lnTo>
                    <a:pt x="866165" y="235572"/>
                  </a:lnTo>
                  <a:lnTo>
                    <a:pt x="861403" y="406895"/>
                  </a:lnTo>
                  <a:lnTo>
                    <a:pt x="439839" y="659130"/>
                  </a:lnTo>
                  <a:lnTo>
                    <a:pt x="8737" y="404521"/>
                  </a:lnTo>
                  <a:cubicBezTo>
                    <a:pt x="0" y="352959"/>
                    <a:pt x="10313" y="289509"/>
                    <a:pt x="6350" y="240335"/>
                  </a:cubicBezTo>
                  <a:lnTo>
                    <a:pt x="463652" y="0"/>
                  </a:ln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91" name="Shape 2285">
              <a:extLst>
                <a:ext uri="{FF2B5EF4-FFF2-40B4-BE49-F238E27FC236}">
                  <a16:creationId xmlns:a16="http://schemas.microsoft.com/office/drawing/2014/main" id="{5ECEAB73-4BB1-40C6-8B0D-00B9AFFCDBE3}"/>
                </a:ext>
              </a:extLst>
            </p:cNvPr>
            <p:cNvSpPr/>
            <p:nvPr/>
          </p:nvSpPr>
          <p:spPr>
            <a:xfrm>
              <a:off x="1938529" y="1158412"/>
              <a:ext cx="866165" cy="659130"/>
            </a:xfrm>
            <a:custGeom>
              <a:avLst/>
              <a:gdLst/>
              <a:ahLst/>
              <a:cxnLst/>
              <a:rect l="0" t="0" r="0" b="0"/>
              <a:pathLst>
                <a:path w="866165" h="659130">
                  <a:moveTo>
                    <a:pt x="6350" y="240335"/>
                  </a:moveTo>
                  <a:lnTo>
                    <a:pt x="463652" y="0"/>
                  </a:lnTo>
                  <a:lnTo>
                    <a:pt x="866165" y="235572"/>
                  </a:lnTo>
                  <a:lnTo>
                    <a:pt x="861403" y="406895"/>
                  </a:lnTo>
                  <a:lnTo>
                    <a:pt x="439839" y="659130"/>
                  </a:lnTo>
                  <a:lnTo>
                    <a:pt x="8737" y="404521"/>
                  </a:lnTo>
                  <a:cubicBezTo>
                    <a:pt x="0" y="352959"/>
                    <a:pt x="10313" y="289509"/>
                    <a:pt x="6350" y="240335"/>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92" name="Shape 2286">
              <a:extLst>
                <a:ext uri="{FF2B5EF4-FFF2-40B4-BE49-F238E27FC236}">
                  <a16:creationId xmlns:a16="http://schemas.microsoft.com/office/drawing/2014/main" id="{C72C49B7-17D0-4B5E-99D7-BA312D957DA5}"/>
                </a:ext>
              </a:extLst>
            </p:cNvPr>
            <p:cNvSpPr/>
            <p:nvPr/>
          </p:nvSpPr>
          <p:spPr>
            <a:xfrm>
              <a:off x="2277710" y="1632855"/>
              <a:ext cx="49949" cy="108531"/>
            </a:xfrm>
            <a:custGeom>
              <a:avLst/>
              <a:gdLst/>
              <a:ahLst/>
              <a:cxnLst/>
              <a:rect l="0" t="0" r="0" b="0"/>
              <a:pathLst>
                <a:path w="49949" h="108531">
                  <a:moveTo>
                    <a:pt x="40651" y="559"/>
                  </a:moveTo>
                  <a:cubicBezTo>
                    <a:pt x="43234" y="1117"/>
                    <a:pt x="45644" y="2410"/>
                    <a:pt x="47193" y="4137"/>
                  </a:cubicBezTo>
                  <a:cubicBezTo>
                    <a:pt x="49606" y="7922"/>
                    <a:pt x="49263" y="13433"/>
                    <a:pt x="45136" y="15846"/>
                  </a:cubicBezTo>
                  <a:lnTo>
                    <a:pt x="20663" y="29969"/>
                  </a:lnTo>
                  <a:lnTo>
                    <a:pt x="20663" y="83029"/>
                  </a:lnTo>
                  <a:lnTo>
                    <a:pt x="33071" y="75447"/>
                  </a:lnTo>
                  <a:cubicBezTo>
                    <a:pt x="37554" y="73047"/>
                    <a:pt x="44095" y="73390"/>
                    <a:pt x="47193" y="77518"/>
                  </a:cubicBezTo>
                  <a:cubicBezTo>
                    <a:pt x="49949" y="80959"/>
                    <a:pt x="49263" y="86484"/>
                    <a:pt x="45136" y="88884"/>
                  </a:cubicBezTo>
                  <a:lnTo>
                    <a:pt x="15151" y="106118"/>
                  </a:lnTo>
                  <a:cubicBezTo>
                    <a:pt x="11367" y="108531"/>
                    <a:pt x="4471" y="105775"/>
                    <a:pt x="2413" y="103705"/>
                  </a:cubicBezTo>
                  <a:cubicBezTo>
                    <a:pt x="343" y="101635"/>
                    <a:pt x="0" y="95780"/>
                    <a:pt x="0" y="95780"/>
                  </a:cubicBezTo>
                  <a:lnTo>
                    <a:pt x="0" y="27213"/>
                  </a:lnTo>
                  <a:cubicBezTo>
                    <a:pt x="0" y="27213"/>
                    <a:pt x="343" y="20329"/>
                    <a:pt x="3785" y="18259"/>
                  </a:cubicBezTo>
                  <a:lnTo>
                    <a:pt x="33071" y="1381"/>
                  </a:lnTo>
                  <a:cubicBezTo>
                    <a:pt x="35312" y="175"/>
                    <a:pt x="38068" y="0"/>
                    <a:pt x="40651" y="559"/>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93" name="Shape 2287">
              <a:extLst>
                <a:ext uri="{FF2B5EF4-FFF2-40B4-BE49-F238E27FC236}">
                  <a16:creationId xmlns:a16="http://schemas.microsoft.com/office/drawing/2014/main" id="{E0BEBE80-6608-4CED-A360-759B5504322D}"/>
                </a:ext>
              </a:extLst>
            </p:cNvPr>
            <p:cNvSpPr/>
            <p:nvPr/>
          </p:nvSpPr>
          <p:spPr>
            <a:xfrm>
              <a:off x="2044804" y="1576007"/>
              <a:ext cx="222567" cy="143332"/>
            </a:xfrm>
            <a:custGeom>
              <a:avLst/>
              <a:gdLst/>
              <a:ahLst/>
              <a:cxnLst/>
              <a:rect l="0" t="0" r="0" b="0"/>
              <a:pathLst>
                <a:path w="222567" h="143332">
                  <a:moveTo>
                    <a:pt x="25832" y="0"/>
                  </a:moveTo>
                  <a:lnTo>
                    <a:pt x="222567" y="111633"/>
                  </a:lnTo>
                  <a:lnTo>
                    <a:pt x="222567" y="143332"/>
                  </a:lnTo>
                  <a:lnTo>
                    <a:pt x="0" y="17221"/>
                  </a:lnTo>
                  <a:lnTo>
                    <a:pt x="19634" y="5169"/>
                  </a:lnTo>
                  <a:cubicBezTo>
                    <a:pt x="21704" y="4471"/>
                    <a:pt x="24117" y="2413"/>
                    <a:pt x="25832" y="0"/>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94" name="Shape 2288">
              <a:extLst>
                <a:ext uri="{FF2B5EF4-FFF2-40B4-BE49-F238E27FC236}">
                  <a16:creationId xmlns:a16="http://schemas.microsoft.com/office/drawing/2014/main" id="{F6EB7A9C-7FD8-434A-A7E2-104287BE2E17}"/>
                </a:ext>
              </a:extLst>
            </p:cNvPr>
            <p:cNvSpPr/>
            <p:nvPr/>
          </p:nvSpPr>
          <p:spPr>
            <a:xfrm>
              <a:off x="2120255" y="1547406"/>
              <a:ext cx="118516" cy="89929"/>
            </a:xfrm>
            <a:custGeom>
              <a:avLst/>
              <a:gdLst/>
              <a:ahLst/>
              <a:cxnLst/>
              <a:rect l="0" t="0" r="0" b="0"/>
              <a:pathLst>
                <a:path w="118516" h="89929">
                  <a:moveTo>
                    <a:pt x="3488" y="1249"/>
                  </a:moveTo>
                  <a:cubicBezTo>
                    <a:pt x="5597" y="0"/>
                    <a:pt x="8439" y="0"/>
                    <a:pt x="11366" y="1727"/>
                  </a:cubicBezTo>
                  <a:lnTo>
                    <a:pt x="110591" y="58229"/>
                  </a:lnTo>
                  <a:cubicBezTo>
                    <a:pt x="115075" y="60642"/>
                    <a:pt x="118516" y="66840"/>
                    <a:pt x="118516" y="71666"/>
                  </a:cubicBezTo>
                  <a:lnTo>
                    <a:pt x="118516" y="82004"/>
                  </a:lnTo>
                  <a:cubicBezTo>
                    <a:pt x="118516" y="86830"/>
                    <a:pt x="115760" y="89929"/>
                    <a:pt x="111633" y="89929"/>
                  </a:cubicBezTo>
                  <a:cubicBezTo>
                    <a:pt x="110249" y="89929"/>
                    <a:pt x="108877" y="89586"/>
                    <a:pt x="107150" y="88887"/>
                  </a:cubicBezTo>
                  <a:lnTo>
                    <a:pt x="7925" y="32385"/>
                  </a:lnTo>
                  <a:cubicBezTo>
                    <a:pt x="3442" y="29972"/>
                    <a:pt x="0" y="24117"/>
                    <a:pt x="0" y="18605"/>
                  </a:cubicBezTo>
                  <a:lnTo>
                    <a:pt x="0" y="8268"/>
                  </a:lnTo>
                  <a:cubicBezTo>
                    <a:pt x="0" y="4997"/>
                    <a:pt x="1378" y="2499"/>
                    <a:pt x="3488" y="1249"/>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95" name="Shape 2289">
              <a:extLst>
                <a:ext uri="{FF2B5EF4-FFF2-40B4-BE49-F238E27FC236}">
                  <a16:creationId xmlns:a16="http://schemas.microsoft.com/office/drawing/2014/main" id="{AEBBF9F3-6ADF-4E8A-961F-6B266C15E393}"/>
                </a:ext>
              </a:extLst>
            </p:cNvPr>
            <p:cNvSpPr/>
            <p:nvPr/>
          </p:nvSpPr>
          <p:spPr>
            <a:xfrm>
              <a:off x="2013791" y="1484268"/>
              <a:ext cx="50647" cy="108617"/>
            </a:xfrm>
            <a:custGeom>
              <a:avLst/>
              <a:gdLst/>
              <a:ahLst/>
              <a:cxnLst/>
              <a:rect l="0" t="0" r="0" b="0"/>
              <a:pathLst>
                <a:path w="50647" h="108617">
                  <a:moveTo>
                    <a:pt x="41259" y="473"/>
                  </a:moveTo>
                  <a:cubicBezTo>
                    <a:pt x="43758" y="946"/>
                    <a:pt x="45999" y="2153"/>
                    <a:pt x="47206" y="3880"/>
                  </a:cubicBezTo>
                  <a:cubicBezTo>
                    <a:pt x="50305" y="7665"/>
                    <a:pt x="49619" y="13176"/>
                    <a:pt x="45136" y="15589"/>
                  </a:cubicBezTo>
                  <a:lnTo>
                    <a:pt x="21361" y="29712"/>
                  </a:lnTo>
                  <a:lnTo>
                    <a:pt x="21361" y="82772"/>
                  </a:lnTo>
                  <a:lnTo>
                    <a:pt x="33769" y="75190"/>
                  </a:lnTo>
                  <a:cubicBezTo>
                    <a:pt x="38240" y="72790"/>
                    <a:pt x="44793" y="73133"/>
                    <a:pt x="47892" y="77261"/>
                  </a:cubicBezTo>
                  <a:cubicBezTo>
                    <a:pt x="50647" y="80715"/>
                    <a:pt x="49619" y="86227"/>
                    <a:pt x="45136" y="88640"/>
                  </a:cubicBezTo>
                  <a:lnTo>
                    <a:pt x="15849" y="105861"/>
                  </a:lnTo>
                  <a:cubicBezTo>
                    <a:pt x="11366" y="108617"/>
                    <a:pt x="5169" y="105518"/>
                    <a:pt x="3099" y="103448"/>
                  </a:cubicBezTo>
                  <a:cubicBezTo>
                    <a:pt x="1041" y="101378"/>
                    <a:pt x="0" y="95523"/>
                    <a:pt x="0" y="95523"/>
                  </a:cubicBezTo>
                  <a:lnTo>
                    <a:pt x="0" y="27299"/>
                  </a:lnTo>
                  <a:cubicBezTo>
                    <a:pt x="0" y="27299"/>
                    <a:pt x="1041" y="20072"/>
                    <a:pt x="4483" y="18345"/>
                  </a:cubicBezTo>
                  <a:lnTo>
                    <a:pt x="33769" y="1467"/>
                  </a:lnTo>
                  <a:cubicBezTo>
                    <a:pt x="36004" y="260"/>
                    <a:pt x="38760" y="0"/>
                    <a:pt x="41259" y="473"/>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96" name="Shape 2290">
              <a:extLst>
                <a:ext uri="{FF2B5EF4-FFF2-40B4-BE49-F238E27FC236}">
                  <a16:creationId xmlns:a16="http://schemas.microsoft.com/office/drawing/2014/main" id="{A71A770E-FDBA-4951-924C-18D7AD9FCD4B}"/>
                </a:ext>
              </a:extLst>
            </p:cNvPr>
            <p:cNvSpPr/>
            <p:nvPr/>
          </p:nvSpPr>
          <p:spPr>
            <a:xfrm>
              <a:off x="2415174" y="1415098"/>
              <a:ext cx="351422" cy="321805"/>
            </a:xfrm>
            <a:custGeom>
              <a:avLst/>
              <a:gdLst/>
              <a:ahLst/>
              <a:cxnLst/>
              <a:rect l="0" t="0" r="0" b="0"/>
              <a:pathLst>
                <a:path w="351422" h="321805">
                  <a:moveTo>
                    <a:pt x="350736" y="0"/>
                  </a:moveTo>
                  <a:cubicBezTo>
                    <a:pt x="351422" y="1727"/>
                    <a:pt x="351422" y="3099"/>
                    <a:pt x="351422" y="5169"/>
                  </a:cubicBezTo>
                  <a:lnTo>
                    <a:pt x="351422" y="114732"/>
                  </a:lnTo>
                  <a:cubicBezTo>
                    <a:pt x="351422" y="122999"/>
                    <a:pt x="346253" y="131966"/>
                    <a:pt x="339027" y="136093"/>
                  </a:cubicBezTo>
                  <a:lnTo>
                    <a:pt x="12408" y="321805"/>
                  </a:lnTo>
                  <a:lnTo>
                    <a:pt x="12408" y="227749"/>
                  </a:lnTo>
                  <a:cubicBezTo>
                    <a:pt x="12408" y="219138"/>
                    <a:pt x="7582" y="210515"/>
                    <a:pt x="0" y="206045"/>
                  </a:cubicBezTo>
                  <a:lnTo>
                    <a:pt x="350736" y="0"/>
                  </a:ln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97" name="Shape 2291">
              <a:extLst>
                <a:ext uri="{FF2B5EF4-FFF2-40B4-BE49-F238E27FC236}">
                  <a16:creationId xmlns:a16="http://schemas.microsoft.com/office/drawing/2014/main" id="{CA11EE69-0290-44F0-9BFC-021DE9712537}"/>
                </a:ext>
              </a:extLst>
            </p:cNvPr>
            <p:cNvSpPr/>
            <p:nvPr/>
          </p:nvSpPr>
          <p:spPr>
            <a:xfrm>
              <a:off x="1971068" y="1402093"/>
              <a:ext cx="440322" cy="386499"/>
            </a:xfrm>
            <a:custGeom>
              <a:avLst/>
              <a:gdLst/>
              <a:ahLst/>
              <a:cxnLst/>
              <a:rect l="0" t="0" r="0" b="0"/>
              <a:pathLst>
                <a:path w="440322" h="386499">
                  <a:moveTo>
                    <a:pt x="17318" y="43"/>
                  </a:moveTo>
                  <a:cubicBezTo>
                    <a:pt x="20333" y="86"/>
                    <a:pt x="23432" y="946"/>
                    <a:pt x="26530" y="2667"/>
                  </a:cubicBezTo>
                  <a:lnTo>
                    <a:pt x="47892" y="15075"/>
                  </a:lnTo>
                  <a:lnTo>
                    <a:pt x="48235" y="14732"/>
                  </a:lnTo>
                  <a:lnTo>
                    <a:pt x="435839" y="232829"/>
                  </a:lnTo>
                  <a:cubicBezTo>
                    <a:pt x="437566" y="233858"/>
                    <a:pt x="440322" y="238341"/>
                    <a:pt x="440322" y="240754"/>
                  </a:cubicBezTo>
                  <a:lnTo>
                    <a:pt x="440322" y="372707"/>
                  </a:lnTo>
                  <a:cubicBezTo>
                    <a:pt x="439280" y="377533"/>
                    <a:pt x="436182" y="382016"/>
                    <a:pt x="432397" y="384429"/>
                  </a:cubicBezTo>
                  <a:cubicBezTo>
                    <a:pt x="429641" y="386144"/>
                    <a:pt x="426885" y="386499"/>
                    <a:pt x="423774" y="386499"/>
                  </a:cubicBezTo>
                  <a:cubicBezTo>
                    <a:pt x="420675" y="386499"/>
                    <a:pt x="417233" y="386144"/>
                    <a:pt x="414477" y="384086"/>
                  </a:cubicBezTo>
                  <a:lnTo>
                    <a:pt x="336271" y="339979"/>
                  </a:lnTo>
                  <a:lnTo>
                    <a:pt x="356591" y="327927"/>
                  </a:lnTo>
                  <a:cubicBezTo>
                    <a:pt x="359347" y="326885"/>
                    <a:pt x="361074" y="325171"/>
                    <a:pt x="362801" y="322402"/>
                  </a:cubicBezTo>
                  <a:lnTo>
                    <a:pt x="412750" y="351346"/>
                  </a:lnTo>
                  <a:lnTo>
                    <a:pt x="412750" y="255219"/>
                  </a:lnTo>
                  <a:lnTo>
                    <a:pt x="27915" y="35408"/>
                  </a:lnTo>
                  <a:lnTo>
                    <a:pt x="27915" y="132563"/>
                  </a:lnTo>
                  <a:lnTo>
                    <a:pt x="28258" y="133604"/>
                  </a:lnTo>
                  <a:lnTo>
                    <a:pt x="32728" y="136703"/>
                  </a:lnTo>
                  <a:lnTo>
                    <a:pt x="32728" y="167704"/>
                  </a:lnTo>
                  <a:lnTo>
                    <a:pt x="13436" y="157023"/>
                  </a:lnTo>
                  <a:lnTo>
                    <a:pt x="2070" y="148069"/>
                  </a:lnTo>
                  <a:lnTo>
                    <a:pt x="0" y="138418"/>
                  </a:lnTo>
                  <a:lnTo>
                    <a:pt x="0" y="18174"/>
                  </a:lnTo>
                  <a:cubicBezTo>
                    <a:pt x="0" y="11290"/>
                    <a:pt x="3099" y="5766"/>
                    <a:pt x="8611" y="2324"/>
                  </a:cubicBezTo>
                  <a:cubicBezTo>
                    <a:pt x="11373" y="775"/>
                    <a:pt x="14303" y="0"/>
                    <a:pt x="17318" y="43"/>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98" name="Shape 2292">
              <a:extLst>
                <a:ext uri="{FF2B5EF4-FFF2-40B4-BE49-F238E27FC236}">
                  <a16:creationId xmlns:a16="http://schemas.microsoft.com/office/drawing/2014/main" id="{1726DA8F-518E-49C4-AC92-1F54A5A7F7D1}"/>
                </a:ext>
              </a:extLst>
            </p:cNvPr>
            <p:cNvSpPr/>
            <p:nvPr/>
          </p:nvSpPr>
          <p:spPr>
            <a:xfrm>
              <a:off x="2035838" y="1198042"/>
              <a:ext cx="721804" cy="413448"/>
            </a:xfrm>
            <a:custGeom>
              <a:avLst/>
              <a:gdLst/>
              <a:ahLst/>
              <a:cxnLst/>
              <a:rect l="0" t="0" r="0" b="0"/>
              <a:pathLst>
                <a:path w="721804" h="413448">
                  <a:moveTo>
                    <a:pt x="365557" y="0"/>
                  </a:moveTo>
                  <a:cubicBezTo>
                    <a:pt x="370040" y="0"/>
                    <a:pt x="374510" y="1029"/>
                    <a:pt x="377965" y="2756"/>
                  </a:cubicBezTo>
                  <a:lnTo>
                    <a:pt x="718363" y="200177"/>
                  </a:lnTo>
                  <a:cubicBezTo>
                    <a:pt x="719734" y="201206"/>
                    <a:pt x="720776" y="201892"/>
                    <a:pt x="721804" y="202933"/>
                  </a:cubicBezTo>
                  <a:lnTo>
                    <a:pt x="363144" y="413448"/>
                  </a:lnTo>
                  <a:lnTo>
                    <a:pt x="0" y="209131"/>
                  </a:lnTo>
                  <a:lnTo>
                    <a:pt x="353149" y="2756"/>
                  </a:lnTo>
                  <a:cubicBezTo>
                    <a:pt x="356603" y="1029"/>
                    <a:pt x="361074" y="0"/>
                    <a:pt x="365557" y="0"/>
                  </a:cubicBezTo>
                  <a:close/>
                </a:path>
              </a:pathLst>
            </a:custGeom>
            <a:ln w="0" cap="flat">
              <a:round/>
            </a:ln>
          </p:spPr>
          <p:style>
            <a:lnRef idx="0">
              <a:srgbClr val="000000">
                <a:alpha val="0"/>
              </a:srgbClr>
            </a:lnRef>
            <a:fillRef idx="1">
              <a:srgbClr val="008271"/>
            </a:fillRef>
            <a:effectRef idx="0">
              <a:scrgbClr r="0" g="0" b="0"/>
            </a:effectRef>
            <a:fontRef idx="none"/>
          </p:style>
          <p:txBody>
            <a:bodyPr/>
            <a:lstStyle/>
            <a:p>
              <a:endParaRPr lang="en-US"/>
            </a:p>
          </p:txBody>
        </p:sp>
        <p:sp>
          <p:nvSpPr>
            <p:cNvPr id="99" name="Shape 2293">
              <a:extLst>
                <a:ext uri="{FF2B5EF4-FFF2-40B4-BE49-F238E27FC236}">
                  <a16:creationId xmlns:a16="http://schemas.microsoft.com/office/drawing/2014/main" id="{BC87A7BD-0E3B-48CA-BE81-D19E63490FEC}"/>
                </a:ext>
              </a:extLst>
            </p:cNvPr>
            <p:cNvSpPr/>
            <p:nvPr/>
          </p:nvSpPr>
          <p:spPr>
            <a:xfrm>
              <a:off x="2035838" y="1198042"/>
              <a:ext cx="721804" cy="413448"/>
            </a:xfrm>
            <a:custGeom>
              <a:avLst/>
              <a:gdLst/>
              <a:ahLst/>
              <a:cxnLst/>
              <a:rect l="0" t="0" r="0" b="0"/>
              <a:pathLst>
                <a:path w="721804" h="413448">
                  <a:moveTo>
                    <a:pt x="363144" y="413448"/>
                  </a:moveTo>
                  <a:lnTo>
                    <a:pt x="721804" y="202933"/>
                  </a:lnTo>
                  <a:cubicBezTo>
                    <a:pt x="720776" y="201892"/>
                    <a:pt x="719734" y="201206"/>
                    <a:pt x="718363" y="200177"/>
                  </a:cubicBezTo>
                  <a:lnTo>
                    <a:pt x="377965" y="2756"/>
                  </a:lnTo>
                  <a:cubicBezTo>
                    <a:pt x="374510" y="1029"/>
                    <a:pt x="370040" y="0"/>
                    <a:pt x="365557" y="0"/>
                  </a:cubicBezTo>
                  <a:cubicBezTo>
                    <a:pt x="361074" y="0"/>
                    <a:pt x="356603" y="1029"/>
                    <a:pt x="353149" y="2756"/>
                  </a:cubicBezTo>
                  <a:lnTo>
                    <a:pt x="0" y="209131"/>
                  </a:lnTo>
                  <a:lnTo>
                    <a:pt x="363144" y="413448"/>
                  </a:ln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100" name="Shape 2294">
              <a:extLst>
                <a:ext uri="{FF2B5EF4-FFF2-40B4-BE49-F238E27FC236}">
                  <a16:creationId xmlns:a16="http://schemas.microsoft.com/office/drawing/2014/main" id="{87F1100A-EDDF-4098-B7DB-9C071C730D3D}"/>
                </a:ext>
              </a:extLst>
            </p:cNvPr>
            <p:cNvSpPr/>
            <p:nvPr/>
          </p:nvSpPr>
          <p:spPr>
            <a:xfrm>
              <a:off x="2044804" y="1576007"/>
              <a:ext cx="222567" cy="143332"/>
            </a:xfrm>
            <a:custGeom>
              <a:avLst/>
              <a:gdLst/>
              <a:ahLst/>
              <a:cxnLst/>
              <a:rect l="0" t="0" r="0" b="0"/>
              <a:pathLst>
                <a:path w="222567" h="143332">
                  <a:moveTo>
                    <a:pt x="25832" y="0"/>
                  </a:moveTo>
                  <a:lnTo>
                    <a:pt x="222567" y="111633"/>
                  </a:lnTo>
                  <a:lnTo>
                    <a:pt x="222567" y="143332"/>
                  </a:lnTo>
                  <a:lnTo>
                    <a:pt x="0" y="17221"/>
                  </a:lnTo>
                  <a:lnTo>
                    <a:pt x="19634" y="5169"/>
                  </a:lnTo>
                  <a:cubicBezTo>
                    <a:pt x="21704" y="4471"/>
                    <a:pt x="24117" y="2413"/>
                    <a:pt x="25832" y="0"/>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101" name="Shape 2295">
              <a:extLst>
                <a:ext uri="{FF2B5EF4-FFF2-40B4-BE49-F238E27FC236}">
                  <a16:creationId xmlns:a16="http://schemas.microsoft.com/office/drawing/2014/main" id="{186275FF-2FFD-4115-9506-E7C5B8F9F673}"/>
                </a:ext>
              </a:extLst>
            </p:cNvPr>
            <p:cNvSpPr/>
            <p:nvPr/>
          </p:nvSpPr>
          <p:spPr>
            <a:xfrm>
              <a:off x="1971068" y="1401318"/>
              <a:ext cx="440322" cy="387274"/>
            </a:xfrm>
            <a:custGeom>
              <a:avLst/>
              <a:gdLst/>
              <a:ahLst/>
              <a:cxnLst/>
              <a:rect l="0" t="0" r="0" b="0"/>
              <a:pathLst>
                <a:path w="440322" h="387274">
                  <a:moveTo>
                    <a:pt x="440322" y="241529"/>
                  </a:moveTo>
                  <a:lnTo>
                    <a:pt x="440322" y="373482"/>
                  </a:lnTo>
                  <a:cubicBezTo>
                    <a:pt x="439280" y="378308"/>
                    <a:pt x="436182" y="382791"/>
                    <a:pt x="432397" y="385204"/>
                  </a:cubicBezTo>
                  <a:cubicBezTo>
                    <a:pt x="429641" y="386918"/>
                    <a:pt x="426885" y="387274"/>
                    <a:pt x="423774" y="387274"/>
                  </a:cubicBezTo>
                  <a:cubicBezTo>
                    <a:pt x="420675" y="387274"/>
                    <a:pt x="417233" y="386918"/>
                    <a:pt x="414477" y="384861"/>
                  </a:cubicBezTo>
                  <a:lnTo>
                    <a:pt x="336271" y="340754"/>
                  </a:lnTo>
                  <a:lnTo>
                    <a:pt x="356591" y="328702"/>
                  </a:lnTo>
                  <a:cubicBezTo>
                    <a:pt x="359347" y="327660"/>
                    <a:pt x="361074" y="325946"/>
                    <a:pt x="362801" y="323177"/>
                  </a:cubicBezTo>
                  <a:lnTo>
                    <a:pt x="412750" y="352120"/>
                  </a:lnTo>
                  <a:lnTo>
                    <a:pt x="412750" y="255994"/>
                  </a:lnTo>
                  <a:lnTo>
                    <a:pt x="27915" y="36182"/>
                  </a:lnTo>
                  <a:lnTo>
                    <a:pt x="27915" y="133338"/>
                  </a:lnTo>
                  <a:lnTo>
                    <a:pt x="28258" y="134379"/>
                  </a:lnTo>
                  <a:lnTo>
                    <a:pt x="32728" y="137478"/>
                  </a:lnTo>
                  <a:lnTo>
                    <a:pt x="32728" y="168478"/>
                  </a:lnTo>
                  <a:lnTo>
                    <a:pt x="13436" y="157798"/>
                  </a:lnTo>
                  <a:lnTo>
                    <a:pt x="2070" y="148844"/>
                  </a:lnTo>
                  <a:lnTo>
                    <a:pt x="0" y="139192"/>
                  </a:lnTo>
                  <a:lnTo>
                    <a:pt x="0" y="18948"/>
                  </a:lnTo>
                  <a:cubicBezTo>
                    <a:pt x="0" y="12065"/>
                    <a:pt x="3099" y="6541"/>
                    <a:pt x="8611" y="3099"/>
                  </a:cubicBezTo>
                  <a:cubicBezTo>
                    <a:pt x="14135" y="0"/>
                    <a:pt x="20333" y="0"/>
                    <a:pt x="26530" y="3442"/>
                  </a:cubicBezTo>
                  <a:lnTo>
                    <a:pt x="47892" y="15850"/>
                  </a:lnTo>
                  <a:lnTo>
                    <a:pt x="48235" y="15507"/>
                  </a:lnTo>
                  <a:lnTo>
                    <a:pt x="435839" y="233604"/>
                  </a:lnTo>
                  <a:cubicBezTo>
                    <a:pt x="437566" y="234633"/>
                    <a:pt x="440322" y="239116"/>
                    <a:pt x="440322" y="241529"/>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102" name="Shape 2296">
              <a:extLst>
                <a:ext uri="{FF2B5EF4-FFF2-40B4-BE49-F238E27FC236}">
                  <a16:creationId xmlns:a16="http://schemas.microsoft.com/office/drawing/2014/main" id="{8CD05CD0-BE41-4FBD-8D05-FDADD20E9E5B}"/>
                </a:ext>
              </a:extLst>
            </p:cNvPr>
            <p:cNvSpPr/>
            <p:nvPr/>
          </p:nvSpPr>
          <p:spPr>
            <a:xfrm>
              <a:off x="2415174" y="1415098"/>
              <a:ext cx="351422" cy="321805"/>
            </a:xfrm>
            <a:custGeom>
              <a:avLst/>
              <a:gdLst/>
              <a:ahLst/>
              <a:cxnLst/>
              <a:rect l="0" t="0" r="0" b="0"/>
              <a:pathLst>
                <a:path w="351422" h="321805">
                  <a:moveTo>
                    <a:pt x="350736" y="0"/>
                  </a:moveTo>
                  <a:cubicBezTo>
                    <a:pt x="351422" y="1727"/>
                    <a:pt x="351422" y="3099"/>
                    <a:pt x="351422" y="5169"/>
                  </a:cubicBezTo>
                  <a:lnTo>
                    <a:pt x="351422" y="114732"/>
                  </a:lnTo>
                  <a:cubicBezTo>
                    <a:pt x="351422" y="122999"/>
                    <a:pt x="346253" y="131966"/>
                    <a:pt x="339027" y="136093"/>
                  </a:cubicBezTo>
                  <a:lnTo>
                    <a:pt x="12408" y="321805"/>
                  </a:lnTo>
                  <a:lnTo>
                    <a:pt x="12408" y="227749"/>
                  </a:lnTo>
                  <a:cubicBezTo>
                    <a:pt x="12408" y="219138"/>
                    <a:pt x="7582" y="210515"/>
                    <a:pt x="0" y="206045"/>
                  </a:cubicBezTo>
                  <a:lnTo>
                    <a:pt x="350736" y="0"/>
                  </a:ln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103" name="Shape 2297">
              <a:extLst>
                <a:ext uri="{FF2B5EF4-FFF2-40B4-BE49-F238E27FC236}">
                  <a16:creationId xmlns:a16="http://schemas.microsoft.com/office/drawing/2014/main" id="{66AA4A90-6679-4FA2-B519-EC9839B131A6}"/>
                </a:ext>
              </a:extLst>
            </p:cNvPr>
            <p:cNvSpPr/>
            <p:nvPr/>
          </p:nvSpPr>
          <p:spPr>
            <a:xfrm>
              <a:off x="2120255" y="1545679"/>
              <a:ext cx="118516" cy="91656"/>
            </a:xfrm>
            <a:custGeom>
              <a:avLst/>
              <a:gdLst/>
              <a:ahLst/>
              <a:cxnLst/>
              <a:rect l="0" t="0" r="0" b="0"/>
              <a:pathLst>
                <a:path w="118516" h="91656">
                  <a:moveTo>
                    <a:pt x="111633" y="91656"/>
                  </a:moveTo>
                  <a:cubicBezTo>
                    <a:pt x="110249" y="91656"/>
                    <a:pt x="108877" y="91313"/>
                    <a:pt x="107150" y="90615"/>
                  </a:cubicBezTo>
                  <a:lnTo>
                    <a:pt x="7925" y="34112"/>
                  </a:lnTo>
                  <a:cubicBezTo>
                    <a:pt x="3442" y="31699"/>
                    <a:pt x="0" y="25845"/>
                    <a:pt x="0" y="20333"/>
                  </a:cubicBezTo>
                  <a:lnTo>
                    <a:pt x="0" y="9995"/>
                  </a:lnTo>
                  <a:cubicBezTo>
                    <a:pt x="0" y="3454"/>
                    <a:pt x="5512" y="0"/>
                    <a:pt x="11366" y="3454"/>
                  </a:cubicBezTo>
                  <a:lnTo>
                    <a:pt x="110591" y="59957"/>
                  </a:lnTo>
                  <a:cubicBezTo>
                    <a:pt x="115075" y="62370"/>
                    <a:pt x="118516" y="68568"/>
                    <a:pt x="118516" y="73393"/>
                  </a:cubicBezTo>
                  <a:lnTo>
                    <a:pt x="118516" y="83731"/>
                  </a:lnTo>
                  <a:cubicBezTo>
                    <a:pt x="118516" y="88557"/>
                    <a:pt x="115760" y="91656"/>
                    <a:pt x="111633" y="91656"/>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104" name="Shape 2298">
              <a:extLst>
                <a:ext uri="{FF2B5EF4-FFF2-40B4-BE49-F238E27FC236}">
                  <a16:creationId xmlns:a16="http://schemas.microsoft.com/office/drawing/2014/main" id="{891571D9-8D67-4FDD-92B2-0F06F3D4F49A}"/>
                </a:ext>
              </a:extLst>
            </p:cNvPr>
            <p:cNvSpPr/>
            <p:nvPr/>
          </p:nvSpPr>
          <p:spPr>
            <a:xfrm>
              <a:off x="2277710" y="1631823"/>
              <a:ext cx="49949" cy="109563"/>
            </a:xfrm>
            <a:custGeom>
              <a:avLst/>
              <a:gdLst/>
              <a:ahLst/>
              <a:cxnLst/>
              <a:rect l="0" t="0" r="0" b="0"/>
              <a:pathLst>
                <a:path w="49949" h="109563">
                  <a:moveTo>
                    <a:pt x="47193" y="78549"/>
                  </a:moveTo>
                  <a:cubicBezTo>
                    <a:pt x="49949" y="81991"/>
                    <a:pt x="49263" y="87516"/>
                    <a:pt x="45136" y="89916"/>
                  </a:cubicBezTo>
                  <a:lnTo>
                    <a:pt x="15151" y="107150"/>
                  </a:lnTo>
                  <a:cubicBezTo>
                    <a:pt x="11367" y="109563"/>
                    <a:pt x="4471" y="106807"/>
                    <a:pt x="2413" y="104737"/>
                  </a:cubicBezTo>
                  <a:cubicBezTo>
                    <a:pt x="343" y="102667"/>
                    <a:pt x="0" y="96812"/>
                    <a:pt x="0" y="96812"/>
                  </a:cubicBezTo>
                  <a:lnTo>
                    <a:pt x="0" y="28245"/>
                  </a:lnTo>
                  <a:cubicBezTo>
                    <a:pt x="0" y="28245"/>
                    <a:pt x="343" y="21361"/>
                    <a:pt x="3785" y="19291"/>
                  </a:cubicBezTo>
                  <a:lnTo>
                    <a:pt x="33071" y="2413"/>
                  </a:lnTo>
                  <a:cubicBezTo>
                    <a:pt x="37554" y="0"/>
                    <a:pt x="44095" y="1714"/>
                    <a:pt x="47193" y="5169"/>
                  </a:cubicBezTo>
                  <a:cubicBezTo>
                    <a:pt x="49606" y="8953"/>
                    <a:pt x="49263" y="14465"/>
                    <a:pt x="45136" y="16878"/>
                  </a:cubicBezTo>
                  <a:lnTo>
                    <a:pt x="20663" y="31000"/>
                  </a:lnTo>
                  <a:lnTo>
                    <a:pt x="20663" y="84061"/>
                  </a:lnTo>
                  <a:lnTo>
                    <a:pt x="33071" y="76479"/>
                  </a:lnTo>
                  <a:cubicBezTo>
                    <a:pt x="37554" y="74079"/>
                    <a:pt x="44095" y="74422"/>
                    <a:pt x="47193" y="78549"/>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105" name="Shape 2299">
              <a:extLst>
                <a:ext uri="{FF2B5EF4-FFF2-40B4-BE49-F238E27FC236}">
                  <a16:creationId xmlns:a16="http://schemas.microsoft.com/office/drawing/2014/main" id="{04D6F4FA-A08C-42CF-80CC-0D3BEA22B188}"/>
                </a:ext>
              </a:extLst>
            </p:cNvPr>
            <p:cNvSpPr/>
            <p:nvPr/>
          </p:nvSpPr>
          <p:spPr>
            <a:xfrm>
              <a:off x="2013791" y="1483322"/>
              <a:ext cx="50647" cy="109563"/>
            </a:xfrm>
            <a:custGeom>
              <a:avLst/>
              <a:gdLst/>
              <a:ahLst/>
              <a:cxnLst/>
              <a:rect l="0" t="0" r="0" b="0"/>
              <a:pathLst>
                <a:path w="50647" h="109563">
                  <a:moveTo>
                    <a:pt x="47892" y="78207"/>
                  </a:moveTo>
                  <a:cubicBezTo>
                    <a:pt x="50647" y="81661"/>
                    <a:pt x="49619" y="87173"/>
                    <a:pt x="45136" y="89586"/>
                  </a:cubicBezTo>
                  <a:lnTo>
                    <a:pt x="15849" y="106807"/>
                  </a:lnTo>
                  <a:cubicBezTo>
                    <a:pt x="11366" y="109563"/>
                    <a:pt x="5169" y="106464"/>
                    <a:pt x="3099" y="104394"/>
                  </a:cubicBezTo>
                  <a:cubicBezTo>
                    <a:pt x="1041" y="102324"/>
                    <a:pt x="0" y="96469"/>
                    <a:pt x="0" y="96469"/>
                  </a:cubicBezTo>
                  <a:lnTo>
                    <a:pt x="0" y="28245"/>
                  </a:lnTo>
                  <a:cubicBezTo>
                    <a:pt x="0" y="28245"/>
                    <a:pt x="1041" y="21018"/>
                    <a:pt x="4483" y="19291"/>
                  </a:cubicBezTo>
                  <a:lnTo>
                    <a:pt x="33769" y="2413"/>
                  </a:lnTo>
                  <a:cubicBezTo>
                    <a:pt x="38240" y="0"/>
                    <a:pt x="44793" y="1372"/>
                    <a:pt x="47206" y="4826"/>
                  </a:cubicBezTo>
                  <a:cubicBezTo>
                    <a:pt x="50305" y="8611"/>
                    <a:pt x="49619" y="14122"/>
                    <a:pt x="45136" y="16535"/>
                  </a:cubicBezTo>
                  <a:lnTo>
                    <a:pt x="21361" y="30658"/>
                  </a:lnTo>
                  <a:lnTo>
                    <a:pt x="21361" y="83719"/>
                  </a:lnTo>
                  <a:lnTo>
                    <a:pt x="33769" y="76136"/>
                  </a:lnTo>
                  <a:cubicBezTo>
                    <a:pt x="38240" y="73736"/>
                    <a:pt x="44793" y="74079"/>
                    <a:pt x="47892" y="78207"/>
                  </a:cubicBezTo>
                  <a:close/>
                </a:path>
              </a:pathLst>
            </a:custGeom>
            <a:ln w="12954" cap="flat">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106" name="Shape 2314">
              <a:extLst>
                <a:ext uri="{FF2B5EF4-FFF2-40B4-BE49-F238E27FC236}">
                  <a16:creationId xmlns:a16="http://schemas.microsoft.com/office/drawing/2014/main" id="{C89B2AE1-FDD1-470B-A69F-D72EA688A103}"/>
                </a:ext>
              </a:extLst>
            </p:cNvPr>
            <p:cNvSpPr/>
            <p:nvPr/>
          </p:nvSpPr>
          <p:spPr>
            <a:xfrm>
              <a:off x="464598" y="467533"/>
              <a:ext cx="0" cy="873506"/>
            </a:xfrm>
            <a:custGeom>
              <a:avLst/>
              <a:gdLst/>
              <a:ahLst/>
              <a:cxnLst/>
              <a:rect l="0" t="0" r="0" b="0"/>
              <a:pathLst>
                <a:path h="873506">
                  <a:moveTo>
                    <a:pt x="0" y="873506"/>
                  </a:moveTo>
                  <a:lnTo>
                    <a:pt x="0" y="0"/>
                  </a:lnTo>
                </a:path>
              </a:pathLst>
            </a:custGeom>
            <a:ln w="25146" cap="rnd">
              <a:custDash>
                <a:ds d="1" sp="396000"/>
              </a:custDash>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107" name="Shape 2315">
              <a:extLst>
                <a:ext uri="{FF2B5EF4-FFF2-40B4-BE49-F238E27FC236}">
                  <a16:creationId xmlns:a16="http://schemas.microsoft.com/office/drawing/2014/main" id="{D3E03B3E-3A5C-44BE-A75A-B24C111F0006}"/>
                </a:ext>
              </a:extLst>
            </p:cNvPr>
            <p:cNvSpPr/>
            <p:nvPr/>
          </p:nvSpPr>
          <p:spPr>
            <a:xfrm>
              <a:off x="426504" y="404037"/>
              <a:ext cx="76200" cy="76200"/>
            </a:xfrm>
            <a:custGeom>
              <a:avLst/>
              <a:gdLst/>
              <a:ahLst/>
              <a:cxnLst/>
              <a:rect l="0" t="0" r="0" b="0"/>
              <a:pathLst>
                <a:path w="76200" h="76200">
                  <a:moveTo>
                    <a:pt x="38087" y="0"/>
                  </a:moveTo>
                  <a:lnTo>
                    <a:pt x="76200" y="76187"/>
                  </a:lnTo>
                  <a:lnTo>
                    <a:pt x="0" y="76200"/>
                  </a:lnTo>
                  <a:lnTo>
                    <a:pt x="38087" y="0"/>
                  </a:lnTo>
                  <a:close/>
                </a:path>
              </a:pathLst>
            </a:custGeom>
            <a:ln w="0" cap="rnd">
              <a:custDash>
                <a:ds d="1" sp="396000"/>
              </a:custDash>
              <a:round/>
            </a:ln>
          </p:spPr>
          <p:style>
            <a:lnRef idx="0">
              <a:srgbClr val="000000">
                <a:alpha val="0"/>
              </a:srgbClr>
            </a:lnRef>
            <a:fillRef idx="1">
              <a:srgbClr val="969797"/>
            </a:fillRef>
            <a:effectRef idx="0">
              <a:scrgbClr r="0" g="0" b="0"/>
            </a:effectRef>
            <a:fontRef idx="none"/>
          </p:style>
          <p:txBody>
            <a:bodyPr/>
            <a:lstStyle/>
            <a:p>
              <a:endParaRPr lang="en-US"/>
            </a:p>
          </p:txBody>
        </p:sp>
        <p:sp>
          <p:nvSpPr>
            <p:cNvPr id="108" name="Shape 2316">
              <a:extLst>
                <a:ext uri="{FF2B5EF4-FFF2-40B4-BE49-F238E27FC236}">
                  <a16:creationId xmlns:a16="http://schemas.microsoft.com/office/drawing/2014/main" id="{DE4CF1A0-952C-4BC1-92BD-126B87D33255}"/>
                </a:ext>
              </a:extLst>
            </p:cNvPr>
            <p:cNvSpPr/>
            <p:nvPr/>
          </p:nvSpPr>
          <p:spPr>
            <a:xfrm>
              <a:off x="426498" y="1328339"/>
              <a:ext cx="76200" cy="76200"/>
            </a:xfrm>
            <a:custGeom>
              <a:avLst/>
              <a:gdLst/>
              <a:ahLst/>
              <a:cxnLst/>
              <a:rect l="0" t="0" r="0" b="0"/>
              <a:pathLst>
                <a:path w="76200" h="76200">
                  <a:moveTo>
                    <a:pt x="0" y="0"/>
                  </a:moveTo>
                  <a:lnTo>
                    <a:pt x="76200" y="0"/>
                  </a:lnTo>
                  <a:lnTo>
                    <a:pt x="38100" y="76200"/>
                  </a:lnTo>
                  <a:lnTo>
                    <a:pt x="0" y="0"/>
                  </a:lnTo>
                  <a:close/>
                </a:path>
              </a:pathLst>
            </a:custGeom>
            <a:ln w="0" cap="rnd">
              <a:custDash>
                <a:ds d="1" sp="396000"/>
              </a:custDash>
              <a:round/>
            </a:ln>
          </p:spPr>
          <p:style>
            <a:lnRef idx="0">
              <a:srgbClr val="000000">
                <a:alpha val="0"/>
              </a:srgbClr>
            </a:lnRef>
            <a:fillRef idx="1">
              <a:srgbClr val="969797"/>
            </a:fillRef>
            <a:effectRef idx="0">
              <a:scrgbClr r="0" g="0" b="0"/>
            </a:effectRef>
            <a:fontRef idx="none"/>
          </p:style>
          <p:txBody>
            <a:bodyPr/>
            <a:lstStyle/>
            <a:p>
              <a:endParaRPr lang="en-US"/>
            </a:p>
          </p:txBody>
        </p:sp>
        <p:sp>
          <p:nvSpPr>
            <p:cNvPr id="109" name="Shape 2317">
              <a:extLst>
                <a:ext uri="{FF2B5EF4-FFF2-40B4-BE49-F238E27FC236}">
                  <a16:creationId xmlns:a16="http://schemas.microsoft.com/office/drawing/2014/main" id="{467F2AC9-3885-432C-A5F7-9274B00F10D6}"/>
                </a:ext>
              </a:extLst>
            </p:cNvPr>
            <p:cNvSpPr/>
            <p:nvPr/>
          </p:nvSpPr>
          <p:spPr>
            <a:xfrm>
              <a:off x="531016" y="413940"/>
              <a:ext cx="1820164" cy="932688"/>
            </a:xfrm>
            <a:custGeom>
              <a:avLst/>
              <a:gdLst/>
              <a:ahLst/>
              <a:cxnLst/>
              <a:rect l="0" t="0" r="0" b="0"/>
              <a:pathLst>
                <a:path w="1820164" h="932688">
                  <a:moveTo>
                    <a:pt x="0" y="0"/>
                  </a:moveTo>
                  <a:lnTo>
                    <a:pt x="1820164" y="932688"/>
                  </a:lnTo>
                </a:path>
              </a:pathLst>
            </a:custGeom>
            <a:ln w="25146" cap="rnd">
              <a:custDash>
                <a:ds d="1" sp="396000"/>
              </a:custDash>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110" name="Shape 2318">
              <a:extLst>
                <a:ext uri="{FF2B5EF4-FFF2-40B4-BE49-F238E27FC236}">
                  <a16:creationId xmlns:a16="http://schemas.microsoft.com/office/drawing/2014/main" id="{138438E7-F73A-4CEF-844D-E62CF0523432}"/>
                </a:ext>
              </a:extLst>
            </p:cNvPr>
            <p:cNvSpPr/>
            <p:nvPr/>
          </p:nvSpPr>
          <p:spPr>
            <a:xfrm>
              <a:off x="2322514" y="1306923"/>
              <a:ext cx="85179" cy="68656"/>
            </a:xfrm>
            <a:custGeom>
              <a:avLst/>
              <a:gdLst/>
              <a:ahLst/>
              <a:cxnLst/>
              <a:rect l="0" t="0" r="0" b="0"/>
              <a:pathLst>
                <a:path w="85179" h="68656">
                  <a:moveTo>
                    <a:pt x="34747" y="0"/>
                  </a:moveTo>
                  <a:lnTo>
                    <a:pt x="85179" y="68656"/>
                  </a:lnTo>
                  <a:lnTo>
                    <a:pt x="0" y="67818"/>
                  </a:lnTo>
                  <a:lnTo>
                    <a:pt x="34747" y="0"/>
                  </a:lnTo>
                  <a:close/>
                </a:path>
              </a:pathLst>
            </a:custGeom>
            <a:ln w="0" cap="rnd">
              <a:custDash>
                <a:ds d="1" sp="396000"/>
              </a:custDash>
              <a:round/>
            </a:ln>
          </p:spPr>
          <p:style>
            <a:lnRef idx="0">
              <a:srgbClr val="000000">
                <a:alpha val="0"/>
              </a:srgbClr>
            </a:lnRef>
            <a:fillRef idx="1">
              <a:srgbClr val="969797"/>
            </a:fillRef>
            <a:effectRef idx="0">
              <a:scrgbClr r="0" g="0" b="0"/>
            </a:effectRef>
            <a:fontRef idx="none"/>
          </p:style>
          <p:txBody>
            <a:bodyPr/>
            <a:lstStyle/>
            <a:p>
              <a:endParaRPr lang="en-US"/>
            </a:p>
          </p:txBody>
        </p:sp>
        <p:sp>
          <p:nvSpPr>
            <p:cNvPr id="111" name="Shape 2319">
              <a:extLst>
                <a:ext uri="{FF2B5EF4-FFF2-40B4-BE49-F238E27FC236}">
                  <a16:creationId xmlns:a16="http://schemas.microsoft.com/office/drawing/2014/main" id="{66CBD8EC-AD6A-4A46-8CFC-FF9D371BFC31}"/>
                </a:ext>
              </a:extLst>
            </p:cNvPr>
            <p:cNvSpPr/>
            <p:nvPr/>
          </p:nvSpPr>
          <p:spPr>
            <a:xfrm>
              <a:off x="474502" y="384982"/>
              <a:ext cx="85192" cy="68656"/>
            </a:xfrm>
            <a:custGeom>
              <a:avLst/>
              <a:gdLst/>
              <a:ahLst/>
              <a:cxnLst/>
              <a:rect l="0" t="0" r="0" b="0"/>
              <a:pathLst>
                <a:path w="85192" h="68656">
                  <a:moveTo>
                    <a:pt x="0" y="0"/>
                  </a:moveTo>
                  <a:lnTo>
                    <a:pt x="85192" y="838"/>
                  </a:lnTo>
                  <a:lnTo>
                    <a:pt x="50444" y="68656"/>
                  </a:lnTo>
                  <a:lnTo>
                    <a:pt x="0" y="0"/>
                  </a:lnTo>
                  <a:close/>
                </a:path>
              </a:pathLst>
            </a:custGeom>
            <a:ln w="0" cap="rnd">
              <a:custDash>
                <a:ds d="1" sp="396000"/>
              </a:custDash>
              <a:round/>
            </a:ln>
          </p:spPr>
          <p:style>
            <a:lnRef idx="0">
              <a:srgbClr val="000000">
                <a:alpha val="0"/>
              </a:srgbClr>
            </a:lnRef>
            <a:fillRef idx="1">
              <a:srgbClr val="969797"/>
            </a:fillRef>
            <a:effectRef idx="0">
              <a:scrgbClr r="0" g="0" b="0"/>
            </a:effectRef>
            <a:fontRef idx="none"/>
          </p:style>
          <p:txBody>
            <a:bodyPr/>
            <a:lstStyle/>
            <a:p>
              <a:endParaRPr lang="en-US"/>
            </a:p>
          </p:txBody>
        </p:sp>
        <p:sp>
          <p:nvSpPr>
            <p:cNvPr id="112" name="Shape 2320">
              <a:extLst>
                <a:ext uri="{FF2B5EF4-FFF2-40B4-BE49-F238E27FC236}">
                  <a16:creationId xmlns:a16="http://schemas.microsoft.com/office/drawing/2014/main" id="{F37205EA-311D-4C4D-991A-8807A641AC19}"/>
                </a:ext>
              </a:extLst>
            </p:cNvPr>
            <p:cNvSpPr/>
            <p:nvPr/>
          </p:nvSpPr>
          <p:spPr>
            <a:xfrm>
              <a:off x="528098" y="1423589"/>
              <a:ext cx="1797050" cy="0"/>
            </a:xfrm>
            <a:custGeom>
              <a:avLst/>
              <a:gdLst/>
              <a:ahLst/>
              <a:cxnLst/>
              <a:rect l="0" t="0" r="0" b="0"/>
              <a:pathLst>
                <a:path w="1797050">
                  <a:moveTo>
                    <a:pt x="1797050" y="0"/>
                  </a:moveTo>
                  <a:lnTo>
                    <a:pt x="0" y="0"/>
                  </a:lnTo>
                </a:path>
              </a:pathLst>
            </a:custGeom>
            <a:ln w="25146" cap="rnd">
              <a:custDash>
                <a:ds d="1" sp="396000"/>
              </a:custDash>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113" name="Shape 2321">
              <a:extLst>
                <a:ext uri="{FF2B5EF4-FFF2-40B4-BE49-F238E27FC236}">
                  <a16:creationId xmlns:a16="http://schemas.microsoft.com/office/drawing/2014/main" id="{6967CC24-B03F-42BF-8C9B-5B111247EF36}"/>
                </a:ext>
              </a:extLst>
            </p:cNvPr>
            <p:cNvSpPr/>
            <p:nvPr/>
          </p:nvSpPr>
          <p:spPr>
            <a:xfrm>
              <a:off x="464599" y="1385485"/>
              <a:ext cx="76200" cy="76200"/>
            </a:xfrm>
            <a:custGeom>
              <a:avLst/>
              <a:gdLst/>
              <a:ahLst/>
              <a:cxnLst/>
              <a:rect l="0" t="0" r="0" b="0"/>
              <a:pathLst>
                <a:path w="76200" h="76200">
                  <a:moveTo>
                    <a:pt x="76200" y="0"/>
                  </a:moveTo>
                  <a:lnTo>
                    <a:pt x="76200" y="76200"/>
                  </a:lnTo>
                  <a:lnTo>
                    <a:pt x="0" y="38100"/>
                  </a:lnTo>
                  <a:lnTo>
                    <a:pt x="76200" y="0"/>
                  </a:lnTo>
                  <a:close/>
                </a:path>
              </a:pathLst>
            </a:custGeom>
            <a:ln w="0" cap="rnd">
              <a:custDash>
                <a:ds d="1" sp="396000"/>
              </a:custDash>
              <a:round/>
            </a:ln>
          </p:spPr>
          <p:style>
            <a:lnRef idx="0">
              <a:srgbClr val="000000">
                <a:alpha val="0"/>
              </a:srgbClr>
            </a:lnRef>
            <a:fillRef idx="1">
              <a:srgbClr val="969797"/>
            </a:fillRef>
            <a:effectRef idx="0">
              <a:scrgbClr r="0" g="0" b="0"/>
            </a:effectRef>
            <a:fontRef idx="none"/>
          </p:style>
          <p:txBody>
            <a:bodyPr/>
            <a:lstStyle/>
            <a:p>
              <a:endParaRPr lang="en-US"/>
            </a:p>
          </p:txBody>
        </p:sp>
        <p:sp>
          <p:nvSpPr>
            <p:cNvPr id="114" name="Shape 2322">
              <a:extLst>
                <a:ext uri="{FF2B5EF4-FFF2-40B4-BE49-F238E27FC236}">
                  <a16:creationId xmlns:a16="http://schemas.microsoft.com/office/drawing/2014/main" id="{11EA1915-AE75-4FB6-AEDE-A724AE64D64D}"/>
                </a:ext>
              </a:extLst>
            </p:cNvPr>
            <p:cNvSpPr/>
            <p:nvPr/>
          </p:nvSpPr>
          <p:spPr>
            <a:xfrm>
              <a:off x="2312449" y="1385485"/>
              <a:ext cx="76200" cy="76200"/>
            </a:xfrm>
            <a:custGeom>
              <a:avLst/>
              <a:gdLst/>
              <a:ahLst/>
              <a:cxnLst/>
              <a:rect l="0" t="0" r="0" b="0"/>
              <a:pathLst>
                <a:path w="76200" h="76200">
                  <a:moveTo>
                    <a:pt x="0" y="0"/>
                  </a:moveTo>
                  <a:lnTo>
                    <a:pt x="76200" y="38100"/>
                  </a:lnTo>
                  <a:lnTo>
                    <a:pt x="0" y="76200"/>
                  </a:lnTo>
                  <a:lnTo>
                    <a:pt x="0" y="0"/>
                  </a:lnTo>
                  <a:close/>
                </a:path>
              </a:pathLst>
            </a:custGeom>
            <a:ln w="0" cap="rnd">
              <a:custDash>
                <a:ds d="1" sp="396000"/>
              </a:custDash>
              <a:round/>
            </a:ln>
          </p:spPr>
          <p:style>
            <a:lnRef idx="0">
              <a:srgbClr val="000000">
                <a:alpha val="0"/>
              </a:srgbClr>
            </a:lnRef>
            <a:fillRef idx="1">
              <a:srgbClr val="969797"/>
            </a:fillRef>
            <a:effectRef idx="0">
              <a:scrgbClr r="0" g="0" b="0"/>
            </a:effectRef>
            <a:fontRef idx="none"/>
          </p:style>
          <p:txBody>
            <a:bodyPr/>
            <a:lstStyle/>
            <a:p>
              <a:endParaRPr lang="en-US"/>
            </a:p>
          </p:txBody>
        </p:sp>
        <p:sp>
          <p:nvSpPr>
            <p:cNvPr id="115" name="Shape 2325">
              <a:extLst>
                <a:ext uri="{FF2B5EF4-FFF2-40B4-BE49-F238E27FC236}">
                  <a16:creationId xmlns:a16="http://schemas.microsoft.com/office/drawing/2014/main" id="{DA1E367B-1FB4-47F3-8A27-6B5F755F97A9}"/>
                </a:ext>
              </a:extLst>
            </p:cNvPr>
            <p:cNvSpPr/>
            <p:nvPr/>
          </p:nvSpPr>
          <p:spPr>
            <a:xfrm>
              <a:off x="2407698" y="496489"/>
              <a:ext cx="0" cy="872744"/>
            </a:xfrm>
            <a:custGeom>
              <a:avLst/>
              <a:gdLst/>
              <a:ahLst/>
              <a:cxnLst/>
              <a:rect l="0" t="0" r="0" b="0"/>
              <a:pathLst>
                <a:path h="872744">
                  <a:moveTo>
                    <a:pt x="0" y="872744"/>
                  </a:moveTo>
                  <a:lnTo>
                    <a:pt x="0" y="0"/>
                  </a:lnTo>
                </a:path>
              </a:pathLst>
            </a:custGeom>
            <a:ln w="25146" cap="rnd">
              <a:custDash>
                <a:ds d="1" sp="396000"/>
              </a:custDash>
              <a:round/>
            </a:ln>
          </p:spPr>
          <p:style>
            <a:lnRef idx="1">
              <a:srgbClr val="969797"/>
            </a:lnRef>
            <a:fillRef idx="0">
              <a:srgbClr val="000000">
                <a:alpha val="0"/>
              </a:srgbClr>
            </a:fillRef>
            <a:effectRef idx="0">
              <a:scrgbClr r="0" g="0" b="0"/>
            </a:effectRef>
            <a:fontRef idx="none"/>
          </p:style>
          <p:txBody>
            <a:bodyPr/>
            <a:lstStyle/>
            <a:p>
              <a:endParaRPr lang="en-US"/>
            </a:p>
          </p:txBody>
        </p:sp>
        <p:sp>
          <p:nvSpPr>
            <p:cNvPr id="116" name="Shape 2326">
              <a:extLst>
                <a:ext uri="{FF2B5EF4-FFF2-40B4-BE49-F238E27FC236}">
                  <a16:creationId xmlns:a16="http://schemas.microsoft.com/office/drawing/2014/main" id="{C479D7AD-1EBB-4425-BB40-9F08DFD43102}"/>
                </a:ext>
              </a:extLst>
            </p:cNvPr>
            <p:cNvSpPr/>
            <p:nvPr/>
          </p:nvSpPr>
          <p:spPr>
            <a:xfrm>
              <a:off x="2369604" y="432993"/>
              <a:ext cx="76200" cy="76200"/>
            </a:xfrm>
            <a:custGeom>
              <a:avLst/>
              <a:gdLst/>
              <a:ahLst/>
              <a:cxnLst/>
              <a:rect l="0" t="0" r="0" b="0"/>
              <a:pathLst>
                <a:path w="76200" h="76200">
                  <a:moveTo>
                    <a:pt x="38087" y="0"/>
                  </a:moveTo>
                  <a:lnTo>
                    <a:pt x="76200" y="76187"/>
                  </a:lnTo>
                  <a:lnTo>
                    <a:pt x="0" y="76200"/>
                  </a:lnTo>
                  <a:lnTo>
                    <a:pt x="38087" y="0"/>
                  </a:lnTo>
                  <a:close/>
                </a:path>
              </a:pathLst>
            </a:custGeom>
            <a:ln w="0" cap="rnd">
              <a:custDash>
                <a:ds d="1" sp="396000"/>
              </a:custDash>
              <a:round/>
            </a:ln>
          </p:spPr>
          <p:style>
            <a:lnRef idx="0">
              <a:srgbClr val="000000">
                <a:alpha val="0"/>
              </a:srgbClr>
            </a:lnRef>
            <a:fillRef idx="1">
              <a:srgbClr val="969797"/>
            </a:fillRef>
            <a:effectRef idx="0">
              <a:scrgbClr r="0" g="0" b="0"/>
            </a:effectRef>
            <a:fontRef idx="none"/>
          </p:style>
          <p:txBody>
            <a:bodyPr/>
            <a:lstStyle/>
            <a:p>
              <a:endParaRPr lang="en-US"/>
            </a:p>
          </p:txBody>
        </p:sp>
        <p:sp>
          <p:nvSpPr>
            <p:cNvPr id="117" name="Shape 2327">
              <a:extLst>
                <a:ext uri="{FF2B5EF4-FFF2-40B4-BE49-F238E27FC236}">
                  <a16:creationId xmlns:a16="http://schemas.microsoft.com/office/drawing/2014/main" id="{2E237716-6499-47CF-BE56-2FF9C7A8FC2E}"/>
                </a:ext>
              </a:extLst>
            </p:cNvPr>
            <p:cNvSpPr/>
            <p:nvPr/>
          </p:nvSpPr>
          <p:spPr>
            <a:xfrm>
              <a:off x="2369598" y="1356533"/>
              <a:ext cx="76200" cy="76200"/>
            </a:xfrm>
            <a:custGeom>
              <a:avLst/>
              <a:gdLst/>
              <a:ahLst/>
              <a:cxnLst/>
              <a:rect l="0" t="0" r="0" b="0"/>
              <a:pathLst>
                <a:path w="76200" h="76200">
                  <a:moveTo>
                    <a:pt x="0" y="0"/>
                  </a:moveTo>
                  <a:lnTo>
                    <a:pt x="76200" y="0"/>
                  </a:lnTo>
                  <a:lnTo>
                    <a:pt x="38100" y="76200"/>
                  </a:lnTo>
                  <a:lnTo>
                    <a:pt x="0" y="0"/>
                  </a:lnTo>
                  <a:close/>
                </a:path>
              </a:pathLst>
            </a:custGeom>
            <a:ln w="0" cap="rnd">
              <a:custDash>
                <a:ds d="1" sp="396000"/>
              </a:custDash>
              <a:round/>
            </a:ln>
          </p:spPr>
          <p:style>
            <a:lnRef idx="0">
              <a:srgbClr val="000000">
                <a:alpha val="0"/>
              </a:srgbClr>
            </a:lnRef>
            <a:fillRef idx="1">
              <a:srgbClr val="969797"/>
            </a:fillRef>
            <a:effectRef idx="0">
              <a:scrgbClr r="0" g="0" b="0"/>
            </a:effectRef>
            <a:fontRef idx="none"/>
          </p:style>
          <p:txBody>
            <a:bodyPr/>
            <a:lstStyle/>
            <a:p>
              <a:endParaRPr lang="en-US"/>
            </a:p>
          </p:txBody>
        </p:sp>
        <p:sp>
          <p:nvSpPr>
            <p:cNvPr id="118" name="Rectangle 117">
              <a:extLst>
                <a:ext uri="{FF2B5EF4-FFF2-40B4-BE49-F238E27FC236}">
                  <a16:creationId xmlns:a16="http://schemas.microsoft.com/office/drawing/2014/main" id="{E828B79C-7FC6-4EF8-A807-5B60A1EAF146}"/>
                </a:ext>
              </a:extLst>
            </p:cNvPr>
            <p:cNvSpPr/>
            <p:nvPr/>
          </p:nvSpPr>
          <p:spPr>
            <a:xfrm>
              <a:off x="3082433" y="0"/>
              <a:ext cx="3365170" cy="33039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a:solidFill>
                    <a:srgbClr val="4E4E4F"/>
                  </a:solidFill>
                  <a:effectLst/>
                  <a:latin typeface="Segoe UI" panose="020B0502040204020203" pitchFamily="34" charset="0"/>
                  <a:ea typeface="Segoe UI" panose="020B0502040204020203" pitchFamily="34" charset="0"/>
                </a:rPr>
                <a:t>Use many computers/ </a:t>
              </a:r>
              <a:endParaRPr lang="en-US" sz="1100">
                <a:solidFill>
                  <a:srgbClr val="000000"/>
                </a:solidFill>
                <a:effectLst/>
                <a:latin typeface="Calibri" panose="020F0502020204030204" pitchFamily="34" charset="0"/>
                <a:ea typeface="Calibri" panose="020F0502020204030204" pitchFamily="34" charset="0"/>
              </a:endParaRPr>
            </a:p>
          </p:txBody>
        </p:sp>
        <p:sp>
          <p:nvSpPr>
            <p:cNvPr id="119" name="Rectangle 118">
              <a:extLst>
                <a:ext uri="{FF2B5EF4-FFF2-40B4-BE49-F238E27FC236}">
                  <a16:creationId xmlns:a16="http://schemas.microsoft.com/office/drawing/2014/main" id="{448402B7-379D-4A48-BBCE-2E967209A18C}"/>
                </a:ext>
              </a:extLst>
            </p:cNvPr>
            <p:cNvSpPr/>
            <p:nvPr/>
          </p:nvSpPr>
          <p:spPr>
            <a:xfrm>
              <a:off x="3082433" y="274300"/>
              <a:ext cx="2883009" cy="33039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a:solidFill>
                    <a:srgbClr val="4E4E4F"/>
                  </a:solidFill>
                  <a:effectLst/>
                  <a:latin typeface="Segoe UI" panose="020B0502040204020203" pitchFamily="34" charset="0"/>
                  <a:ea typeface="Segoe UI" panose="020B0502040204020203" pitchFamily="34" charset="0"/>
                </a:rPr>
                <a:t>VMs instead of one</a:t>
              </a:r>
              <a:endParaRPr lang="en-US" sz="1100">
                <a:solidFill>
                  <a:srgbClr val="000000"/>
                </a:solidFill>
                <a:effectLst/>
                <a:latin typeface="Calibri" panose="020F0502020204030204" pitchFamily="34" charset="0"/>
                <a:ea typeface="Calibri" panose="020F0502020204030204" pitchFamily="34" charset="0"/>
              </a:endParaRPr>
            </a:p>
          </p:txBody>
        </p:sp>
        <p:sp>
          <p:nvSpPr>
            <p:cNvPr id="120" name="Rectangle 119">
              <a:extLst>
                <a:ext uri="{FF2B5EF4-FFF2-40B4-BE49-F238E27FC236}">
                  <a16:creationId xmlns:a16="http://schemas.microsoft.com/office/drawing/2014/main" id="{714D1D74-F111-4199-A0DF-934B71CB5A41}"/>
                </a:ext>
              </a:extLst>
            </p:cNvPr>
            <p:cNvSpPr/>
            <p:nvPr/>
          </p:nvSpPr>
          <p:spPr>
            <a:xfrm>
              <a:off x="1020492" y="3335238"/>
              <a:ext cx="3550819" cy="33039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000">
                  <a:solidFill>
                    <a:srgbClr val="4E4E4F"/>
                  </a:solidFill>
                  <a:effectLst/>
                  <a:latin typeface="Segoe UI" panose="020B0502040204020203" pitchFamily="34" charset="0"/>
                  <a:ea typeface="Segoe UI" panose="020B0502040204020203" pitchFamily="34" charset="0"/>
                </a:rPr>
                <a:t>Data is read, computed </a:t>
              </a:r>
              <a:endParaRPr lang="en-US"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111306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00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16E96-9537-4FA0-AAD9-EE3060ED2D15}"/>
              </a:ext>
            </a:extLst>
          </p:cNvPr>
          <p:cNvSpPr>
            <a:spLocks noGrp="1"/>
          </p:cNvSpPr>
          <p:nvPr>
            <p:ph type="title"/>
          </p:nvPr>
        </p:nvSpPr>
        <p:spPr/>
        <p:txBody>
          <a:bodyPr/>
          <a:lstStyle/>
          <a:p>
            <a:r>
              <a:rPr lang="en-US" dirty="0"/>
              <a:t>Two main types of HPC workloads</a:t>
            </a:r>
          </a:p>
        </p:txBody>
      </p:sp>
      <p:sp>
        <p:nvSpPr>
          <p:cNvPr id="3" name="Content Placeholder 2">
            <a:extLst>
              <a:ext uri="{FF2B5EF4-FFF2-40B4-BE49-F238E27FC236}">
                <a16:creationId xmlns:a16="http://schemas.microsoft.com/office/drawing/2014/main" id="{EA0C8A69-9AFE-4AE0-B76E-D81E46983EB7}"/>
              </a:ext>
            </a:extLst>
          </p:cNvPr>
          <p:cNvSpPr>
            <a:spLocks noGrp="1"/>
          </p:cNvSpPr>
          <p:nvPr>
            <p:ph idx="1"/>
          </p:nvPr>
        </p:nvSpPr>
        <p:spPr>
          <a:xfrm>
            <a:off x="815413" y="1492161"/>
            <a:ext cx="7368819" cy="4648200"/>
          </a:xfrm>
        </p:spPr>
        <p:txBody>
          <a:bodyPr>
            <a:normAutofit/>
          </a:bodyPr>
          <a:lstStyle/>
          <a:p>
            <a:r>
              <a:rPr lang="en-US" dirty="0"/>
              <a:t>Embarrassingly parallel:</a:t>
            </a:r>
          </a:p>
          <a:p>
            <a:pPr lvl="1"/>
            <a:r>
              <a:rPr lang="en-US" dirty="0"/>
              <a:t>Nodes don’t need to talk to each other, or very little cross-node communication</a:t>
            </a:r>
          </a:p>
          <a:p>
            <a:pPr lvl="1"/>
            <a:r>
              <a:rPr lang="en-US" dirty="0"/>
              <a:t>Usually a parameter sweep, a job splitting, or a search/comparison through data</a:t>
            </a:r>
          </a:p>
          <a:p>
            <a:r>
              <a:rPr lang="en-US" dirty="0"/>
              <a:t>Tightly coupled:</a:t>
            </a:r>
          </a:p>
          <a:p>
            <a:pPr lvl="1"/>
            <a:r>
              <a:rPr lang="en-US" dirty="0"/>
              <a:t>Nodes need to talk to each other constantly</a:t>
            </a:r>
          </a:p>
          <a:p>
            <a:pPr lvl="1"/>
            <a:r>
              <a:rPr lang="en-US" dirty="0"/>
              <a:t>Requires a fast interconnection network (low latency and high throughput)</a:t>
            </a:r>
          </a:p>
          <a:p>
            <a:pPr lvl="1"/>
            <a:endParaRPr lang="en-US" dirty="0"/>
          </a:p>
          <a:p>
            <a:endParaRPr lang="en-US" dirty="0"/>
          </a:p>
          <a:p>
            <a:pPr lvl="1"/>
            <a:endParaRPr lang="en-US" dirty="0"/>
          </a:p>
          <a:p>
            <a:pPr lvl="1"/>
            <a:endParaRPr lang="en-US" dirty="0"/>
          </a:p>
          <a:p>
            <a:pPr lvl="1"/>
            <a:endParaRPr lang="en-US" dirty="0"/>
          </a:p>
          <a:p>
            <a:endParaRPr lang="en-US" dirty="0"/>
          </a:p>
        </p:txBody>
      </p:sp>
      <p:pic>
        <p:nvPicPr>
          <p:cNvPr id="4" name="Picture 3">
            <a:extLst>
              <a:ext uri="{FF2B5EF4-FFF2-40B4-BE49-F238E27FC236}">
                <a16:creationId xmlns:a16="http://schemas.microsoft.com/office/drawing/2014/main" id="{FF296400-9061-4FFD-AA4A-B4EF6BDE28DB}"/>
              </a:ext>
            </a:extLst>
          </p:cNvPr>
          <p:cNvPicPr/>
          <p:nvPr/>
        </p:nvPicPr>
        <p:blipFill>
          <a:blip r:embed="rId3"/>
          <a:stretch>
            <a:fillRect/>
          </a:stretch>
        </p:blipFill>
        <p:spPr>
          <a:xfrm>
            <a:off x="8544272" y="1628800"/>
            <a:ext cx="3185160" cy="3855720"/>
          </a:xfrm>
          <a:prstGeom prst="rect">
            <a:avLst/>
          </a:prstGeom>
        </p:spPr>
      </p:pic>
    </p:spTree>
    <p:extLst>
      <p:ext uri="{BB962C8B-B14F-4D97-AF65-F5344CB8AC3E}">
        <p14:creationId xmlns:p14="http://schemas.microsoft.com/office/powerpoint/2010/main" val="113795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ransform"/>
          <p:cNvSpPr/>
          <p:nvPr/>
        </p:nvSpPr>
        <p:spPr bwMode="auto">
          <a:xfrm>
            <a:off x="11599512" y="4508499"/>
            <a:ext cx="1785004" cy="52341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ctr" anchorCtr="0" forceAA="0" compatLnSpc="1">
            <a:prstTxWarp prst="textNoShape">
              <a:avLst/>
            </a:prstTxWarp>
            <a:spAutoFit/>
          </a:bodyPr>
          <a:lstStyle/>
          <a:p>
            <a:pPr algn="ctr" defTabSz="913576" fontAlgn="base">
              <a:lnSpc>
                <a:spcPct val="95000"/>
              </a:lnSpc>
              <a:spcBef>
                <a:spcPct val="0"/>
              </a:spcBef>
              <a:spcAft>
                <a:spcPct val="0"/>
              </a:spcAft>
              <a:defRPr/>
            </a:pPr>
            <a:endParaRPr lang="en-US" sz="1600" kern="0" spc="49">
              <a:solidFill>
                <a:srgbClr val="0070C0"/>
              </a:solidFill>
              <a:latin typeface="Segoe UI Light" panose="020B0502040204020203" pitchFamily="34" charset="0"/>
              <a:cs typeface="Segoe UI Light" panose="020B0502040204020203" pitchFamily="34" charset="0"/>
            </a:endParaRPr>
          </a:p>
        </p:txBody>
      </p:sp>
      <p:sp>
        <p:nvSpPr>
          <p:cNvPr id="19" name="engage"/>
          <p:cNvSpPr/>
          <p:nvPr/>
        </p:nvSpPr>
        <p:spPr bwMode="auto">
          <a:xfrm>
            <a:off x="803674" y="3045676"/>
            <a:ext cx="2492068" cy="766647"/>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ctr" anchorCtr="0" forceAA="0" compatLnSpc="1">
            <a:prstTxWarp prst="textNoShape">
              <a:avLst/>
            </a:prstTxWarp>
            <a:spAutoFit/>
          </a:bodyPr>
          <a:lstStyle/>
          <a:p>
            <a:pPr algn="ctr" defTabSz="913576" fontAlgn="base">
              <a:lnSpc>
                <a:spcPct val="95000"/>
              </a:lnSpc>
              <a:spcBef>
                <a:spcPct val="0"/>
              </a:spcBef>
              <a:spcAft>
                <a:spcPct val="0"/>
              </a:spcAft>
              <a:defRPr/>
            </a:pPr>
            <a:r>
              <a:rPr lang="en-US" sz="1600" kern="0" spc="49">
                <a:solidFill>
                  <a:srgbClr val="0070C0"/>
                </a:solidFill>
                <a:latin typeface="Segoe UI Light" panose="020B0502040204020203" pitchFamily="34" charset="0"/>
                <a:cs typeface="Segoe UI Light" panose="020B0502040204020203" pitchFamily="34" charset="0"/>
              </a:rPr>
              <a:t>Most performant infrastructure</a:t>
            </a:r>
          </a:p>
        </p:txBody>
      </p:sp>
      <p:grpSp>
        <p:nvGrpSpPr>
          <p:cNvPr id="16" name="Group 15"/>
          <p:cNvGrpSpPr/>
          <p:nvPr/>
        </p:nvGrpSpPr>
        <p:grpSpPr>
          <a:xfrm>
            <a:off x="1088162" y="1114353"/>
            <a:ext cx="1828541" cy="1809920"/>
            <a:chOff x="2111724" y="2384300"/>
            <a:chExt cx="1828800" cy="1810177"/>
          </a:xfrm>
        </p:grpSpPr>
        <p:sp>
          <p:nvSpPr>
            <p:cNvPr id="28" name="2- Labor intensive"/>
            <p:cNvSpPr>
              <a:spLocks noChangeAspect="1"/>
            </p:cNvSpPr>
            <p:nvPr/>
          </p:nvSpPr>
          <p:spPr bwMode="auto">
            <a:xfrm>
              <a:off x="2111724" y="2384300"/>
              <a:ext cx="1828800" cy="1810177"/>
            </a:xfrm>
            <a:prstGeom prst="ellipse">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51" fontAlgn="base">
                <a:spcBef>
                  <a:spcPct val="0"/>
                </a:spcBef>
                <a:spcAft>
                  <a:spcPct val="0"/>
                </a:spcAft>
                <a:defRPr/>
              </a:pPr>
              <a:endParaRPr lang="en-US" sz="2400">
                <a:gradFill>
                  <a:gsLst>
                    <a:gs pos="5439">
                      <a:srgbClr val="F8F8F8"/>
                    </a:gs>
                    <a:gs pos="10000">
                      <a:srgbClr val="F8F8F8"/>
                    </a:gs>
                  </a:gsLst>
                  <a:lin ang="5400000" scaled="0"/>
                </a:gradFill>
                <a:latin typeface="Segoe UI"/>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601" y="2823699"/>
              <a:ext cx="1047046" cy="965785"/>
            </a:xfrm>
            <a:prstGeom prst="rect">
              <a:avLst/>
            </a:prstGeom>
          </p:spPr>
        </p:pic>
      </p:grpSp>
      <p:sp>
        <p:nvSpPr>
          <p:cNvPr id="26" name="empower"/>
          <p:cNvSpPr/>
          <p:nvPr/>
        </p:nvSpPr>
        <p:spPr bwMode="auto">
          <a:xfrm>
            <a:off x="8576896" y="3042625"/>
            <a:ext cx="3358662" cy="766647"/>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ctr" anchorCtr="0" forceAA="0" compatLnSpc="1">
            <a:prstTxWarp prst="textNoShape">
              <a:avLst/>
            </a:prstTxWarp>
            <a:spAutoFit/>
          </a:bodyPr>
          <a:lstStyle/>
          <a:p>
            <a:pPr algn="ctr" defTabSz="913576" fontAlgn="base">
              <a:lnSpc>
                <a:spcPct val="95000"/>
              </a:lnSpc>
              <a:spcBef>
                <a:spcPct val="0"/>
              </a:spcBef>
              <a:spcAft>
                <a:spcPct val="0"/>
              </a:spcAft>
              <a:defRPr/>
            </a:pPr>
            <a:r>
              <a:rPr lang="en-US" sz="1600" kern="0" spc="49" dirty="0">
                <a:solidFill>
                  <a:srgbClr val="0070C0"/>
                </a:solidFill>
                <a:latin typeface="Segoe UI Light" panose="020B0502040204020203" pitchFamily="34" charset="0"/>
                <a:cs typeface="Segoe UI Light" panose="020B0502040204020203" pitchFamily="34" charset="0"/>
              </a:rPr>
              <a:t>Granular cost control &amp; Governance</a:t>
            </a:r>
          </a:p>
        </p:txBody>
      </p:sp>
      <p:grpSp>
        <p:nvGrpSpPr>
          <p:cNvPr id="17" name="Group 16"/>
          <p:cNvGrpSpPr/>
          <p:nvPr/>
        </p:nvGrpSpPr>
        <p:grpSpPr>
          <a:xfrm>
            <a:off x="9443789" y="1114353"/>
            <a:ext cx="1828541" cy="1828541"/>
            <a:chOff x="5193957" y="2332261"/>
            <a:chExt cx="1828800" cy="1828800"/>
          </a:xfrm>
        </p:grpSpPr>
        <p:sp>
          <p:nvSpPr>
            <p:cNvPr id="24" name="Oval 23"/>
            <p:cNvSpPr/>
            <p:nvPr/>
          </p:nvSpPr>
          <p:spPr bwMode="auto">
            <a:xfrm>
              <a:off x="5193957" y="2332261"/>
              <a:ext cx="1828800" cy="1828800"/>
            </a:xfrm>
            <a:prstGeom prst="ellipse">
              <a:avLst/>
            </a:prstGeom>
            <a:solidFill>
              <a:srgbClr val="0078D7"/>
            </a:solidFill>
            <a:ln w="12700" cap="flat" cmpd="sng" algn="ctr">
              <a:noFill/>
              <a:prstDash val="solid"/>
              <a:miter lim="800000"/>
            </a:ln>
            <a:effectLst/>
          </p:spPr>
          <p:txBody>
            <a:bodyPr rot="0" spcFirstLastPara="0" vert="horz" wrap="square" lIns="215012" tIns="172009" rIns="215012" bIns="172009"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96081" fontAlgn="base">
                <a:lnSpc>
                  <a:spcPct val="90000"/>
                </a:lnSpc>
                <a:spcBef>
                  <a:spcPct val="0"/>
                </a:spcBef>
                <a:spcAft>
                  <a:spcPct val="0"/>
                </a:spcAft>
                <a:defRPr/>
              </a:pPr>
              <a:endParaRPr lang="en-US" sz="2800" kern="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995" y="2766556"/>
              <a:ext cx="850725" cy="982154"/>
            </a:xfrm>
            <a:prstGeom prst="rect">
              <a:avLst/>
            </a:prstGeom>
          </p:spPr>
        </p:pic>
      </p:grpSp>
      <p:sp>
        <p:nvSpPr>
          <p:cNvPr id="37" name="empower"/>
          <p:cNvSpPr/>
          <p:nvPr/>
        </p:nvSpPr>
        <p:spPr bwMode="auto">
          <a:xfrm>
            <a:off x="4778081" y="3136358"/>
            <a:ext cx="2225654" cy="52341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ctr" anchorCtr="0" forceAA="0" compatLnSpc="1">
            <a:prstTxWarp prst="textNoShape">
              <a:avLst/>
            </a:prstTxWarp>
            <a:spAutoFit/>
          </a:bodyPr>
          <a:lstStyle/>
          <a:p>
            <a:pPr algn="ctr" defTabSz="913576" fontAlgn="base">
              <a:lnSpc>
                <a:spcPct val="95000"/>
              </a:lnSpc>
              <a:spcBef>
                <a:spcPct val="0"/>
              </a:spcBef>
              <a:spcAft>
                <a:spcPct val="0"/>
              </a:spcAft>
              <a:defRPr/>
            </a:pPr>
            <a:r>
              <a:rPr lang="en-US" sz="1600" kern="0" spc="49">
                <a:solidFill>
                  <a:srgbClr val="0070C0"/>
                </a:solidFill>
                <a:latin typeface="Segoe UI Light" panose="020B0502040204020203" pitchFamily="34" charset="0"/>
                <a:cs typeface="Segoe UI Light" panose="020B0502040204020203" pitchFamily="34" charset="0"/>
              </a:rPr>
              <a:t>Open &amp; Integrated</a:t>
            </a:r>
          </a:p>
        </p:txBody>
      </p:sp>
      <p:grpSp>
        <p:nvGrpSpPr>
          <p:cNvPr id="18" name="Group 17"/>
          <p:cNvGrpSpPr/>
          <p:nvPr/>
        </p:nvGrpSpPr>
        <p:grpSpPr>
          <a:xfrm>
            <a:off x="4929363" y="1161320"/>
            <a:ext cx="1828541" cy="1828541"/>
            <a:chOff x="8346038" y="2369728"/>
            <a:chExt cx="1828800" cy="1828800"/>
          </a:xfrm>
        </p:grpSpPr>
        <p:sp>
          <p:nvSpPr>
            <p:cNvPr id="22" name="Oval 21"/>
            <p:cNvSpPr/>
            <p:nvPr/>
          </p:nvSpPr>
          <p:spPr>
            <a:xfrm>
              <a:off x="8346038" y="2369728"/>
              <a:ext cx="1828800" cy="1828800"/>
            </a:xfrm>
            <a:prstGeom prst="ellipse">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25"/>
              <a:endParaRPr lang="en-US" sz="1765">
                <a:solidFill>
                  <a:prstClr val="white"/>
                </a:solidFill>
                <a:latin typeface="Calibri" panose="020F0502020204030204"/>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8715" y="2766556"/>
              <a:ext cx="883446" cy="982154"/>
            </a:xfrm>
            <a:prstGeom prst="rect">
              <a:avLst/>
            </a:prstGeom>
          </p:spPr>
        </p:pic>
      </p:grpSp>
      <p:sp>
        <p:nvSpPr>
          <p:cNvPr id="20" name="Title 1">
            <a:extLst>
              <a:ext uri="{FF2B5EF4-FFF2-40B4-BE49-F238E27FC236}">
                <a16:creationId xmlns:a16="http://schemas.microsoft.com/office/drawing/2014/main" id="{B793924A-4BE2-44B4-A6E8-83411E15B843}"/>
              </a:ext>
            </a:extLst>
          </p:cNvPr>
          <p:cNvSpPr txBox="1">
            <a:spLocks/>
          </p:cNvSpPr>
          <p:nvPr/>
        </p:nvSpPr>
        <p:spPr>
          <a:xfrm>
            <a:off x="123076" y="3789943"/>
            <a:ext cx="3978536" cy="3452837"/>
          </a:xfrm>
          <a:prstGeom prst="rect">
            <a:avLst/>
          </a:prstGeom>
        </p:spPr>
        <p:txBody>
          <a:bodyPr vert="horz" wrap="square" lIns="146284" tIns="91427" rIns="146284" bIns="91427"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285750" indent="-285750" defTabSz="932114">
              <a:spcAft>
                <a:spcPts val="1200"/>
              </a:spcAft>
              <a:buFont typeface="Wingdings" panose="05000000000000000000" pitchFamily="2" charset="2"/>
              <a:buChar char="§"/>
              <a:defRPr/>
            </a:pPr>
            <a:r>
              <a:rPr lang="en-US" sz="1400" spc="0" dirty="0">
                <a:solidFill>
                  <a:srgbClr val="E7E6E6">
                    <a:lumMod val="50000"/>
                  </a:srgbClr>
                </a:solidFill>
                <a:latin typeface="Segoe UI Light" panose="020B0502040204020203" pitchFamily="34" charset="0"/>
                <a:cs typeface="Segoe UI Light" panose="020B0502040204020203" pitchFamily="34" charset="0"/>
              </a:rPr>
              <a:t>Fastest HPC and GPU instances in the Cloud</a:t>
            </a:r>
          </a:p>
          <a:p>
            <a:pPr marL="285750" indent="-285750" defTabSz="932114">
              <a:spcAft>
                <a:spcPts val="1200"/>
              </a:spcAft>
              <a:buFont typeface="Wingdings" panose="05000000000000000000" pitchFamily="2" charset="2"/>
              <a:buChar char="§"/>
              <a:defRPr/>
            </a:pPr>
            <a:r>
              <a:rPr lang="en-US" sz="1400" spc="0" dirty="0">
                <a:solidFill>
                  <a:srgbClr val="E7E6E6">
                    <a:lumMod val="50000"/>
                  </a:srgbClr>
                </a:solidFill>
                <a:latin typeface="Segoe UI Light" panose="020B0502040204020203" pitchFamily="34" charset="0"/>
                <a:cs typeface="Segoe UI Light" panose="020B0502040204020203" pitchFamily="34" charset="0"/>
              </a:rPr>
              <a:t>Specialized instances for AI Training, Remote visualization, Accelerated Analytics</a:t>
            </a:r>
          </a:p>
          <a:p>
            <a:pPr marL="285750" indent="-285750" defTabSz="932114">
              <a:spcAft>
                <a:spcPts val="1200"/>
              </a:spcAft>
              <a:buFont typeface="Wingdings" panose="05000000000000000000" pitchFamily="2" charset="2"/>
              <a:buChar char="§"/>
              <a:defRPr/>
            </a:pPr>
            <a:r>
              <a:rPr lang="en-US" sz="1400" spc="0" dirty="0">
                <a:solidFill>
                  <a:srgbClr val="E7E6E6">
                    <a:lumMod val="50000"/>
                  </a:srgbClr>
                </a:solidFill>
                <a:latin typeface="Segoe UI Light" panose="020B0502040204020203" pitchFamily="34" charset="0"/>
                <a:cs typeface="Segoe UI Light" panose="020B0502040204020203" pitchFamily="34" charset="0"/>
              </a:rPr>
              <a:t>Only cloud providing ultra-fast, low latency networking with RDMA and </a:t>
            </a:r>
            <a:r>
              <a:rPr lang="en-US" sz="1400" spc="0" dirty="0" err="1">
                <a:solidFill>
                  <a:srgbClr val="E7E6E6">
                    <a:lumMod val="50000"/>
                  </a:srgbClr>
                </a:solidFill>
                <a:latin typeface="Segoe UI Light" panose="020B0502040204020203" pitchFamily="34" charset="0"/>
                <a:cs typeface="Segoe UI Light" panose="020B0502040204020203" pitchFamily="34" charset="0"/>
              </a:rPr>
              <a:t>Infiniband</a:t>
            </a:r>
            <a:endParaRPr lang="en-US" sz="1400" spc="0" dirty="0">
              <a:solidFill>
                <a:srgbClr val="E7E6E6">
                  <a:lumMod val="50000"/>
                </a:srgbClr>
              </a:solidFill>
              <a:latin typeface="Segoe UI Light" panose="020B0502040204020203" pitchFamily="34" charset="0"/>
              <a:cs typeface="Segoe UI Light" panose="020B0502040204020203" pitchFamily="34" charset="0"/>
            </a:endParaRPr>
          </a:p>
          <a:p>
            <a:pPr marL="285750" indent="-285750" defTabSz="932114">
              <a:spcAft>
                <a:spcPts val="1200"/>
              </a:spcAft>
              <a:buFont typeface="Wingdings" panose="05000000000000000000" pitchFamily="2" charset="2"/>
              <a:buChar char="§"/>
              <a:defRPr/>
            </a:pPr>
            <a:r>
              <a:rPr lang="en-US" sz="1400" spc="0" dirty="0">
                <a:solidFill>
                  <a:srgbClr val="E7E6E6">
                    <a:lumMod val="50000"/>
                  </a:srgbClr>
                </a:solidFill>
                <a:latin typeface="Segoe UI Light" panose="020B0502040204020203" pitchFamily="34" charset="0"/>
                <a:cs typeface="Segoe UI Light" panose="020B0502040204020203" pitchFamily="34" charset="0"/>
              </a:rPr>
              <a:t>Azure capabilities for easily deploying and managing scale for large, parallel jobs</a:t>
            </a:r>
          </a:p>
        </p:txBody>
      </p:sp>
      <p:grpSp>
        <p:nvGrpSpPr>
          <p:cNvPr id="5" name="Group 4">
            <a:extLst>
              <a:ext uri="{FF2B5EF4-FFF2-40B4-BE49-F238E27FC236}">
                <a16:creationId xmlns:a16="http://schemas.microsoft.com/office/drawing/2014/main" id="{1797DEC7-B52A-4585-B038-921178BBBFC4}"/>
              </a:ext>
            </a:extLst>
          </p:cNvPr>
          <p:cNvGrpSpPr/>
          <p:nvPr/>
        </p:nvGrpSpPr>
        <p:grpSpPr>
          <a:xfrm>
            <a:off x="4176330" y="3731802"/>
            <a:ext cx="3515141" cy="3274824"/>
            <a:chOff x="6235625" y="152865"/>
            <a:chExt cx="5765208" cy="6996135"/>
          </a:xfrm>
        </p:grpSpPr>
        <p:grpSp>
          <p:nvGrpSpPr>
            <p:cNvPr id="21" name="Group 20">
              <a:extLst>
                <a:ext uri="{FF2B5EF4-FFF2-40B4-BE49-F238E27FC236}">
                  <a16:creationId xmlns:a16="http://schemas.microsoft.com/office/drawing/2014/main" id="{4DA40DFC-787F-44F3-8954-96724E80F5A0}"/>
                </a:ext>
              </a:extLst>
            </p:cNvPr>
            <p:cNvGrpSpPr/>
            <p:nvPr/>
          </p:nvGrpSpPr>
          <p:grpSpPr>
            <a:xfrm>
              <a:off x="6235625" y="3732370"/>
              <a:ext cx="5765206" cy="3416630"/>
              <a:chOff x="6257926" y="3532585"/>
              <a:chExt cx="5766024" cy="3716501"/>
            </a:xfrm>
          </p:grpSpPr>
          <p:pic>
            <p:nvPicPr>
              <p:cNvPr id="25" name="Picture 240">
                <a:extLst>
                  <a:ext uri="{FF2B5EF4-FFF2-40B4-BE49-F238E27FC236}">
                    <a16:creationId xmlns:a16="http://schemas.microsoft.com/office/drawing/2014/main" id="{AB291055-FBC8-4F2B-B46E-4C225AD6AF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91055" y="4976730"/>
                <a:ext cx="936121" cy="662981"/>
              </a:xfrm>
              <a:prstGeom prst="rect">
                <a:avLst/>
              </a:prstGeom>
            </p:spPr>
          </p:pic>
          <p:grpSp>
            <p:nvGrpSpPr>
              <p:cNvPr id="29" name="Group 28">
                <a:extLst>
                  <a:ext uri="{FF2B5EF4-FFF2-40B4-BE49-F238E27FC236}">
                    <a16:creationId xmlns:a16="http://schemas.microsoft.com/office/drawing/2014/main" id="{F6C0F50B-F0C6-4097-A5A1-3942D73F55ED}"/>
                  </a:ext>
                </a:extLst>
              </p:cNvPr>
              <p:cNvGrpSpPr/>
              <p:nvPr/>
            </p:nvGrpSpPr>
            <p:grpSpPr>
              <a:xfrm>
                <a:off x="6469027" y="4984481"/>
                <a:ext cx="5311291" cy="552813"/>
                <a:chOff x="6704471" y="2869905"/>
                <a:chExt cx="4605079" cy="503703"/>
              </a:xfrm>
            </p:grpSpPr>
            <p:pic>
              <p:nvPicPr>
                <p:cNvPr id="57" name="Picture 145" descr="http://www.highvail.com/wp-content/uploads/2014/12/RedHat-IsoLogo.jpg">
                  <a:extLst>
                    <a:ext uri="{FF2B5EF4-FFF2-40B4-BE49-F238E27FC236}">
                      <a16:creationId xmlns:a16="http://schemas.microsoft.com/office/drawing/2014/main" id="{80696ACF-524C-47F2-8400-0F863EF20A63}"/>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7381" y="2946349"/>
                  <a:ext cx="491996" cy="4272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34">
                  <a:extLst>
                    <a:ext uri="{FF2B5EF4-FFF2-40B4-BE49-F238E27FC236}">
                      <a16:creationId xmlns:a16="http://schemas.microsoft.com/office/drawing/2014/main" id="{82105581-A8CA-49C1-9CAB-161BA37F03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78160" y="3005532"/>
                  <a:ext cx="1231390" cy="314452"/>
                </a:xfrm>
                <a:prstGeom prst="rect">
                  <a:avLst/>
                </a:prstGeom>
              </p:spPr>
            </p:pic>
            <p:pic>
              <p:nvPicPr>
                <p:cNvPr id="59" name="Picture 241">
                  <a:extLst>
                    <a:ext uri="{FF2B5EF4-FFF2-40B4-BE49-F238E27FC236}">
                      <a16:creationId xmlns:a16="http://schemas.microsoft.com/office/drawing/2014/main" id="{AD09C6F1-FE7F-4F0E-8702-C7BCB9424D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20585" y="2869905"/>
                  <a:ext cx="860708" cy="290488"/>
                </a:xfrm>
                <a:prstGeom prst="rect">
                  <a:avLst/>
                </a:prstGeom>
              </p:spPr>
            </p:pic>
            <p:pic>
              <p:nvPicPr>
                <p:cNvPr id="60" name="Picture 242">
                  <a:extLst>
                    <a:ext uri="{FF2B5EF4-FFF2-40B4-BE49-F238E27FC236}">
                      <a16:creationId xmlns:a16="http://schemas.microsoft.com/office/drawing/2014/main" id="{4D4CDEA8-33C1-4CF9-89EB-40A3A92530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34646" y="3186191"/>
                  <a:ext cx="703802" cy="164338"/>
                </a:xfrm>
                <a:prstGeom prst="rect">
                  <a:avLst/>
                </a:prstGeom>
              </p:spPr>
            </p:pic>
            <p:pic>
              <p:nvPicPr>
                <p:cNvPr id="61" name="Picture 243">
                  <a:extLst>
                    <a:ext uri="{FF2B5EF4-FFF2-40B4-BE49-F238E27FC236}">
                      <a16:creationId xmlns:a16="http://schemas.microsoft.com/office/drawing/2014/main" id="{F18FF19A-8541-4860-842A-1527BED7E38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12039" y="3016514"/>
                  <a:ext cx="766121" cy="306448"/>
                </a:xfrm>
                <a:prstGeom prst="rect">
                  <a:avLst/>
                </a:prstGeom>
              </p:spPr>
            </p:pic>
            <p:pic>
              <p:nvPicPr>
                <p:cNvPr id="62" name="Picture 266">
                  <a:extLst>
                    <a:ext uri="{FF2B5EF4-FFF2-40B4-BE49-F238E27FC236}">
                      <a16:creationId xmlns:a16="http://schemas.microsoft.com/office/drawing/2014/main" id="{A26A94D1-10B1-482B-A85C-AA8D2BE1AD8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04471" y="2905293"/>
                  <a:ext cx="389481" cy="461498"/>
                </a:xfrm>
                <a:prstGeom prst="rect">
                  <a:avLst/>
                </a:prstGeom>
              </p:spPr>
            </p:pic>
          </p:grpSp>
          <p:sp>
            <p:nvSpPr>
              <p:cNvPr id="30" name="Rectangle 29">
                <a:extLst>
                  <a:ext uri="{FF2B5EF4-FFF2-40B4-BE49-F238E27FC236}">
                    <a16:creationId xmlns:a16="http://schemas.microsoft.com/office/drawing/2014/main" id="{EF3033C6-33AF-4C56-80A9-98255B666C22}"/>
                  </a:ext>
                </a:extLst>
              </p:cNvPr>
              <p:cNvSpPr/>
              <p:nvPr/>
            </p:nvSpPr>
            <p:spPr>
              <a:xfrm>
                <a:off x="6343038" y="4786012"/>
                <a:ext cx="5437280" cy="164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25">
                  <a:defRPr/>
                </a:pPr>
                <a:r>
                  <a:rPr lang="en-US" sz="500">
                    <a:solidFill>
                      <a:prstClr val="white">
                        <a:lumMod val="50000"/>
                      </a:prstClr>
                    </a:solidFill>
                    <a:latin typeface="Segoe UI" panose="020B0502040204020203" pitchFamily="34" charset="0"/>
                    <a:cs typeface="Segoe UI" panose="020B0502040204020203" pitchFamily="34" charset="0"/>
                  </a:rPr>
                  <a:t>Operating Systems</a:t>
                </a:r>
              </a:p>
            </p:txBody>
          </p:sp>
          <p:grpSp>
            <p:nvGrpSpPr>
              <p:cNvPr id="31" name="Group 30">
                <a:extLst>
                  <a:ext uri="{FF2B5EF4-FFF2-40B4-BE49-F238E27FC236}">
                    <a16:creationId xmlns:a16="http://schemas.microsoft.com/office/drawing/2014/main" id="{E1BDB495-E86E-43A0-9507-FB1806D65503}"/>
                  </a:ext>
                </a:extLst>
              </p:cNvPr>
              <p:cNvGrpSpPr/>
              <p:nvPr/>
            </p:nvGrpSpPr>
            <p:grpSpPr>
              <a:xfrm>
                <a:off x="6343038" y="3850611"/>
                <a:ext cx="5437280" cy="824495"/>
                <a:chOff x="6611395" y="3811833"/>
                <a:chExt cx="4714316" cy="751250"/>
              </a:xfrm>
            </p:grpSpPr>
            <p:grpSp>
              <p:nvGrpSpPr>
                <p:cNvPr id="49" name="Group 48">
                  <a:extLst>
                    <a:ext uri="{FF2B5EF4-FFF2-40B4-BE49-F238E27FC236}">
                      <a16:creationId xmlns:a16="http://schemas.microsoft.com/office/drawing/2014/main" id="{467BA577-9F9A-4442-B8F2-2028C1AF1DD6}"/>
                    </a:ext>
                  </a:extLst>
                </p:cNvPr>
                <p:cNvGrpSpPr/>
                <p:nvPr/>
              </p:nvGrpSpPr>
              <p:grpSpPr>
                <a:xfrm>
                  <a:off x="6694559" y="3990680"/>
                  <a:ext cx="4401300" cy="572403"/>
                  <a:chOff x="6694559" y="3990681"/>
                  <a:chExt cx="4110618" cy="557846"/>
                </a:xfrm>
              </p:grpSpPr>
              <p:pic>
                <p:nvPicPr>
                  <p:cNvPr id="51" name="Picture 236">
                    <a:extLst>
                      <a:ext uri="{FF2B5EF4-FFF2-40B4-BE49-F238E27FC236}">
                        <a16:creationId xmlns:a16="http://schemas.microsoft.com/office/drawing/2014/main" id="{74BCFAC4-F60D-4EDD-B029-D319568A873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54485" y="4104088"/>
                    <a:ext cx="305490" cy="350665"/>
                  </a:xfrm>
                  <a:prstGeom prst="rect">
                    <a:avLst/>
                  </a:prstGeom>
                </p:spPr>
              </p:pic>
              <p:pic>
                <p:nvPicPr>
                  <p:cNvPr id="52" name="Picture 247">
                    <a:extLst>
                      <a:ext uri="{FF2B5EF4-FFF2-40B4-BE49-F238E27FC236}">
                        <a16:creationId xmlns:a16="http://schemas.microsoft.com/office/drawing/2014/main" id="{63B5AFA1-5D44-4D51-98EE-05F29F38230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51183" y="4121204"/>
                    <a:ext cx="832630" cy="416315"/>
                  </a:xfrm>
                  <a:prstGeom prst="rect">
                    <a:avLst/>
                  </a:prstGeom>
                </p:spPr>
              </p:pic>
              <p:pic>
                <p:nvPicPr>
                  <p:cNvPr id="53" name="Picture 269">
                    <a:extLst>
                      <a:ext uri="{FF2B5EF4-FFF2-40B4-BE49-F238E27FC236}">
                        <a16:creationId xmlns:a16="http://schemas.microsoft.com/office/drawing/2014/main" id="{432612CC-4E98-48D0-9367-F1A6237DC6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75270" y="4092755"/>
                    <a:ext cx="746664" cy="373332"/>
                  </a:xfrm>
                  <a:prstGeom prst="rect">
                    <a:avLst/>
                  </a:prstGeom>
                </p:spPr>
              </p:pic>
              <p:pic>
                <p:nvPicPr>
                  <p:cNvPr id="54" name="Picture 53">
                    <a:extLst>
                      <a:ext uri="{FF2B5EF4-FFF2-40B4-BE49-F238E27FC236}">
                        <a16:creationId xmlns:a16="http://schemas.microsoft.com/office/drawing/2014/main" id="{F1A549C5-DEE6-4157-9124-5D5225BF3BD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58564" y="4171968"/>
                    <a:ext cx="546613" cy="293445"/>
                  </a:xfrm>
                  <a:prstGeom prst="rect">
                    <a:avLst/>
                  </a:prstGeom>
                </p:spPr>
              </p:pic>
              <p:pic>
                <p:nvPicPr>
                  <p:cNvPr id="55" name="Picture 2" descr="http://www.vectorsland.com/imgd/l12866-java-eps-logo-99090.png">
                    <a:extLst>
                      <a:ext uri="{FF2B5EF4-FFF2-40B4-BE49-F238E27FC236}">
                        <a16:creationId xmlns:a16="http://schemas.microsoft.com/office/drawing/2014/main" id="{C066B444-BCAF-4FC6-AC97-0A1D84E7F06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567136" y="3990681"/>
                    <a:ext cx="557846" cy="55784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s://upload.wikimedia.org/wikipedia/commons/thumb/1/1b/R_logo.svg/724px-R_logo.svg.png">
                    <a:extLst>
                      <a:ext uri="{FF2B5EF4-FFF2-40B4-BE49-F238E27FC236}">
                        <a16:creationId xmlns:a16="http://schemas.microsoft.com/office/drawing/2014/main" id="{057A6DC0-B5D6-437E-B046-3F7D533F6F2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94559" y="4117939"/>
                    <a:ext cx="406807" cy="315219"/>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Rectangle 49">
                  <a:extLst>
                    <a:ext uri="{FF2B5EF4-FFF2-40B4-BE49-F238E27FC236}">
                      <a16:creationId xmlns:a16="http://schemas.microsoft.com/office/drawing/2014/main" id="{9103AF3C-B944-470D-B6B5-2591D36BA307}"/>
                    </a:ext>
                  </a:extLst>
                </p:cNvPr>
                <p:cNvSpPr/>
                <p:nvPr/>
              </p:nvSpPr>
              <p:spPr>
                <a:xfrm>
                  <a:off x="6611395" y="3811833"/>
                  <a:ext cx="4714316" cy="15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25">
                    <a:defRPr/>
                  </a:pPr>
                  <a:r>
                    <a:rPr lang="en-US" sz="500">
                      <a:solidFill>
                        <a:prstClr val="white">
                          <a:lumMod val="50000"/>
                        </a:prstClr>
                      </a:solidFill>
                      <a:latin typeface="Segoe UI" panose="020B0502040204020203" pitchFamily="34" charset="0"/>
                      <a:cs typeface="Segoe UI" panose="020B0502040204020203" pitchFamily="34" charset="0"/>
                    </a:rPr>
                    <a:t>Languages</a:t>
                  </a:r>
                </a:p>
              </p:txBody>
            </p:sp>
          </p:grpSp>
          <p:grpSp>
            <p:nvGrpSpPr>
              <p:cNvPr id="34" name="Group 33">
                <a:extLst>
                  <a:ext uri="{FF2B5EF4-FFF2-40B4-BE49-F238E27FC236}">
                    <a16:creationId xmlns:a16="http://schemas.microsoft.com/office/drawing/2014/main" id="{6D66FFDA-343F-4D59-8545-9885FD25A45B}"/>
                  </a:ext>
                </a:extLst>
              </p:cNvPr>
              <p:cNvGrpSpPr/>
              <p:nvPr/>
            </p:nvGrpSpPr>
            <p:grpSpPr>
              <a:xfrm>
                <a:off x="6336711" y="5812119"/>
                <a:ext cx="5635342" cy="1436967"/>
                <a:chOff x="6587244" y="5169496"/>
                <a:chExt cx="4886043" cy="1501631"/>
              </a:xfrm>
            </p:grpSpPr>
            <p:pic>
              <p:nvPicPr>
                <p:cNvPr id="39" name="Picture 244">
                  <a:extLst>
                    <a:ext uri="{FF2B5EF4-FFF2-40B4-BE49-F238E27FC236}">
                      <a16:creationId xmlns:a16="http://schemas.microsoft.com/office/drawing/2014/main" id="{90E60B37-48EB-4A5E-9D92-99AE51D6268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87244" y="5718535"/>
                  <a:ext cx="493805" cy="493804"/>
                </a:xfrm>
                <a:prstGeom prst="rect">
                  <a:avLst/>
                </a:prstGeom>
              </p:spPr>
            </p:pic>
            <p:pic>
              <p:nvPicPr>
                <p:cNvPr id="40" name="Picture 246">
                  <a:extLst>
                    <a:ext uri="{FF2B5EF4-FFF2-40B4-BE49-F238E27FC236}">
                      <a16:creationId xmlns:a16="http://schemas.microsoft.com/office/drawing/2014/main" id="{11CB9158-E343-4F27-A843-90E33E79A85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777294" y="5410760"/>
                  <a:ext cx="536387" cy="252103"/>
                </a:xfrm>
                <a:prstGeom prst="rect">
                  <a:avLst/>
                </a:prstGeom>
              </p:spPr>
            </p:pic>
            <p:pic>
              <p:nvPicPr>
                <p:cNvPr id="41" name="Picture 248">
                  <a:extLst>
                    <a:ext uri="{FF2B5EF4-FFF2-40B4-BE49-F238E27FC236}">
                      <a16:creationId xmlns:a16="http://schemas.microsoft.com/office/drawing/2014/main" id="{0B0CEA3C-C778-4E14-9F5E-7C86A15AB7A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135850" y="5758029"/>
                  <a:ext cx="658682" cy="395208"/>
                </a:xfrm>
                <a:prstGeom prst="rect">
                  <a:avLst/>
                </a:prstGeom>
              </p:spPr>
            </p:pic>
            <p:pic>
              <p:nvPicPr>
                <p:cNvPr id="42" name="Picture 249">
                  <a:extLst>
                    <a:ext uri="{FF2B5EF4-FFF2-40B4-BE49-F238E27FC236}">
                      <a16:creationId xmlns:a16="http://schemas.microsoft.com/office/drawing/2014/main" id="{A8E2EDC5-12BD-47E3-91D8-B2114785644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642599" y="5624523"/>
                  <a:ext cx="586911" cy="392287"/>
                </a:xfrm>
                <a:prstGeom prst="rect">
                  <a:avLst/>
                </a:prstGeom>
              </p:spPr>
            </p:pic>
            <p:pic>
              <p:nvPicPr>
                <p:cNvPr id="43" name="Picture 262">
                  <a:extLst>
                    <a:ext uri="{FF2B5EF4-FFF2-40B4-BE49-F238E27FC236}">
                      <a16:creationId xmlns:a16="http://schemas.microsoft.com/office/drawing/2014/main" id="{EEF92B7E-030A-4DCA-8209-7B74D71FF8CF}"/>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185101" y="5485475"/>
                  <a:ext cx="782597" cy="177388"/>
                </a:xfrm>
                <a:prstGeom prst="rect">
                  <a:avLst/>
                </a:prstGeom>
              </p:spPr>
            </p:pic>
            <p:pic>
              <p:nvPicPr>
                <p:cNvPr id="44" name="Picture 263">
                  <a:extLst>
                    <a:ext uri="{FF2B5EF4-FFF2-40B4-BE49-F238E27FC236}">
                      <a16:creationId xmlns:a16="http://schemas.microsoft.com/office/drawing/2014/main" id="{D1E3DC29-E205-4FE5-9DA5-323264CD625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201499" y="5361537"/>
                  <a:ext cx="385629" cy="385628"/>
                </a:xfrm>
                <a:prstGeom prst="rect">
                  <a:avLst/>
                </a:prstGeom>
              </p:spPr>
            </p:pic>
            <p:pic>
              <p:nvPicPr>
                <p:cNvPr id="45" name="Picture 264">
                  <a:extLst>
                    <a:ext uri="{FF2B5EF4-FFF2-40B4-BE49-F238E27FC236}">
                      <a16:creationId xmlns:a16="http://schemas.microsoft.com/office/drawing/2014/main" id="{AD3DF13F-A8E0-454B-BA24-36EDE4359CD7}"/>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714350" y="5413336"/>
                  <a:ext cx="1229235" cy="254042"/>
                </a:xfrm>
                <a:prstGeom prst="rect">
                  <a:avLst/>
                </a:prstGeom>
              </p:spPr>
            </p:pic>
            <p:pic>
              <p:nvPicPr>
                <p:cNvPr id="46" name="Picture 45">
                  <a:extLst>
                    <a:ext uri="{FF2B5EF4-FFF2-40B4-BE49-F238E27FC236}">
                      <a16:creationId xmlns:a16="http://schemas.microsoft.com/office/drawing/2014/main" id="{5345A76D-F950-44BC-B010-58322C3468F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687570" y="5393610"/>
                  <a:ext cx="768280" cy="247462"/>
                </a:xfrm>
                <a:prstGeom prst="rect">
                  <a:avLst/>
                </a:prstGeom>
              </p:spPr>
            </p:pic>
            <p:pic>
              <p:nvPicPr>
                <p:cNvPr id="47" name="Picture 46">
                  <a:extLst>
                    <a:ext uri="{FF2B5EF4-FFF2-40B4-BE49-F238E27FC236}">
                      <a16:creationId xmlns:a16="http://schemas.microsoft.com/office/drawing/2014/main" id="{7D2E5AA9-2F26-4F30-AD21-7C94291B3F38}"/>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281170" y="5725086"/>
                  <a:ext cx="1192117" cy="298029"/>
                </a:xfrm>
                <a:prstGeom prst="rect">
                  <a:avLst/>
                </a:prstGeom>
              </p:spPr>
            </p:pic>
            <p:pic>
              <p:nvPicPr>
                <p:cNvPr id="48" name="Picture 47">
                  <a:extLst>
                    <a:ext uri="{FF2B5EF4-FFF2-40B4-BE49-F238E27FC236}">
                      <a16:creationId xmlns:a16="http://schemas.microsoft.com/office/drawing/2014/main" id="{21AE5C63-5968-416F-B07B-B703E393DCC5}"/>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965629" y="5169496"/>
                  <a:ext cx="1501631" cy="1501631"/>
                </a:xfrm>
                <a:prstGeom prst="rect">
                  <a:avLst/>
                </a:prstGeom>
              </p:spPr>
            </p:pic>
          </p:grpSp>
          <p:sp>
            <p:nvSpPr>
              <p:cNvPr id="35" name="Rectangle 34">
                <a:extLst>
                  <a:ext uri="{FF2B5EF4-FFF2-40B4-BE49-F238E27FC236}">
                    <a16:creationId xmlns:a16="http://schemas.microsoft.com/office/drawing/2014/main" id="{54B20B37-4260-4CBD-B553-A8289A1F7C13}"/>
                  </a:ext>
                </a:extLst>
              </p:cNvPr>
              <p:cNvSpPr/>
              <p:nvPr/>
            </p:nvSpPr>
            <p:spPr>
              <a:xfrm>
                <a:off x="6368392" y="5724413"/>
                <a:ext cx="5437280" cy="146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25">
                  <a:defRPr/>
                </a:pPr>
                <a:r>
                  <a:rPr lang="en-US" sz="500">
                    <a:solidFill>
                      <a:prstClr val="white">
                        <a:lumMod val="50000"/>
                      </a:prstClr>
                    </a:solidFill>
                    <a:latin typeface="Segoe UI" panose="020B0502040204020203" pitchFamily="34" charset="0"/>
                    <a:cs typeface="Segoe UI" panose="020B0502040204020203" pitchFamily="34" charset="0"/>
                  </a:rPr>
                  <a:t>Infrastructure</a:t>
                </a:r>
              </a:p>
            </p:txBody>
          </p:sp>
          <p:sp>
            <p:nvSpPr>
              <p:cNvPr id="36" name="Rectangle 35">
                <a:extLst>
                  <a:ext uri="{FF2B5EF4-FFF2-40B4-BE49-F238E27FC236}">
                    <a16:creationId xmlns:a16="http://schemas.microsoft.com/office/drawing/2014/main" id="{1E57E647-A5A6-41A5-BD7A-92842550A9DA}"/>
                  </a:ext>
                </a:extLst>
              </p:cNvPr>
              <p:cNvSpPr/>
              <p:nvPr/>
            </p:nvSpPr>
            <p:spPr>
              <a:xfrm>
                <a:off x="6257926" y="3676105"/>
                <a:ext cx="5766024" cy="3181896"/>
              </a:xfrm>
              <a:prstGeom prst="rect">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900">
                  <a:solidFill>
                    <a:prstClr val="white"/>
                  </a:solidFill>
                  <a:latin typeface="Segoe UI" panose="020B0502040204020203" pitchFamily="34" charset="0"/>
                  <a:cs typeface="Segoe UI" panose="020B0502040204020203" pitchFamily="34" charset="0"/>
                </a:endParaRPr>
              </a:p>
            </p:txBody>
          </p:sp>
          <p:sp>
            <p:nvSpPr>
              <p:cNvPr id="38" name="TextBox 37">
                <a:extLst>
                  <a:ext uri="{FF2B5EF4-FFF2-40B4-BE49-F238E27FC236}">
                    <a16:creationId xmlns:a16="http://schemas.microsoft.com/office/drawing/2014/main" id="{16A3F641-93B8-4180-8B81-72120A53C09E}"/>
                  </a:ext>
                </a:extLst>
              </p:cNvPr>
              <p:cNvSpPr txBox="1"/>
              <p:nvPr/>
            </p:nvSpPr>
            <p:spPr>
              <a:xfrm>
                <a:off x="6384782" y="3532585"/>
                <a:ext cx="1478358" cy="381897"/>
              </a:xfrm>
              <a:prstGeom prst="rect">
                <a:avLst/>
              </a:prstGeom>
              <a:solidFill>
                <a:schemeClr val="bg1">
                  <a:lumMod val="95000"/>
                </a:schemeClr>
              </a:solidFill>
            </p:spPr>
            <p:txBody>
              <a:bodyPr wrap="none" rtlCol="0">
                <a:spAutoFit/>
              </a:bodyPr>
              <a:lstStyle/>
              <a:p>
                <a:pPr defTabSz="914225"/>
                <a:r>
                  <a:rPr lang="en-US" sz="500">
                    <a:solidFill>
                      <a:srgbClr val="4472C4"/>
                    </a:solidFill>
                    <a:latin typeface="Segoe UI" panose="020B0502040204020203" pitchFamily="34" charset="0"/>
                    <a:cs typeface="Segoe UI" panose="020B0502040204020203" pitchFamily="34" charset="0"/>
                  </a:rPr>
                  <a:t>Software &amp; Hardware</a:t>
                </a:r>
              </a:p>
            </p:txBody>
          </p:sp>
        </p:grpSp>
        <p:grpSp>
          <p:nvGrpSpPr>
            <p:cNvPr id="63" name="Group 62">
              <a:extLst>
                <a:ext uri="{FF2B5EF4-FFF2-40B4-BE49-F238E27FC236}">
                  <a16:creationId xmlns:a16="http://schemas.microsoft.com/office/drawing/2014/main" id="{C64945EA-7CF5-4A61-988F-06F4C1493175}"/>
                </a:ext>
              </a:extLst>
            </p:cNvPr>
            <p:cNvGrpSpPr/>
            <p:nvPr/>
          </p:nvGrpSpPr>
          <p:grpSpPr>
            <a:xfrm>
              <a:off x="6235626" y="152865"/>
              <a:ext cx="5765207" cy="3474377"/>
              <a:chOff x="6753099" y="-651089"/>
              <a:chExt cx="5766024" cy="3821663"/>
            </a:xfrm>
          </p:grpSpPr>
          <p:sp>
            <p:nvSpPr>
              <p:cNvPr id="64" name="Rectangle 63">
                <a:extLst>
                  <a:ext uri="{FF2B5EF4-FFF2-40B4-BE49-F238E27FC236}">
                    <a16:creationId xmlns:a16="http://schemas.microsoft.com/office/drawing/2014/main" id="{D7E9AD92-5523-4007-94F4-C55C3B294E5B}"/>
                  </a:ext>
                </a:extLst>
              </p:cNvPr>
              <p:cNvSpPr/>
              <p:nvPr/>
            </p:nvSpPr>
            <p:spPr>
              <a:xfrm>
                <a:off x="6879954" y="497793"/>
                <a:ext cx="5505555" cy="203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25">
                  <a:defRPr/>
                </a:pPr>
                <a:r>
                  <a:rPr lang="en-US" sz="600">
                    <a:solidFill>
                      <a:prstClr val="white">
                        <a:lumMod val="50000"/>
                      </a:prstClr>
                    </a:solidFill>
                    <a:latin typeface="Segoe UI" panose="020B0502040204020203" pitchFamily="34" charset="0"/>
                    <a:cs typeface="Segoe UI" panose="020B0502040204020203" pitchFamily="34" charset="0"/>
                  </a:rPr>
                  <a:t>Finance</a:t>
                </a:r>
              </a:p>
            </p:txBody>
          </p:sp>
          <p:sp>
            <p:nvSpPr>
              <p:cNvPr id="65" name="Rectangle 64">
                <a:extLst>
                  <a:ext uri="{FF2B5EF4-FFF2-40B4-BE49-F238E27FC236}">
                    <a16:creationId xmlns:a16="http://schemas.microsoft.com/office/drawing/2014/main" id="{079E191C-FEE8-450D-9962-29FE38674B9D}"/>
                  </a:ext>
                </a:extLst>
              </p:cNvPr>
              <p:cNvSpPr/>
              <p:nvPr/>
            </p:nvSpPr>
            <p:spPr>
              <a:xfrm>
                <a:off x="6895190" y="1677216"/>
                <a:ext cx="5437280" cy="164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25"/>
                <a:r>
                  <a:rPr lang="en-US" sz="600">
                    <a:solidFill>
                      <a:prstClr val="white">
                        <a:lumMod val="50000"/>
                      </a:prstClr>
                    </a:solidFill>
                    <a:latin typeface="Segoe UI" panose="020B0502040204020203" pitchFamily="34" charset="0"/>
                    <a:cs typeface="Segoe UI" panose="020B0502040204020203" pitchFamily="34" charset="0"/>
                  </a:rPr>
                  <a:t>Manufacturing</a:t>
                </a:r>
              </a:p>
            </p:txBody>
          </p:sp>
          <p:grpSp>
            <p:nvGrpSpPr>
              <p:cNvPr id="66" name="Group 65">
                <a:extLst>
                  <a:ext uri="{FF2B5EF4-FFF2-40B4-BE49-F238E27FC236}">
                    <a16:creationId xmlns:a16="http://schemas.microsoft.com/office/drawing/2014/main" id="{C29A77B4-2F02-44D0-8C58-25389A6D6D27}"/>
                  </a:ext>
                </a:extLst>
              </p:cNvPr>
              <p:cNvGrpSpPr/>
              <p:nvPr/>
            </p:nvGrpSpPr>
            <p:grpSpPr>
              <a:xfrm>
                <a:off x="6856948" y="1905837"/>
                <a:ext cx="5450021" cy="1264737"/>
                <a:chOff x="6541879" y="1831806"/>
                <a:chExt cx="5046443" cy="1264737"/>
              </a:xfrm>
            </p:grpSpPr>
            <p:pic>
              <p:nvPicPr>
                <p:cNvPr id="85" name="Picture 268">
                  <a:extLst>
                    <a:ext uri="{FF2B5EF4-FFF2-40B4-BE49-F238E27FC236}">
                      <a16:creationId xmlns:a16="http://schemas.microsoft.com/office/drawing/2014/main" id="{BF96CAC1-ADF8-4EE4-99D6-0E7AEF293A91}"/>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9972688" y="2892375"/>
                  <a:ext cx="604958" cy="77850"/>
                </a:xfrm>
                <a:prstGeom prst="rect">
                  <a:avLst/>
                </a:prstGeom>
              </p:spPr>
            </p:pic>
            <p:pic>
              <p:nvPicPr>
                <p:cNvPr id="86" name="Picture 250">
                  <a:extLst>
                    <a:ext uri="{FF2B5EF4-FFF2-40B4-BE49-F238E27FC236}">
                      <a16:creationId xmlns:a16="http://schemas.microsoft.com/office/drawing/2014/main" id="{710A464C-AC57-4004-A2FC-A8B549FCEC44}"/>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692273" y="2812818"/>
                  <a:ext cx="717267" cy="189094"/>
                </a:xfrm>
                <a:prstGeom prst="rect">
                  <a:avLst/>
                </a:prstGeom>
              </p:spPr>
            </p:pic>
            <p:pic>
              <p:nvPicPr>
                <p:cNvPr id="87" name="Picture 251">
                  <a:extLst>
                    <a:ext uri="{FF2B5EF4-FFF2-40B4-BE49-F238E27FC236}">
                      <a16:creationId xmlns:a16="http://schemas.microsoft.com/office/drawing/2014/main" id="{4F99708F-9930-47CF-B939-C773ACCAA342}"/>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41879" y="1991040"/>
                  <a:ext cx="1036151" cy="253191"/>
                </a:xfrm>
                <a:prstGeom prst="rect">
                  <a:avLst/>
                </a:prstGeom>
              </p:spPr>
            </p:pic>
            <p:pic>
              <p:nvPicPr>
                <p:cNvPr id="88" name="Picture 252">
                  <a:extLst>
                    <a:ext uri="{FF2B5EF4-FFF2-40B4-BE49-F238E27FC236}">
                      <a16:creationId xmlns:a16="http://schemas.microsoft.com/office/drawing/2014/main" id="{6000E55F-EDC9-4709-B6E5-E5CD922CE9E4}"/>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555045" y="2377187"/>
                  <a:ext cx="785123" cy="238969"/>
                </a:xfrm>
                <a:prstGeom prst="rect">
                  <a:avLst/>
                </a:prstGeom>
              </p:spPr>
            </p:pic>
            <p:pic>
              <p:nvPicPr>
                <p:cNvPr id="89" name="Picture 253">
                  <a:extLst>
                    <a:ext uri="{FF2B5EF4-FFF2-40B4-BE49-F238E27FC236}">
                      <a16:creationId xmlns:a16="http://schemas.microsoft.com/office/drawing/2014/main" id="{6AAA40D7-310B-4C1C-8FC5-F101ECC9A24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9519518" y="1831806"/>
                  <a:ext cx="409805" cy="412425"/>
                </a:xfrm>
                <a:prstGeom prst="rect">
                  <a:avLst/>
                </a:prstGeom>
              </p:spPr>
            </p:pic>
            <p:pic>
              <p:nvPicPr>
                <p:cNvPr id="90" name="Picture 254">
                  <a:extLst>
                    <a:ext uri="{FF2B5EF4-FFF2-40B4-BE49-F238E27FC236}">
                      <a16:creationId xmlns:a16="http://schemas.microsoft.com/office/drawing/2014/main" id="{920798FC-6D38-43C6-8303-14AA11953FF2}"/>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0239562" y="1949028"/>
                  <a:ext cx="709105" cy="272572"/>
                </a:xfrm>
                <a:prstGeom prst="rect">
                  <a:avLst/>
                </a:prstGeom>
              </p:spPr>
            </p:pic>
            <p:pic>
              <p:nvPicPr>
                <p:cNvPr id="91" name="Picture 255">
                  <a:extLst>
                    <a:ext uri="{FF2B5EF4-FFF2-40B4-BE49-F238E27FC236}">
                      <a16:creationId xmlns:a16="http://schemas.microsoft.com/office/drawing/2014/main" id="{3EC1FEAE-39D5-493B-A2AF-71237A9B5537}"/>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896123" y="2832742"/>
                  <a:ext cx="644032" cy="116988"/>
                </a:xfrm>
                <a:prstGeom prst="rect">
                  <a:avLst/>
                </a:prstGeom>
              </p:spPr>
            </p:pic>
            <p:pic>
              <p:nvPicPr>
                <p:cNvPr id="92" name="Picture 256">
                  <a:extLst>
                    <a:ext uri="{FF2B5EF4-FFF2-40B4-BE49-F238E27FC236}">
                      <a16:creationId xmlns:a16="http://schemas.microsoft.com/office/drawing/2014/main" id="{477658F8-3981-47C1-9EAC-521DCDD4E97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6668199" y="2754316"/>
                  <a:ext cx="805171" cy="247597"/>
                </a:xfrm>
                <a:prstGeom prst="rect">
                  <a:avLst/>
                </a:prstGeom>
              </p:spPr>
            </p:pic>
            <p:pic>
              <p:nvPicPr>
                <p:cNvPr id="93" name="Picture 257">
                  <a:extLst>
                    <a:ext uri="{FF2B5EF4-FFF2-40B4-BE49-F238E27FC236}">
                      <a16:creationId xmlns:a16="http://schemas.microsoft.com/office/drawing/2014/main" id="{0355185D-323B-43D7-BC4A-F1481DC9911D}"/>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713784" y="2795766"/>
                  <a:ext cx="1025480" cy="300777"/>
                </a:xfrm>
                <a:prstGeom prst="rect">
                  <a:avLst/>
                </a:prstGeom>
              </p:spPr>
            </p:pic>
            <p:pic>
              <p:nvPicPr>
                <p:cNvPr id="94" name="Picture 258">
                  <a:extLst>
                    <a:ext uri="{FF2B5EF4-FFF2-40B4-BE49-F238E27FC236}">
                      <a16:creationId xmlns:a16="http://schemas.microsoft.com/office/drawing/2014/main" id="{884ECA91-013F-444B-A676-34E0C6DEC292}"/>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704110" y="2265264"/>
                  <a:ext cx="1186662" cy="430999"/>
                </a:xfrm>
                <a:prstGeom prst="rect">
                  <a:avLst/>
                </a:prstGeom>
              </p:spPr>
            </p:pic>
            <p:pic>
              <p:nvPicPr>
                <p:cNvPr id="95" name="Picture 259">
                  <a:extLst>
                    <a:ext uri="{FF2B5EF4-FFF2-40B4-BE49-F238E27FC236}">
                      <a16:creationId xmlns:a16="http://schemas.microsoft.com/office/drawing/2014/main" id="{01DB9044-4521-4217-BA76-EB2DF849A958}"/>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1139810" y="2021716"/>
                  <a:ext cx="448512" cy="177788"/>
                </a:xfrm>
                <a:prstGeom prst="rect">
                  <a:avLst/>
                </a:prstGeom>
              </p:spPr>
            </p:pic>
            <p:pic>
              <p:nvPicPr>
                <p:cNvPr id="96" name="Picture 260">
                  <a:extLst>
                    <a:ext uri="{FF2B5EF4-FFF2-40B4-BE49-F238E27FC236}">
                      <a16:creationId xmlns:a16="http://schemas.microsoft.com/office/drawing/2014/main" id="{B889E8D7-B008-4BCB-89EF-F1268BD07835}"/>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6615178" y="2392544"/>
                  <a:ext cx="904037" cy="191820"/>
                </a:xfrm>
                <a:prstGeom prst="rect">
                  <a:avLst/>
                </a:prstGeom>
              </p:spPr>
            </p:pic>
            <p:pic>
              <p:nvPicPr>
                <p:cNvPr id="97" name="Picture 261">
                  <a:extLst>
                    <a:ext uri="{FF2B5EF4-FFF2-40B4-BE49-F238E27FC236}">
                      <a16:creationId xmlns:a16="http://schemas.microsoft.com/office/drawing/2014/main" id="{98439F5F-E139-4080-AD87-B0C7D9DAAD52}"/>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9609576" y="2305573"/>
                  <a:ext cx="662003" cy="391250"/>
                </a:xfrm>
                <a:prstGeom prst="rect">
                  <a:avLst/>
                </a:prstGeom>
              </p:spPr>
            </p:pic>
            <p:pic>
              <p:nvPicPr>
                <p:cNvPr id="98" name="Picture 265">
                  <a:extLst>
                    <a:ext uri="{FF2B5EF4-FFF2-40B4-BE49-F238E27FC236}">
                      <a16:creationId xmlns:a16="http://schemas.microsoft.com/office/drawing/2014/main" id="{528E8881-1FC7-4C41-8119-554CE34AC3A7}"/>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7473866" y="1968980"/>
                  <a:ext cx="728598" cy="232668"/>
                </a:xfrm>
                <a:prstGeom prst="rect">
                  <a:avLst/>
                </a:prstGeom>
              </p:spPr>
            </p:pic>
            <p:pic>
              <p:nvPicPr>
                <p:cNvPr id="99" name="Picture 267">
                  <a:extLst>
                    <a:ext uri="{FF2B5EF4-FFF2-40B4-BE49-F238E27FC236}">
                      <a16:creationId xmlns:a16="http://schemas.microsoft.com/office/drawing/2014/main" id="{934EDCD6-A0BB-4A8C-9B60-216F4ED9DF05}"/>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8288876" y="1935756"/>
                  <a:ext cx="1019052" cy="276501"/>
                </a:xfrm>
                <a:prstGeom prst="rect">
                  <a:avLst/>
                </a:prstGeom>
              </p:spPr>
            </p:pic>
            <p:pic>
              <p:nvPicPr>
                <p:cNvPr id="100" name="Picture 263">
                  <a:extLst>
                    <a:ext uri="{FF2B5EF4-FFF2-40B4-BE49-F238E27FC236}">
                      <a16:creationId xmlns:a16="http://schemas.microsoft.com/office/drawing/2014/main" id="{4E55A663-A6EA-4ABE-8964-65828843300B}"/>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951948" y="2286537"/>
                  <a:ext cx="427185" cy="343616"/>
                </a:xfrm>
                <a:prstGeom prst="rect">
                  <a:avLst/>
                </a:prstGeom>
              </p:spPr>
            </p:pic>
          </p:grpSp>
          <p:grpSp>
            <p:nvGrpSpPr>
              <p:cNvPr id="67" name="Group 66">
                <a:extLst>
                  <a:ext uri="{FF2B5EF4-FFF2-40B4-BE49-F238E27FC236}">
                    <a16:creationId xmlns:a16="http://schemas.microsoft.com/office/drawing/2014/main" id="{D5E739A8-AC23-4EB2-AB79-9A46A6587B98}"/>
                  </a:ext>
                </a:extLst>
              </p:cNvPr>
              <p:cNvGrpSpPr/>
              <p:nvPr/>
            </p:nvGrpSpPr>
            <p:grpSpPr>
              <a:xfrm>
                <a:off x="6936109" y="730067"/>
                <a:ext cx="5583013" cy="856673"/>
                <a:chOff x="-2844763" y="7865687"/>
                <a:chExt cx="5257976" cy="971482"/>
              </a:xfrm>
            </p:grpSpPr>
            <p:pic>
              <p:nvPicPr>
                <p:cNvPr id="78" name="Picture 77">
                  <a:extLst>
                    <a:ext uri="{FF2B5EF4-FFF2-40B4-BE49-F238E27FC236}">
                      <a16:creationId xmlns:a16="http://schemas.microsoft.com/office/drawing/2014/main" id="{1B796C51-D58C-4990-8CAC-08318F316CE2}"/>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2218838" y="8335321"/>
                  <a:ext cx="1203400" cy="501848"/>
                </a:xfrm>
                <a:prstGeom prst="rect">
                  <a:avLst/>
                </a:prstGeom>
              </p:spPr>
            </p:pic>
            <p:pic>
              <p:nvPicPr>
                <p:cNvPr id="79" name="Picture 78">
                  <a:extLst>
                    <a:ext uri="{FF2B5EF4-FFF2-40B4-BE49-F238E27FC236}">
                      <a16:creationId xmlns:a16="http://schemas.microsoft.com/office/drawing/2014/main" id="{08FF8C09-96B7-4A02-879D-82C706D7D5EA}"/>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2844763" y="7997628"/>
                  <a:ext cx="574142" cy="675387"/>
                </a:xfrm>
                <a:prstGeom prst="rect">
                  <a:avLst/>
                </a:prstGeom>
              </p:spPr>
            </p:pic>
            <p:pic>
              <p:nvPicPr>
                <p:cNvPr id="80" name="Picture 79">
                  <a:extLst>
                    <a:ext uri="{FF2B5EF4-FFF2-40B4-BE49-F238E27FC236}">
                      <a16:creationId xmlns:a16="http://schemas.microsoft.com/office/drawing/2014/main" id="{1BD1F8E5-84E7-4D1A-A756-97468902BB9D}"/>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105098" y="7964463"/>
                  <a:ext cx="1036691" cy="333916"/>
                </a:xfrm>
                <a:prstGeom prst="rect">
                  <a:avLst/>
                </a:prstGeom>
              </p:spPr>
            </p:pic>
            <p:pic>
              <p:nvPicPr>
                <p:cNvPr id="81" name="Picture 80">
                  <a:extLst>
                    <a:ext uri="{FF2B5EF4-FFF2-40B4-BE49-F238E27FC236}">
                      <a16:creationId xmlns:a16="http://schemas.microsoft.com/office/drawing/2014/main" id="{BED06E94-2F44-4180-B5D7-86914F53AAFF}"/>
                    </a:ext>
                  </a:extLst>
                </p:cNvPr>
                <p:cNvPicPr>
                  <a:picLocks noChangeAspect="1"/>
                </p:cNvPicPr>
                <p:nvPr/>
              </p:nvPicPr>
              <p:blipFill>
                <a:blip r:embed="rId4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5438" y="7937364"/>
                  <a:ext cx="1093368" cy="335132"/>
                </a:xfrm>
                <a:prstGeom prst="rect">
                  <a:avLst/>
                </a:prstGeom>
              </p:spPr>
            </p:pic>
            <p:pic>
              <p:nvPicPr>
                <p:cNvPr id="82" name="Picture 81">
                  <a:extLst>
                    <a:ext uri="{FF2B5EF4-FFF2-40B4-BE49-F238E27FC236}">
                      <a16:creationId xmlns:a16="http://schemas.microsoft.com/office/drawing/2014/main" id="{B43413DA-15B8-465C-B860-ABB20EC38C90}"/>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361585" y="7865687"/>
                  <a:ext cx="1051628" cy="462450"/>
                </a:xfrm>
                <a:prstGeom prst="rect">
                  <a:avLst/>
                </a:prstGeom>
              </p:spPr>
            </p:pic>
            <p:pic>
              <p:nvPicPr>
                <p:cNvPr id="83" name="Picture 82">
                  <a:extLst>
                    <a:ext uri="{FF2B5EF4-FFF2-40B4-BE49-F238E27FC236}">
                      <a16:creationId xmlns:a16="http://schemas.microsoft.com/office/drawing/2014/main" id="{1F3692A6-ECBF-4E04-AA47-BD99B5F9C174}"/>
                    </a:ext>
                  </a:extLst>
                </p:cNvPr>
                <p:cNvPicPr>
                  <a:picLocks noChangeAspect="1"/>
                </p:cNvPicPr>
                <p:nvPr/>
              </p:nvPicPr>
              <p:blipFill>
                <a:blip r:embed="rId5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7127" y="8410931"/>
                  <a:ext cx="978834" cy="350627"/>
                </a:xfrm>
                <a:prstGeom prst="rect">
                  <a:avLst/>
                </a:prstGeom>
              </p:spPr>
            </p:pic>
            <p:pic>
              <p:nvPicPr>
                <p:cNvPr id="84" name="Picture 262">
                  <a:extLst>
                    <a:ext uri="{FF2B5EF4-FFF2-40B4-BE49-F238E27FC236}">
                      <a16:creationId xmlns:a16="http://schemas.microsoft.com/office/drawing/2014/main" id="{FAC32516-030D-4055-80E1-09BB7C4E82C2}"/>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196808" y="7963282"/>
                  <a:ext cx="1045899" cy="242188"/>
                </a:xfrm>
                <a:prstGeom prst="rect">
                  <a:avLst/>
                </a:prstGeom>
              </p:spPr>
            </p:pic>
          </p:grpSp>
          <p:grpSp>
            <p:nvGrpSpPr>
              <p:cNvPr id="68" name="Group 67">
                <a:extLst>
                  <a:ext uri="{FF2B5EF4-FFF2-40B4-BE49-F238E27FC236}">
                    <a16:creationId xmlns:a16="http://schemas.microsoft.com/office/drawing/2014/main" id="{9B031AB6-7D8B-48F2-92CC-7CA2F8114360}"/>
                  </a:ext>
                </a:extLst>
              </p:cNvPr>
              <p:cNvGrpSpPr/>
              <p:nvPr/>
            </p:nvGrpSpPr>
            <p:grpSpPr>
              <a:xfrm>
                <a:off x="6867476" y="-338544"/>
                <a:ext cx="5505555" cy="1210685"/>
                <a:chOff x="6646316" y="28455"/>
                <a:chExt cx="5097865" cy="1210685"/>
              </a:xfrm>
            </p:grpSpPr>
            <p:pic>
              <p:nvPicPr>
                <p:cNvPr id="71" name="Picture 70">
                  <a:extLst>
                    <a:ext uri="{FF2B5EF4-FFF2-40B4-BE49-F238E27FC236}">
                      <a16:creationId xmlns:a16="http://schemas.microsoft.com/office/drawing/2014/main" id="{DCCE7AAB-4DDF-4F8F-95AB-F0A335FB3D9F}"/>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8097219" y="412366"/>
                  <a:ext cx="603548" cy="200194"/>
                </a:xfrm>
                <a:prstGeom prst="rect">
                  <a:avLst/>
                </a:prstGeom>
              </p:spPr>
            </p:pic>
            <p:sp>
              <p:nvSpPr>
                <p:cNvPr id="72" name="Rectangle 71">
                  <a:extLst>
                    <a:ext uri="{FF2B5EF4-FFF2-40B4-BE49-F238E27FC236}">
                      <a16:creationId xmlns:a16="http://schemas.microsoft.com/office/drawing/2014/main" id="{339A0F0A-AFAF-4D18-93A3-F9D26713EFFC}"/>
                    </a:ext>
                  </a:extLst>
                </p:cNvPr>
                <p:cNvSpPr/>
                <p:nvPr/>
              </p:nvSpPr>
              <p:spPr>
                <a:xfrm>
                  <a:off x="6646316" y="28455"/>
                  <a:ext cx="5097865" cy="203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25">
                    <a:defRPr/>
                  </a:pPr>
                  <a:r>
                    <a:rPr lang="en-US" sz="600">
                      <a:solidFill>
                        <a:prstClr val="white">
                          <a:lumMod val="50000"/>
                        </a:prstClr>
                      </a:solidFill>
                      <a:latin typeface="Segoe UI" panose="020B0502040204020203" pitchFamily="34" charset="0"/>
                      <a:cs typeface="Segoe UI" panose="020B0502040204020203" pitchFamily="34" charset="0"/>
                    </a:rPr>
                    <a:t>Life Sciences</a:t>
                  </a:r>
                </a:p>
              </p:txBody>
            </p:sp>
            <p:pic>
              <p:nvPicPr>
                <p:cNvPr id="73" name="Picture 264">
                  <a:extLst>
                    <a:ext uri="{FF2B5EF4-FFF2-40B4-BE49-F238E27FC236}">
                      <a16:creationId xmlns:a16="http://schemas.microsoft.com/office/drawing/2014/main" id="{AECC837F-23DF-4297-9BA5-F0CC6BB55092}"/>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6701301" y="360781"/>
                  <a:ext cx="1130654" cy="209379"/>
                </a:xfrm>
                <a:prstGeom prst="rect">
                  <a:avLst/>
                </a:prstGeom>
              </p:spPr>
            </p:pic>
            <p:pic>
              <p:nvPicPr>
                <p:cNvPr id="74" name="Picture 73">
                  <a:extLst>
                    <a:ext uri="{FF2B5EF4-FFF2-40B4-BE49-F238E27FC236}">
                      <a16:creationId xmlns:a16="http://schemas.microsoft.com/office/drawing/2014/main" id="{50FE5E62-B795-4798-947D-A8227A79CB8F}"/>
                    </a:ext>
                  </a:extLst>
                </p:cNvPr>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6676182" y="116220"/>
                  <a:ext cx="1253186" cy="1122920"/>
                </a:xfrm>
                <a:prstGeom prst="rect">
                  <a:avLst/>
                </a:prstGeom>
              </p:spPr>
            </p:pic>
            <p:pic>
              <p:nvPicPr>
                <p:cNvPr id="75" name="Picture 262">
                  <a:extLst>
                    <a:ext uri="{FF2B5EF4-FFF2-40B4-BE49-F238E27FC236}">
                      <a16:creationId xmlns:a16="http://schemas.microsoft.com/office/drawing/2014/main" id="{ECDAC95F-3FE8-4FB4-BD7E-433D3D186F1B}"/>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0803083" y="419235"/>
                  <a:ext cx="887281" cy="184275"/>
                </a:xfrm>
                <a:prstGeom prst="rect">
                  <a:avLst/>
                </a:prstGeom>
              </p:spPr>
            </p:pic>
            <p:pic>
              <p:nvPicPr>
                <p:cNvPr id="76" name="Picture 249">
                  <a:extLst>
                    <a:ext uri="{FF2B5EF4-FFF2-40B4-BE49-F238E27FC236}">
                      <a16:creationId xmlns:a16="http://schemas.microsoft.com/office/drawing/2014/main" id="{15349951-756F-49DD-966E-C63E10936A0D}"/>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8842947" y="258707"/>
                  <a:ext cx="626791" cy="375394"/>
                </a:xfrm>
                <a:prstGeom prst="rect">
                  <a:avLst/>
                </a:prstGeom>
              </p:spPr>
            </p:pic>
            <p:pic>
              <p:nvPicPr>
                <p:cNvPr id="77" name="Picture 76">
                  <a:extLst>
                    <a:ext uri="{FF2B5EF4-FFF2-40B4-BE49-F238E27FC236}">
                      <a16:creationId xmlns:a16="http://schemas.microsoft.com/office/drawing/2014/main" id="{36CEBC26-BEDC-45AF-94F4-3590C1F8FEC8}"/>
                    </a:ext>
                  </a:extLst>
                </p:cNvPr>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9520625" y="354192"/>
                  <a:ext cx="1273119" cy="285195"/>
                </a:xfrm>
                <a:prstGeom prst="rect">
                  <a:avLst/>
                </a:prstGeom>
              </p:spPr>
            </p:pic>
          </p:grpSp>
          <p:sp>
            <p:nvSpPr>
              <p:cNvPr id="69" name="Rectangle 68">
                <a:extLst>
                  <a:ext uri="{FF2B5EF4-FFF2-40B4-BE49-F238E27FC236}">
                    <a16:creationId xmlns:a16="http://schemas.microsoft.com/office/drawing/2014/main" id="{24AAD795-1A2E-4AF6-8BAA-E8D5D9CC9AC5}"/>
                  </a:ext>
                </a:extLst>
              </p:cNvPr>
              <p:cNvSpPr/>
              <p:nvPr/>
            </p:nvSpPr>
            <p:spPr>
              <a:xfrm>
                <a:off x="6753099" y="-514465"/>
                <a:ext cx="5766024" cy="3678600"/>
              </a:xfrm>
              <a:prstGeom prst="rect">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sz="900">
                  <a:solidFill>
                    <a:prstClr val="white"/>
                  </a:solidFill>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53A0B8E7-C8DE-43A4-AB79-B6FA390DFEAE}"/>
                  </a:ext>
                </a:extLst>
              </p:cNvPr>
              <p:cNvSpPr txBox="1"/>
              <p:nvPr/>
            </p:nvSpPr>
            <p:spPr>
              <a:xfrm>
                <a:off x="6879955" y="-651089"/>
                <a:ext cx="1203147" cy="386176"/>
              </a:xfrm>
              <a:prstGeom prst="rect">
                <a:avLst/>
              </a:prstGeom>
              <a:solidFill>
                <a:schemeClr val="bg1">
                  <a:lumMod val="95000"/>
                </a:schemeClr>
              </a:solidFill>
            </p:spPr>
            <p:txBody>
              <a:bodyPr wrap="none" rtlCol="0">
                <a:spAutoFit/>
              </a:bodyPr>
              <a:lstStyle/>
              <a:p>
                <a:pPr defTabSz="914225"/>
                <a:r>
                  <a:rPr lang="en-US" sz="500" dirty="0">
                    <a:solidFill>
                      <a:srgbClr val="4472C4"/>
                    </a:solidFill>
                    <a:latin typeface="Segoe UI" panose="020B0502040204020203" pitchFamily="34" charset="0"/>
                    <a:cs typeface="Segoe UI" panose="020B0502040204020203" pitchFamily="34" charset="0"/>
                  </a:rPr>
                  <a:t>Industry specific</a:t>
                </a:r>
              </a:p>
            </p:txBody>
          </p:sp>
        </p:grpSp>
      </p:grpSp>
      <p:sp>
        <p:nvSpPr>
          <p:cNvPr id="101" name="Title 1">
            <a:extLst>
              <a:ext uri="{FF2B5EF4-FFF2-40B4-BE49-F238E27FC236}">
                <a16:creationId xmlns:a16="http://schemas.microsoft.com/office/drawing/2014/main" id="{C01350FC-159A-4C56-B677-683FE5ED0DDF}"/>
              </a:ext>
            </a:extLst>
          </p:cNvPr>
          <p:cNvSpPr txBox="1">
            <a:spLocks/>
          </p:cNvSpPr>
          <p:nvPr/>
        </p:nvSpPr>
        <p:spPr>
          <a:xfrm>
            <a:off x="8164718" y="3789943"/>
            <a:ext cx="3978536" cy="3452837"/>
          </a:xfrm>
          <a:prstGeom prst="rect">
            <a:avLst/>
          </a:prstGeom>
        </p:spPr>
        <p:txBody>
          <a:bodyPr vert="horz" wrap="square" lIns="146284" tIns="91427" rIns="146284" bIns="91427"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285750" indent="-285750" defTabSz="932114">
              <a:spcAft>
                <a:spcPts val="1200"/>
              </a:spcAft>
              <a:buFont typeface="Wingdings" panose="05000000000000000000" pitchFamily="2" charset="2"/>
              <a:buChar char="§"/>
              <a:defRPr/>
            </a:pPr>
            <a:r>
              <a:rPr lang="en-US" sz="1400" spc="0" dirty="0">
                <a:solidFill>
                  <a:srgbClr val="E7E6E6">
                    <a:lumMod val="50000"/>
                  </a:srgbClr>
                </a:solidFill>
                <a:latin typeface="Segoe UI Light" panose="020B0502040204020203" pitchFamily="34" charset="0"/>
                <a:cs typeface="Segoe UI Light" panose="020B0502040204020203" pitchFamily="34" charset="0"/>
              </a:rPr>
              <a:t>Flexible consumption and cost savings with low-priority VMs on Azure</a:t>
            </a:r>
          </a:p>
          <a:p>
            <a:pPr marL="285750" indent="-285750" defTabSz="932114">
              <a:spcAft>
                <a:spcPts val="1200"/>
              </a:spcAft>
              <a:buFont typeface="Wingdings" panose="05000000000000000000" pitchFamily="2" charset="2"/>
              <a:buChar char="§"/>
              <a:defRPr/>
            </a:pPr>
            <a:r>
              <a:rPr lang="en-US" sz="1400" spc="0" dirty="0">
                <a:solidFill>
                  <a:srgbClr val="E7E6E6">
                    <a:lumMod val="50000"/>
                  </a:srgbClr>
                </a:solidFill>
                <a:latin typeface="Segoe UI Light" panose="020B0502040204020203" pitchFamily="34" charset="0"/>
                <a:cs typeface="Segoe UI Light" panose="020B0502040204020203" pitchFamily="34" charset="0"/>
              </a:rPr>
              <a:t>Per-minute billing for VMs</a:t>
            </a:r>
          </a:p>
          <a:p>
            <a:pPr marL="285750" indent="-285750" defTabSz="932114">
              <a:spcAft>
                <a:spcPts val="1200"/>
              </a:spcAft>
              <a:buFont typeface="Wingdings" panose="05000000000000000000" pitchFamily="2" charset="2"/>
              <a:buChar char="§"/>
              <a:defRPr/>
            </a:pPr>
            <a:r>
              <a:rPr lang="en-US" sz="1400" spc="0" dirty="0">
                <a:solidFill>
                  <a:srgbClr val="E7E6E6">
                    <a:lumMod val="50000"/>
                  </a:srgbClr>
                </a:solidFill>
                <a:latin typeface="Segoe UI Light" panose="020B0502040204020203" pitchFamily="34" charset="0"/>
                <a:cs typeface="Segoe UI Light" panose="020B0502040204020203" pitchFamily="34" charset="0"/>
              </a:rPr>
              <a:t>Granular insights into HPC usage &amp; costs helping with workload optimization </a:t>
            </a:r>
          </a:p>
          <a:p>
            <a:pPr marL="285750" indent="-285750" defTabSz="932114">
              <a:spcAft>
                <a:spcPts val="1200"/>
              </a:spcAft>
              <a:buFont typeface="Wingdings" panose="05000000000000000000" pitchFamily="2" charset="2"/>
              <a:buChar char="§"/>
              <a:defRPr/>
            </a:pPr>
            <a:r>
              <a:rPr lang="en-US" sz="1400" spc="0" dirty="0">
                <a:solidFill>
                  <a:srgbClr val="E7E6E6">
                    <a:lumMod val="50000"/>
                  </a:srgbClr>
                </a:solidFill>
                <a:latin typeface="Segoe UI Light" panose="020B0502040204020203" pitchFamily="34" charset="0"/>
                <a:cs typeface="Segoe UI Light" panose="020B0502040204020203" pitchFamily="34" charset="0"/>
              </a:rPr>
              <a:t>Built-in policy based governance for richer collaboration</a:t>
            </a:r>
          </a:p>
          <a:p>
            <a:pPr marL="285750" indent="-285750" defTabSz="932114">
              <a:spcAft>
                <a:spcPts val="1200"/>
              </a:spcAft>
              <a:buFont typeface="Wingdings" panose="05000000000000000000" pitchFamily="2" charset="2"/>
              <a:buChar char="§"/>
              <a:defRPr/>
            </a:pPr>
            <a:r>
              <a:rPr lang="en-US" sz="1400" spc="0" dirty="0">
                <a:solidFill>
                  <a:srgbClr val="E7E6E6">
                    <a:lumMod val="50000"/>
                  </a:srgbClr>
                </a:solidFill>
                <a:latin typeface="Segoe UI Light" panose="020B0502040204020203" pitchFamily="34" charset="0"/>
                <a:cs typeface="Segoe UI Light" panose="020B0502040204020203" pitchFamily="34" charset="0"/>
              </a:rPr>
              <a:t>Largest global footprint &amp; compliance portfolio of any cloud</a:t>
            </a:r>
          </a:p>
        </p:txBody>
      </p:sp>
      <p:sp>
        <p:nvSpPr>
          <p:cNvPr id="2" name="Title 1">
            <a:extLst>
              <a:ext uri="{FF2B5EF4-FFF2-40B4-BE49-F238E27FC236}">
                <a16:creationId xmlns:a16="http://schemas.microsoft.com/office/drawing/2014/main" id="{F666DC07-13F6-3641-8E26-59AED468279F}"/>
              </a:ext>
            </a:extLst>
          </p:cNvPr>
          <p:cNvSpPr>
            <a:spLocks noGrp="1"/>
          </p:cNvSpPr>
          <p:nvPr>
            <p:ph type="title"/>
          </p:nvPr>
        </p:nvSpPr>
        <p:spPr>
          <a:xfrm>
            <a:off x="588263" y="457200"/>
            <a:ext cx="11018520" cy="615553"/>
          </a:xfrm>
        </p:spPr>
        <p:txBody>
          <a:bodyPr>
            <a:normAutofit fontScale="90000"/>
          </a:bodyPr>
          <a:lstStyle/>
          <a:p>
            <a:r>
              <a:rPr lang="en-US" sz="4000" b="0" dirty="0">
                <a:sym typeface="Quattrocento Sans"/>
              </a:rPr>
              <a:t>HPC in Azure- </a:t>
            </a:r>
            <a:r>
              <a:rPr lang="en-US" b="0" dirty="0"/>
              <a:t>Azure adds value to HPC workloads</a:t>
            </a:r>
          </a:p>
        </p:txBody>
      </p:sp>
    </p:spTree>
    <p:extLst>
      <p:ext uri="{BB962C8B-B14F-4D97-AF65-F5344CB8AC3E}">
        <p14:creationId xmlns:p14="http://schemas.microsoft.com/office/powerpoint/2010/main" val="409517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5" name="Group 1004" hidden="1"/>
          <p:cNvGrpSpPr/>
          <p:nvPr/>
        </p:nvGrpSpPr>
        <p:grpSpPr>
          <a:xfrm>
            <a:off x="716280" y="1183163"/>
            <a:ext cx="11114661" cy="1670861"/>
            <a:chOff x="730642" y="1206391"/>
            <a:chExt cx="11337533" cy="1704365"/>
          </a:xfrm>
        </p:grpSpPr>
        <p:grpSp>
          <p:nvGrpSpPr>
            <p:cNvPr id="790" name="Group 789"/>
            <p:cNvGrpSpPr/>
            <p:nvPr/>
          </p:nvGrpSpPr>
          <p:grpSpPr>
            <a:xfrm>
              <a:off x="10610797" y="1206391"/>
              <a:ext cx="1457378" cy="1704365"/>
              <a:chOff x="10610797" y="1206391"/>
              <a:chExt cx="1457378" cy="1704365"/>
            </a:xfrm>
          </p:grpSpPr>
          <p:sp>
            <p:nvSpPr>
              <p:cNvPr id="141" name="Rectangle 140"/>
              <p:cNvSpPr/>
              <p:nvPr/>
            </p:nvSpPr>
            <p:spPr bwMode="auto">
              <a:xfrm>
                <a:off x="10610797" y="2414515"/>
                <a:ext cx="1457378"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&gt;80,000 IOPs</a:t>
                </a:r>
              </a:p>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Premium Storage</a:t>
                </a:r>
              </a:p>
            </p:txBody>
          </p:sp>
          <p:grpSp>
            <p:nvGrpSpPr>
              <p:cNvPr id="782" name="Group 781"/>
              <p:cNvGrpSpPr/>
              <p:nvPr/>
            </p:nvGrpSpPr>
            <p:grpSpPr>
              <a:xfrm>
                <a:off x="10632593" y="1206391"/>
                <a:ext cx="1110459" cy="1069741"/>
                <a:chOff x="10632593" y="1209273"/>
                <a:chExt cx="1110459" cy="1069741"/>
              </a:xfrm>
            </p:grpSpPr>
            <p:grpSp>
              <p:nvGrpSpPr>
                <p:cNvPr id="774" name="Group 773"/>
                <p:cNvGrpSpPr/>
                <p:nvPr/>
              </p:nvGrpSpPr>
              <p:grpSpPr>
                <a:xfrm>
                  <a:off x="11109193" y="1209273"/>
                  <a:ext cx="633859" cy="1004948"/>
                  <a:chOff x="6206486" y="2957003"/>
                  <a:chExt cx="660500" cy="1268000"/>
                </a:xfrm>
                <a:gradFill>
                  <a:gsLst>
                    <a:gs pos="0">
                      <a:schemeClr val="accent1">
                        <a:lumMod val="50000"/>
                        <a:alpha val="68000"/>
                      </a:schemeClr>
                    </a:gs>
                    <a:gs pos="100000">
                      <a:schemeClr val="accent1">
                        <a:lumMod val="50000"/>
                      </a:schemeClr>
                    </a:gs>
                  </a:gsLst>
                  <a:lin ang="5400000" scaled="0"/>
                </a:gradFill>
              </p:grpSpPr>
              <p:sp>
                <p:nvSpPr>
                  <p:cNvPr id="776" name="Flowchart: Magnetic Disk 775"/>
                  <p:cNvSpPr/>
                  <p:nvPr/>
                </p:nvSpPr>
                <p:spPr bwMode="auto">
                  <a:xfrm>
                    <a:off x="6206486" y="3927534"/>
                    <a:ext cx="660500"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777" name="Flowchart: Magnetic Disk 776"/>
                  <p:cNvSpPr/>
                  <p:nvPr/>
                </p:nvSpPr>
                <p:spPr bwMode="auto">
                  <a:xfrm>
                    <a:off x="6206486" y="3683447"/>
                    <a:ext cx="660500"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778" name="Flowchart: Magnetic Disk 777"/>
                  <p:cNvSpPr/>
                  <p:nvPr/>
                </p:nvSpPr>
                <p:spPr bwMode="auto">
                  <a:xfrm>
                    <a:off x="6206486" y="3439360"/>
                    <a:ext cx="660500"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779" name="Flowchart: Magnetic Disk 778"/>
                  <p:cNvSpPr/>
                  <p:nvPr/>
                </p:nvSpPr>
                <p:spPr bwMode="auto">
                  <a:xfrm>
                    <a:off x="6206486" y="3195273"/>
                    <a:ext cx="660500"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780" name="Flowchart: Magnetic Disk 779"/>
                  <p:cNvSpPr/>
                  <p:nvPr/>
                </p:nvSpPr>
                <p:spPr bwMode="auto">
                  <a:xfrm>
                    <a:off x="6206486" y="2957003"/>
                    <a:ext cx="660500"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grpSp>
            <p:grpSp>
              <p:nvGrpSpPr>
                <p:cNvPr id="142" name="Group 141"/>
                <p:cNvGrpSpPr/>
                <p:nvPr/>
              </p:nvGrpSpPr>
              <p:grpSpPr>
                <a:xfrm>
                  <a:off x="10632593" y="1483519"/>
                  <a:ext cx="767612" cy="795495"/>
                  <a:chOff x="-477782" y="450675"/>
                  <a:chExt cx="5901463" cy="6115812"/>
                </a:xfrm>
              </p:grpSpPr>
              <p:sp>
                <p:nvSpPr>
                  <p:cNvPr id="143" name="16-Point Star 90"/>
                  <p:cNvSpPr/>
                  <p:nvPr/>
                </p:nvSpPr>
                <p:spPr bwMode="auto">
                  <a:xfrm>
                    <a:off x="-477782" y="665024"/>
                    <a:ext cx="5901463" cy="5901463"/>
                  </a:xfrm>
                  <a:prstGeom prst="star16">
                    <a:avLst>
                      <a:gd name="adj" fmla="val 35361"/>
                    </a:avLst>
                  </a:prstGeom>
                  <a:solidFill>
                    <a:srgbClr val="FDFDFD">
                      <a:alpha val="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auto" latinLnBrk="0" hangingPunct="1">
                      <a:lnSpc>
                        <a:spcPct val="90000"/>
                      </a:lnSpc>
                      <a:spcBef>
                        <a:spcPts val="0"/>
                      </a:spcBef>
                      <a:spcAft>
                        <a:spcPts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44" name="Picture 143"/>
                  <p:cNvPicPr>
                    <a:picLocks noChangeAspect="1"/>
                  </p:cNvPicPr>
                  <p:nvPr/>
                </p:nvPicPr>
                <p:blipFill>
                  <a:blip r:embed="rId3"/>
                  <a:stretch>
                    <a:fillRect/>
                  </a:stretch>
                </p:blipFill>
                <p:spPr>
                  <a:xfrm>
                    <a:off x="2990885" y="4844838"/>
                    <a:ext cx="1486280" cy="1490576"/>
                  </a:xfrm>
                  <a:prstGeom prst="rect">
                    <a:avLst/>
                  </a:prstGeom>
                </p:spPr>
              </p:pic>
              <p:pic>
                <p:nvPicPr>
                  <p:cNvPr id="145" name="Picture 144"/>
                  <p:cNvPicPr>
                    <a:picLocks noChangeAspect="1"/>
                  </p:cNvPicPr>
                  <p:nvPr/>
                </p:nvPicPr>
                <p:blipFill>
                  <a:blip r:embed="rId3"/>
                  <a:stretch>
                    <a:fillRect/>
                  </a:stretch>
                </p:blipFill>
                <p:spPr>
                  <a:xfrm>
                    <a:off x="624820" y="1700441"/>
                    <a:ext cx="3815982" cy="3827010"/>
                  </a:xfrm>
                  <a:prstGeom prst="rect">
                    <a:avLst/>
                  </a:prstGeom>
                </p:spPr>
              </p:pic>
              <p:pic>
                <p:nvPicPr>
                  <p:cNvPr id="146" name="Picture 145"/>
                  <p:cNvPicPr>
                    <a:picLocks noChangeAspect="1"/>
                  </p:cNvPicPr>
                  <p:nvPr/>
                </p:nvPicPr>
                <p:blipFill>
                  <a:blip r:embed="rId3"/>
                  <a:stretch>
                    <a:fillRect/>
                  </a:stretch>
                </p:blipFill>
                <p:spPr>
                  <a:xfrm>
                    <a:off x="2211493" y="450675"/>
                    <a:ext cx="1974734" cy="1980442"/>
                  </a:xfrm>
                  <a:prstGeom prst="rect">
                    <a:avLst/>
                  </a:prstGeom>
                </p:spPr>
              </p:pic>
            </p:grpSp>
          </p:grpSp>
        </p:grpSp>
        <p:grpSp>
          <p:nvGrpSpPr>
            <p:cNvPr id="796" name="Group 795"/>
            <p:cNvGrpSpPr/>
            <p:nvPr/>
          </p:nvGrpSpPr>
          <p:grpSpPr>
            <a:xfrm>
              <a:off x="730642" y="1206391"/>
              <a:ext cx="1227629" cy="1704365"/>
              <a:chOff x="730642" y="1206391"/>
              <a:chExt cx="1227629" cy="1704365"/>
            </a:xfrm>
          </p:grpSpPr>
          <p:sp>
            <p:nvSpPr>
              <p:cNvPr id="161" name="Rectangle 160"/>
              <p:cNvSpPr/>
              <p:nvPr/>
            </p:nvSpPr>
            <p:spPr bwMode="auto">
              <a:xfrm>
                <a:off x="852908" y="2414515"/>
                <a:ext cx="983097"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Highest </a:t>
                </a:r>
                <a:b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value</a:t>
                </a:r>
              </a:p>
            </p:txBody>
          </p:sp>
          <p:grpSp>
            <p:nvGrpSpPr>
              <p:cNvPr id="499" name="Group 498"/>
              <p:cNvGrpSpPr/>
              <p:nvPr/>
            </p:nvGrpSpPr>
            <p:grpSpPr>
              <a:xfrm>
                <a:off x="730642" y="1206391"/>
                <a:ext cx="1227629" cy="1015299"/>
                <a:chOff x="421481" y="1355947"/>
                <a:chExt cx="1424931" cy="1178476"/>
              </a:xfrm>
            </p:grpSpPr>
            <p:grpSp>
              <p:nvGrpSpPr>
                <p:cNvPr id="495" name="Group 494"/>
                <p:cNvGrpSpPr/>
                <p:nvPr/>
              </p:nvGrpSpPr>
              <p:grpSpPr>
                <a:xfrm>
                  <a:off x="1086419" y="1355947"/>
                  <a:ext cx="759993" cy="1176095"/>
                  <a:chOff x="-853942" y="-1389063"/>
                  <a:chExt cx="350838" cy="542925"/>
                </a:xfrm>
              </p:grpSpPr>
              <p:sp>
                <p:nvSpPr>
                  <p:cNvPr id="413" name="Rectangle 67"/>
                  <p:cNvSpPr>
                    <a:spLocks noChangeArrowheads="1"/>
                  </p:cNvSpPr>
                  <p:nvPr/>
                </p:nvSpPr>
                <p:spPr bwMode="auto">
                  <a:xfrm>
                    <a:off x="-853942" y="-1389063"/>
                    <a:ext cx="350838" cy="5429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14" name="Rectangle 68"/>
                  <p:cNvSpPr>
                    <a:spLocks noChangeArrowheads="1"/>
                  </p:cNvSpPr>
                  <p:nvPr/>
                </p:nvSpPr>
                <p:spPr bwMode="auto">
                  <a:xfrm>
                    <a:off x="-831717" y="-1365251"/>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15" name="Rectangle 69"/>
                  <p:cNvSpPr>
                    <a:spLocks noChangeArrowheads="1"/>
                  </p:cNvSpPr>
                  <p:nvPr/>
                </p:nvSpPr>
                <p:spPr bwMode="auto">
                  <a:xfrm>
                    <a:off x="-819017"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16" name="Rectangle 70"/>
                  <p:cNvSpPr>
                    <a:spLocks noChangeArrowheads="1"/>
                  </p:cNvSpPr>
                  <p:nvPr/>
                </p:nvSpPr>
                <p:spPr bwMode="auto">
                  <a:xfrm>
                    <a:off x="-801555"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17" name="Rectangle 71"/>
                  <p:cNvSpPr>
                    <a:spLocks noChangeArrowheads="1"/>
                  </p:cNvSpPr>
                  <p:nvPr/>
                </p:nvSpPr>
                <p:spPr bwMode="auto">
                  <a:xfrm>
                    <a:off x="-780917"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18" name="Rectangle 72"/>
                  <p:cNvSpPr>
                    <a:spLocks noChangeArrowheads="1"/>
                  </p:cNvSpPr>
                  <p:nvPr/>
                </p:nvSpPr>
                <p:spPr bwMode="auto">
                  <a:xfrm>
                    <a:off x="-761867"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19" name="Rectangle 73"/>
                  <p:cNvSpPr>
                    <a:spLocks noChangeArrowheads="1"/>
                  </p:cNvSpPr>
                  <p:nvPr/>
                </p:nvSpPr>
                <p:spPr bwMode="auto">
                  <a:xfrm>
                    <a:off x="-741230"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20" name="Rectangle 74"/>
                  <p:cNvSpPr>
                    <a:spLocks noChangeArrowheads="1"/>
                  </p:cNvSpPr>
                  <p:nvPr/>
                </p:nvSpPr>
                <p:spPr bwMode="auto">
                  <a:xfrm>
                    <a:off x="-723767"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21" name="Oval 75"/>
                  <p:cNvSpPr>
                    <a:spLocks noChangeArrowheads="1"/>
                  </p:cNvSpPr>
                  <p:nvPr/>
                </p:nvSpPr>
                <p:spPr bwMode="auto">
                  <a:xfrm>
                    <a:off x="-576130" y="-1331913"/>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22" name="Rectangle 76"/>
                  <p:cNvSpPr>
                    <a:spLocks noChangeArrowheads="1"/>
                  </p:cNvSpPr>
                  <p:nvPr/>
                </p:nvSpPr>
                <p:spPr bwMode="auto">
                  <a:xfrm>
                    <a:off x="-831717" y="-1254126"/>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23" name="Rectangle 77"/>
                  <p:cNvSpPr>
                    <a:spLocks noChangeArrowheads="1"/>
                  </p:cNvSpPr>
                  <p:nvPr/>
                </p:nvSpPr>
                <p:spPr bwMode="auto">
                  <a:xfrm>
                    <a:off x="-819017"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24" name="Rectangle 78"/>
                  <p:cNvSpPr>
                    <a:spLocks noChangeArrowheads="1"/>
                  </p:cNvSpPr>
                  <p:nvPr/>
                </p:nvSpPr>
                <p:spPr bwMode="auto">
                  <a:xfrm>
                    <a:off x="-801555"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25" name="Rectangle 79"/>
                  <p:cNvSpPr>
                    <a:spLocks noChangeArrowheads="1"/>
                  </p:cNvSpPr>
                  <p:nvPr/>
                </p:nvSpPr>
                <p:spPr bwMode="auto">
                  <a:xfrm>
                    <a:off x="-780917"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26" name="Rectangle 80"/>
                  <p:cNvSpPr>
                    <a:spLocks noChangeArrowheads="1"/>
                  </p:cNvSpPr>
                  <p:nvPr/>
                </p:nvSpPr>
                <p:spPr bwMode="auto">
                  <a:xfrm>
                    <a:off x="-761867"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27" name="Rectangle 81"/>
                  <p:cNvSpPr>
                    <a:spLocks noChangeArrowheads="1"/>
                  </p:cNvSpPr>
                  <p:nvPr/>
                </p:nvSpPr>
                <p:spPr bwMode="auto">
                  <a:xfrm>
                    <a:off x="-741230"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28" name="Rectangle 82"/>
                  <p:cNvSpPr>
                    <a:spLocks noChangeArrowheads="1"/>
                  </p:cNvSpPr>
                  <p:nvPr/>
                </p:nvSpPr>
                <p:spPr bwMode="auto">
                  <a:xfrm>
                    <a:off x="-723767"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29" name="Oval 83"/>
                  <p:cNvSpPr>
                    <a:spLocks noChangeArrowheads="1"/>
                  </p:cNvSpPr>
                  <p:nvPr/>
                </p:nvSpPr>
                <p:spPr bwMode="auto">
                  <a:xfrm>
                    <a:off x="-576130" y="-1220788"/>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30" name="Rectangle 84"/>
                  <p:cNvSpPr>
                    <a:spLocks noChangeArrowheads="1"/>
                  </p:cNvSpPr>
                  <p:nvPr/>
                </p:nvSpPr>
                <p:spPr bwMode="auto">
                  <a:xfrm>
                    <a:off x="-831717" y="-1139826"/>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31" name="Rectangle 85"/>
                  <p:cNvSpPr>
                    <a:spLocks noChangeArrowheads="1"/>
                  </p:cNvSpPr>
                  <p:nvPr/>
                </p:nvSpPr>
                <p:spPr bwMode="auto">
                  <a:xfrm>
                    <a:off x="-819017"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32" name="Rectangle 86"/>
                  <p:cNvSpPr>
                    <a:spLocks noChangeArrowheads="1"/>
                  </p:cNvSpPr>
                  <p:nvPr/>
                </p:nvSpPr>
                <p:spPr bwMode="auto">
                  <a:xfrm>
                    <a:off x="-801555"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33" name="Rectangle 87"/>
                  <p:cNvSpPr>
                    <a:spLocks noChangeArrowheads="1"/>
                  </p:cNvSpPr>
                  <p:nvPr/>
                </p:nvSpPr>
                <p:spPr bwMode="auto">
                  <a:xfrm>
                    <a:off x="-780917"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34" name="Rectangle 88"/>
                  <p:cNvSpPr>
                    <a:spLocks noChangeArrowheads="1"/>
                  </p:cNvSpPr>
                  <p:nvPr/>
                </p:nvSpPr>
                <p:spPr bwMode="auto">
                  <a:xfrm>
                    <a:off x="-761867"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35" name="Rectangle 89"/>
                  <p:cNvSpPr>
                    <a:spLocks noChangeArrowheads="1"/>
                  </p:cNvSpPr>
                  <p:nvPr/>
                </p:nvSpPr>
                <p:spPr bwMode="auto">
                  <a:xfrm>
                    <a:off x="-741230"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36" name="Rectangle 90"/>
                  <p:cNvSpPr>
                    <a:spLocks noChangeArrowheads="1"/>
                  </p:cNvSpPr>
                  <p:nvPr/>
                </p:nvSpPr>
                <p:spPr bwMode="auto">
                  <a:xfrm>
                    <a:off x="-723767"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37" name="Oval 91"/>
                  <p:cNvSpPr>
                    <a:spLocks noChangeArrowheads="1"/>
                  </p:cNvSpPr>
                  <p:nvPr/>
                </p:nvSpPr>
                <p:spPr bwMode="auto">
                  <a:xfrm>
                    <a:off x="-576130" y="-1106488"/>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38" name="Rectangle 92"/>
                  <p:cNvSpPr>
                    <a:spLocks noChangeArrowheads="1"/>
                  </p:cNvSpPr>
                  <p:nvPr/>
                </p:nvSpPr>
                <p:spPr bwMode="auto">
                  <a:xfrm>
                    <a:off x="-831717" y="-1028701"/>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39" name="Rectangle 93"/>
                  <p:cNvSpPr>
                    <a:spLocks noChangeArrowheads="1"/>
                  </p:cNvSpPr>
                  <p:nvPr/>
                </p:nvSpPr>
                <p:spPr bwMode="auto">
                  <a:xfrm>
                    <a:off x="-819017"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40" name="Rectangle 94"/>
                  <p:cNvSpPr>
                    <a:spLocks noChangeArrowheads="1"/>
                  </p:cNvSpPr>
                  <p:nvPr/>
                </p:nvSpPr>
                <p:spPr bwMode="auto">
                  <a:xfrm>
                    <a:off x="-801555"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41" name="Rectangle 95"/>
                  <p:cNvSpPr>
                    <a:spLocks noChangeArrowheads="1"/>
                  </p:cNvSpPr>
                  <p:nvPr/>
                </p:nvSpPr>
                <p:spPr bwMode="auto">
                  <a:xfrm>
                    <a:off x="-780917"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42" name="Rectangle 96"/>
                  <p:cNvSpPr>
                    <a:spLocks noChangeArrowheads="1"/>
                  </p:cNvSpPr>
                  <p:nvPr/>
                </p:nvSpPr>
                <p:spPr bwMode="auto">
                  <a:xfrm>
                    <a:off x="-761867"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43" name="Rectangle 97"/>
                  <p:cNvSpPr>
                    <a:spLocks noChangeArrowheads="1"/>
                  </p:cNvSpPr>
                  <p:nvPr/>
                </p:nvSpPr>
                <p:spPr bwMode="auto">
                  <a:xfrm>
                    <a:off x="-741230"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44" name="Rectangle 98"/>
                  <p:cNvSpPr>
                    <a:spLocks noChangeArrowheads="1"/>
                  </p:cNvSpPr>
                  <p:nvPr/>
                </p:nvSpPr>
                <p:spPr bwMode="auto">
                  <a:xfrm>
                    <a:off x="-723767"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445" name="Oval 99"/>
                  <p:cNvSpPr>
                    <a:spLocks noChangeArrowheads="1"/>
                  </p:cNvSpPr>
                  <p:nvPr/>
                </p:nvSpPr>
                <p:spPr bwMode="auto">
                  <a:xfrm>
                    <a:off x="-576130" y="-995363"/>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nvGrpSpPr>
                <p:cNvPr id="498" name="Group 497"/>
                <p:cNvGrpSpPr/>
                <p:nvPr/>
              </p:nvGrpSpPr>
              <p:grpSpPr>
                <a:xfrm>
                  <a:off x="646477" y="1714313"/>
                  <a:ext cx="987059" cy="820110"/>
                  <a:chOff x="679816" y="1819155"/>
                  <a:chExt cx="852276" cy="708124"/>
                </a:xfrm>
              </p:grpSpPr>
              <p:sp>
                <p:nvSpPr>
                  <p:cNvPr id="320" name="Freeform 135"/>
                  <p:cNvSpPr>
                    <a:spLocks/>
                  </p:cNvSpPr>
                  <p:nvPr/>
                </p:nvSpPr>
                <p:spPr bwMode="auto">
                  <a:xfrm>
                    <a:off x="679816" y="1819155"/>
                    <a:ext cx="852276" cy="642369"/>
                  </a:xfrm>
                  <a:custGeom>
                    <a:avLst/>
                    <a:gdLst>
                      <a:gd name="T0" fmla="*/ 482 w 482"/>
                      <a:gd name="T1" fmla="*/ 10 h 363"/>
                      <a:gd name="T2" fmla="*/ 473 w 482"/>
                      <a:gd name="T3" fmla="*/ 0 h 363"/>
                      <a:gd name="T4" fmla="*/ 9 w 482"/>
                      <a:gd name="T5" fmla="*/ 0 h 363"/>
                      <a:gd name="T6" fmla="*/ 0 w 482"/>
                      <a:gd name="T7" fmla="*/ 10 h 363"/>
                      <a:gd name="T8" fmla="*/ 0 w 482"/>
                      <a:gd name="T9" fmla="*/ 325 h 363"/>
                      <a:gd name="T10" fmla="*/ 9 w 482"/>
                      <a:gd name="T11" fmla="*/ 335 h 363"/>
                      <a:gd name="T12" fmla="*/ 224 w 482"/>
                      <a:gd name="T13" fmla="*/ 335 h 363"/>
                      <a:gd name="T14" fmla="*/ 217 w 482"/>
                      <a:gd name="T15" fmla="*/ 356 h 363"/>
                      <a:gd name="T16" fmla="*/ 174 w 482"/>
                      <a:gd name="T17" fmla="*/ 356 h 363"/>
                      <a:gd name="T18" fmla="*/ 174 w 482"/>
                      <a:gd name="T19" fmla="*/ 363 h 363"/>
                      <a:gd name="T20" fmla="*/ 306 w 482"/>
                      <a:gd name="T21" fmla="*/ 363 h 363"/>
                      <a:gd name="T22" fmla="*/ 306 w 482"/>
                      <a:gd name="T23" fmla="*/ 356 h 363"/>
                      <a:gd name="T24" fmla="*/ 271 w 482"/>
                      <a:gd name="T25" fmla="*/ 356 h 363"/>
                      <a:gd name="T26" fmla="*/ 264 w 482"/>
                      <a:gd name="T27" fmla="*/ 335 h 363"/>
                      <a:gd name="T28" fmla="*/ 473 w 482"/>
                      <a:gd name="T29" fmla="*/ 335 h 363"/>
                      <a:gd name="T30" fmla="*/ 482 w 482"/>
                      <a:gd name="T31" fmla="*/ 325 h 363"/>
                      <a:gd name="T32" fmla="*/ 482 w 482"/>
                      <a:gd name="T33" fmla="*/ 1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363">
                        <a:moveTo>
                          <a:pt x="482" y="10"/>
                        </a:moveTo>
                        <a:cubicBezTo>
                          <a:pt x="482" y="4"/>
                          <a:pt x="478" y="0"/>
                          <a:pt x="473" y="0"/>
                        </a:cubicBezTo>
                        <a:cubicBezTo>
                          <a:pt x="9" y="0"/>
                          <a:pt x="9" y="0"/>
                          <a:pt x="9" y="0"/>
                        </a:cubicBezTo>
                        <a:cubicBezTo>
                          <a:pt x="4" y="0"/>
                          <a:pt x="0" y="4"/>
                          <a:pt x="0" y="10"/>
                        </a:cubicBezTo>
                        <a:cubicBezTo>
                          <a:pt x="0" y="325"/>
                          <a:pt x="0" y="325"/>
                          <a:pt x="0" y="325"/>
                        </a:cubicBezTo>
                        <a:cubicBezTo>
                          <a:pt x="0" y="330"/>
                          <a:pt x="4" y="335"/>
                          <a:pt x="9" y="335"/>
                        </a:cubicBezTo>
                        <a:cubicBezTo>
                          <a:pt x="224" y="335"/>
                          <a:pt x="224" y="335"/>
                          <a:pt x="224" y="335"/>
                        </a:cubicBezTo>
                        <a:cubicBezTo>
                          <a:pt x="217" y="356"/>
                          <a:pt x="217" y="356"/>
                          <a:pt x="217" y="356"/>
                        </a:cubicBezTo>
                        <a:cubicBezTo>
                          <a:pt x="174" y="356"/>
                          <a:pt x="174" y="356"/>
                          <a:pt x="174" y="356"/>
                        </a:cubicBezTo>
                        <a:cubicBezTo>
                          <a:pt x="174" y="363"/>
                          <a:pt x="174" y="363"/>
                          <a:pt x="174" y="363"/>
                        </a:cubicBezTo>
                        <a:cubicBezTo>
                          <a:pt x="306" y="363"/>
                          <a:pt x="306" y="363"/>
                          <a:pt x="306" y="363"/>
                        </a:cubicBezTo>
                        <a:cubicBezTo>
                          <a:pt x="306" y="356"/>
                          <a:pt x="306" y="356"/>
                          <a:pt x="306" y="356"/>
                        </a:cubicBezTo>
                        <a:cubicBezTo>
                          <a:pt x="271" y="356"/>
                          <a:pt x="271" y="356"/>
                          <a:pt x="271" y="356"/>
                        </a:cubicBezTo>
                        <a:cubicBezTo>
                          <a:pt x="264" y="335"/>
                          <a:pt x="264" y="335"/>
                          <a:pt x="264" y="335"/>
                        </a:cubicBezTo>
                        <a:cubicBezTo>
                          <a:pt x="473" y="335"/>
                          <a:pt x="473" y="335"/>
                          <a:pt x="473" y="335"/>
                        </a:cubicBezTo>
                        <a:cubicBezTo>
                          <a:pt x="478" y="335"/>
                          <a:pt x="482" y="330"/>
                          <a:pt x="482" y="325"/>
                        </a:cubicBezTo>
                        <a:lnTo>
                          <a:pt x="482"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21" name="Rectangle 136"/>
                  <p:cNvSpPr>
                    <a:spLocks noChangeArrowheads="1"/>
                  </p:cNvSpPr>
                  <p:nvPr/>
                </p:nvSpPr>
                <p:spPr bwMode="auto">
                  <a:xfrm>
                    <a:off x="698783" y="1839387"/>
                    <a:ext cx="811812" cy="457751"/>
                  </a:xfrm>
                  <a:prstGeom prst="rect">
                    <a:avLst/>
                  </a:prstGeom>
                  <a:solidFill>
                    <a:schemeClr val="bg2">
                      <a:lumMod val="10000"/>
                      <a:lumOff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2353" b="1" i="0" u="none" strike="noStrike" kern="0" cap="none" spc="0" normalizeH="0" baseline="0" noProof="0" dirty="0">
                        <a:ln>
                          <a:noFill/>
                        </a:ln>
                        <a:gradFill>
                          <a:gsLst>
                            <a:gs pos="1250">
                              <a:srgbClr val="EAEAEA"/>
                            </a:gs>
                            <a:gs pos="100000">
                              <a:srgbClr val="EAEAEA"/>
                            </a:gs>
                          </a:gsLst>
                        </a:gradFill>
                        <a:effectLst/>
                        <a:uLnTx/>
                        <a:uFillTx/>
                        <a:latin typeface="Segoe UI"/>
                        <a:ea typeface="+mn-ea"/>
                        <a:cs typeface="+mn-cs"/>
                      </a:rPr>
                      <a:t>A</a:t>
                    </a:r>
                  </a:p>
                </p:txBody>
              </p:sp>
              <p:sp>
                <p:nvSpPr>
                  <p:cNvPr id="322" name="Freeform 137"/>
                  <p:cNvSpPr>
                    <a:spLocks/>
                  </p:cNvSpPr>
                  <p:nvPr/>
                </p:nvSpPr>
                <p:spPr bwMode="auto">
                  <a:xfrm>
                    <a:off x="720280" y="2204830"/>
                    <a:ext cx="395790" cy="92309"/>
                  </a:xfrm>
                  <a:custGeom>
                    <a:avLst/>
                    <a:gdLst>
                      <a:gd name="T0" fmla="*/ 138 w 224"/>
                      <a:gd name="T1" fmla="*/ 8 h 52"/>
                      <a:gd name="T2" fmla="*/ 0 w 224"/>
                      <a:gd name="T3" fmla="*/ 52 h 52"/>
                      <a:gd name="T4" fmla="*/ 79 w 224"/>
                      <a:gd name="T5" fmla="*/ 52 h 52"/>
                      <a:gd name="T6" fmla="*/ 224 w 224"/>
                      <a:gd name="T7" fmla="*/ 52 h 52"/>
                      <a:gd name="T8" fmla="*/ 138 w 224"/>
                      <a:gd name="T9" fmla="*/ 8 h 52"/>
                    </a:gdLst>
                    <a:ahLst/>
                    <a:cxnLst>
                      <a:cxn ang="0">
                        <a:pos x="T0" y="T1"/>
                      </a:cxn>
                      <a:cxn ang="0">
                        <a:pos x="T2" y="T3"/>
                      </a:cxn>
                      <a:cxn ang="0">
                        <a:pos x="T4" y="T5"/>
                      </a:cxn>
                      <a:cxn ang="0">
                        <a:pos x="T6" y="T7"/>
                      </a:cxn>
                      <a:cxn ang="0">
                        <a:pos x="T8" y="T9"/>
                      </a:cxn>
                    </a:cxnLst>
                    <a:rect l="0" t="0" r="r" b="b"/>
                    <a:pathLst>
                      <a:path w="224" h="52">
                        <a:moveTo>
                          <a:pt x="138" y="8"/>
                        </a:moveTo>
                        <a:cubicBezTo>
                          <a:pt x="90" y="0"/>
                          <a:pt x="38" y="14"/>
                          <a:pt x="0" y="52"/>
                        </a:cubicBezTo>
                        <a:cubicBezTo>
                          <a:pt x="79" y="52"/>
                          <a:pt x="79" y="52"/>
                          <a:pt x="79" y="52"/>
                        </a:cubicBezTo>
                        <a:cubicBezTo>
                          <a:pt x="224" y="52"/>
                          <a:pt x="224" y="52"/>
                          <a:pt x="224" y="52"/>
                        </a:cubicBezTo>
                        <a:cubicBezTo>
                          <a:pt x="200" y="28"/>
                          <a:pt x="170" y="13"/>
                          <a:pt x="138"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23" name="Freeform 138"/>
                  <p:cNvSpPr>
                    <a:spLocks/>
                  </p:cNvSpPr>
                  <p:nvPr/>
                </p:nvSpPr>
                <p:spPr bwMode="auto">
                  <a:xfrm>
                    <a:off x="1001622" y="2148687"/>
                    <a:ext cx="508973" cy="148451"/>
                  </a:xfrm>
                  <a:custGeom>
                    <a:avLst/>
                    <a:gdLst>
                      <a:gd name="T0" fmla="*/ 0 w 343"/>
                      <a:gd name="T1" fmla="*/ 100 h 100"/>
                      <a:gd name="T2" fmla="*/ 343 w 343"/>
                      <a:gd name="T3" fmla="*/ 100 h 100"/>
                      <a:gd name="T4" fmla="*/ 343 w 343"/>
                      <a:gd name="T5" fmla="*/ 81 h 100"/>
                      <a:gd name="T6" fmla="*/ 0 w 343"/>
                      <a:gd name="T7" fmla="*/ 100 h 100"/>
                    </a:gdLst>
                    <a:ahLst/>
                    <a:cxnLst>
                      <a:cxn ang="0">
                        <a:pos x="T0" y="T1"/>
                      </a:cxn>
                      <a:cxn ang="0">
                        <a:pos x="T2" y="T3"/>
                      </a:cxn>
                      <a:cxn ang="0">
                        <a:pos x="T4" y="T5"/>
                      </a:cxn>
                      <a:cxn ang="0">
                        <a:pos x="T6" y="T7"/>
                      </a:cxn>
                    </a:cxnLst>
                    <a:rect l="0" t="0" r="r" b="b"/>
                    <a:pathLst>
                      <a:path w="343" h="100">
                        <a:moveTo>
                          <a:pt x="0" y="100"/>
                        </a:moveTo>
                        <a:cubicBezTo>
                          <a:pt x="343" y="100"/>
                          <a:pt x="343" y="100"/>
                          <a:pt x="343" y="100"/>
                        </a:cubicBezTo>
                        <a:cubicBezTo>
                          <a:pt x="343" y="81"/>
                          <a:pt x="343" y="81"/>
                          <a:pt x="343" y="81"/>
                        </a:cubicBezTo>
                        <a:cubicBezTo>
                          <a:pt x="242" y="0"/>
                          <a:pt x="94" y="6"/>
                          <a:pt x="0" y="10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24" name="Freeform 139"/>
                  <p:cNvSpPr>
                    <a:spLocks/>
                  </p:cNvSpPr>
                  <p:nvPr/>
                </p:nvSpPr>
                <p:spPr bwMode="auto">
                  <a:xfrm>
                    <a:off x="1136302" y="2218739"/>
                    <a:ext cx="332565" cy="78399"/>
                  </a:xfrm>
                  <a:custGeom>
                    <a:avLst/>
                    <a:gdLst>
                      <a:gd name="T0" fmla="*/ 116 w 188"/>
                      <a:gd name="T1" fmla="*/ 7 h 44"/>
                      <a:gd name="T2" fmla="*/ 0 w 188"/>
                      <a:gd name="T3" fmla="*/ 44 h 44"/>
                      <a:gd name="T4" fmla="*/ 66 w 188"/>
                      <a:gd name="T5" fmla="*/ 44 h 44"/>
                      <a:gd name="T6" fmla="*/ 188 w 188"/>
                      <a:gd name="T7" fmla="*/ 44 h 44"/>
                      <a:gd name="T8" fmla="*/ 116 w 188"/>
                      <a:gd name="T9" fmla="*/ 7 h 44"/>
                    </a:gdLst>
                    <a:ahLst/>
                    <a:cxnLst>
                      <a:cxn ang="0">
                        <a:pos x="T0" y="T1"/>
                      </a:cxn>
                      <a:cxn ang="0">
                        <a:pos x="T2" y="T3"/>
                      </a:cxn>
                      <a:cxn ang="0">
                        <a:pos x="T4" y="T5"/>
                      </a:cxn>
                      <a:cxn ang="0">
                        <a:pos x="T6" y="T7"/>
                      </a:cxn>
                      <a:cxn ang="0">
                        <a:pos x="T8" y="T9"/>
                      </a:cxn>
                    </a:cxnLst>
                    <a:rect l="0" t="0" r="r" b="b"/>
                    <a:pathLst>
                      <a:path w="188" h="44">
                        <a:moveTo>
                          <a:pt x="116" y="7"/>
                        </a:moveTo>
                        <a:cubicBezTo>
                          <a:pt x="75" y="0"/>
                          <a:pt x="31" y="12"/>
                          <a:pt x="0" y="44"/>
                        </a:cubicBezTo>
                        <a:cubicBezTo>
                          <a:pt x="66" y="44"/>
                          <a:pt x="66" y="44"/>
                          <a:pt x="66" y="44"/>
                        </a:cubicBezTo>
                        <a:cubicBezTo>
                          <a:pt x="188" y="44"/>
                          <a:pt x="188" y="44"/>
                          <a:pt x="188" y="44"/>
                        </a:cubicBezTo>
                        <a:cubicBezTo>
                          <a:pt x="168" y="24"/>
                          <a:pt x="142" y="11"/>
                          <a:pt x="116" y="7"/>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37" name="Freeform 152"/>
                  <p:cNvSpPr>
                    <a:spLocks/>
                  </p:cNvSpPr>
                  <p:nvPr/>
                </p:nvSpPr>
                <p:spPr bwMode="auto">
                  <a:xfrm>
                    <a:off x="1392997" y="2483021"/>
                    <a:ext cx="88515" cy="44258"/>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2" y="0"/>
                          <a:pt x="0" y="11"/>
                          <a:pt x="0" y="25"/>
                        </a:cubicBezTo>
                        <a:cubicBezTo>
                          <a:pt x="50" y="25"/>
                          <a:pt x="50" y="25"/>
                          <a:pt x="50" y="25"/>
                        </a:cubicBezTo>
                        <a:cubicBezTo>
                          <a:pt x="50" y="11"/>
                          <a:pt x="39" y="0"/>
                          <a:pt x="25"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38" name="Freeform 153"/>
                  <p:cNvSpPr>
                    <a:spLocks/>
                  </p:cNvSpPr>
                  <p:nvPr/>
                </p:nvSpPr>
                <p:spPr bwMode="auto">
                  <a:xfrm>
                    <a:off x="698783" y="2479227"/>
                    <a:ext cx="663865" cy="45522"/>
                  </a:xfrm>
                  <a:custGeom>
                    <a:avLst/>
                    <a:gdLst>
                      <a:gd name="T0" fmla="*/ 525 w 525"/>
                      <a:gd name="T1" fmla="*/ 36 h 36"/>
                      <a:gd name="T2" fmla="*/ 0 w 525"/>
                      <a:gd name="T3" fmla="*/ 36 h 36"/>
                      <a:gd name="T4" fmla="*/ 0 w 525"/>
                      <a:gd name="T5" fmla="*/ 21 h 36"/>
                      <a:gd name="T6" fmla="*/ 55 w 525"/>
                      <a:gd name="T7" fmla="*/ 0 h 36"/>
                      <a:gd name="T8" fmla="*/ 472 w 525"/>
                      <a:gd name="T9" fmla="*/ 0 h 36"/>
                      <a:gd name="T10" fmla="*/ 525 w 525"/>
                      <a:gd name="T11" fmla="*/ 21 h 36"/>
                      <a:gd name="T12" fmla="*/ 525 w 52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25" h="36">
                        <a:moveTo>
                          <a:pt x="525" y="36"/>
                        </a:moveTo>
                        <a:lnTo>
                          <a:pt x="0" y="36"/>
                        </a:lnTo>
                        <a:lnTo>
                          <a:pt x="0" y="21"/>
                        </a:lnTo>
                        <a:lnTo>
                          <a:pt x="55" y="0"/>
                        </a:lnTo>
                        <a:lnTo>
                          <a:pt x="472" y="0"/>
                        </a:lnTo>
                        <a:lnTo>
                          <a:pt x="525" y="21"/>
                        </a:lnTo>
                        <a:lnTo>
                          <a:pt x="525" y="3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39" name="Freeform 154"/>
                  <p:cNvSpPr>
                    <a:spLocks/>
                  </p:cNvSpPr>
                  <p:nvPr/>
                </p:nvSpPr>
                <p:spPr bwMode="auto">
                  <a:xfrm>
                    <a:off x="1217230" y="2451408"/>
                    <a:ext cx="221289" cy="64490"/>
                  </a:xfrm>
                  <a:custGeom>
                    <a:avLst/>
                    <a:gdLst>
                      <a:gd name="T0" fmla="*/ 123 w 125"/>
                      <a:gd name="T1" fmla="*/ 37 h 37"/>
                      <a:gd name="T2" fmla="*/ 0 w 125"/>
                      <a:gd name="T3" fmla="*/ 4 h 37"/>
                      <a:gd name="T4" fmla="*/ 0 w 125"/>
                      <a:gd name="T5" fmla="*/ 0 h 37"/>
                      <a:gd name="T6" fmla="*/ 125 w 125"/>
                      <a:gd name="T7" fmla="*/ 34 h 37"/>
                      <a:gd name="T8" fmla="*/ 123 w 125"/>
                      <a:gd name="T9" fmla="*/ 37 h 37"/>
                    </a:gdLst>
                    <a:ahLst/>
                    <a:cxnLst>
                      <a:cxn ang="0">
                        <a:pos x="T0" y="T1"/>
                      </a:cxn>
                      <a:cxn ang="0">
                        <a:pos x="T2" y="T3"/>
                      </a:cxn>
                      <a:cxn ang="0">
                        <a:pos x="T4" y="T5"/>
                      </a:cxn>
                      <a:cxn ang="0">
                        <a:pos x="T6" y="T7"/>
                      </a:cxn>
                      <a:cxn ang="0">
                        <a:pos x="T8" y="T9"/>
                      </a:cxn>
                    </a:cxnLst>
                    <a:rect l="0" t="0" r="r" b="b"/>
                    <a:pathLst>
                      <a:path w="125" h="37">
                        <a:moveTo>
                          <a:pt x="123" y="37"/>
                        </a:moveTo>
                        <a:cubicBezTo>
                          <a:pt x="86" y="16"/>
                          <a:pt x="43" y="4"/>
                          <a:pt x="0" y="4"/>
                        </a:cubicBezTo>
                        <a:cubicBezTo>
                          <a:pt x="0" y="0"/>
                          <a:pt x="0" y="0"/>
                          <a:pt x="0" y="0"/>
                        </a:cubicBezTo>
                        <a:cubicBezTo>
                          <a:pt x="44" y="1"/>
                          <a:pt x="87" y="12"/>
                          <a:pt x="125" y="34"/>
                        </a:cubicBezTo>
                        <a:lnTo>
                          <a:pt x="123" y="3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sp>
              <p:nvSpPr>
                <p:cNvPr id="497" name="Freeform 23"/>
                <p:cNvSpPr>
                  <a:spLocks/>
                </p:cNvSpPr>
                <p:nvPr/>
              </p:nvSpPr>
              <p:spPr bwMode="auto">
                <a:xfrm>
                  <a:off x="421481" y="2070323"/>
                  <a:ext cx="711994" cy="461719"/>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grpSp>
          <p:nvGrpSpPr>
            <p:cNvPr id="795" name="Group 794"/>
            <p:cNvGrpSpPr/>
            <p:nvPr/>
          </p:nvGrpSpPr>
          <p:grpSpPr>
            <a:xfrm>
              <a:off x="3321812" y="1206391"/>
              <a:ext cx="1227629" cy="1704365"/>
              <a:chOff x="3321812" y="1206391"/>
              <a:chExt cx="1227629" cy="1704365"/>
            </a:xfrm>
          </p:grpSpPr>
          <p:sp>
            <p:nvSpPr>
              <p:cNvPr id="168" name="Rectangle 167"/>
              <p:cNvSpPr/>
              <p:nvPr/>
            </p:nvSpPr>
            <p:spPr bwMode="auto">
              <a:xfrm>
                <a:off x="3482443" y="2414515"/>
                <a:ext cx="906366"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SSD Storage </a:t>
                </a:r>
                <a:b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Fast CPUs</a:t>
                </a:r>
              </a:p>
            </p:txBody>
          </p:sp>
          <p:grpSp>
            <p:nvGrpSpPr>
              <p:cNvPr id="500" name="Group 499"/>
              <p:cNvGrpSpPr/>
              <p:nvPr/>
            </p:nvGrpSpPr>
            <p:grpSpPr>
              <a:xfrm>
                <a:off x="3321812" y="1206391"/>
                <a:ext cx="1227629" cy="1015299"/>
                <a:chOff x="421481" y="1355947"/>
                <a:chExt cx="1424931" cy="1178476"/>
              </a:xfrm>
            </p:grpSpPr>
            <p:grpSp>
              <p:nvGrpSpPr>
                <p:cNvPr id="501" name="Group 500"/>
                <p:cNvGrpSpPr/>
                <p:nvPr/>
              </p:nvGrpSpPr>
              <p:grpSpPr>
                <a:xfrm>
                  <a:off x="1086419" y="1355947"/>
                  <a:ext cx="759993" cy="1176095"/>
                  <a:chOff x="-853942" y="-1389063"/>
                  <a:chExt cx="350838" cy="542925"/>
                </a:xfrm>
              </p:grpSpPr>
              <p:sp>
                <p:nvSpPr>
                  <p:cNvPr id="512" name="Rectangle 67"/>
                  <p:cNvSpPr>
                    <a:spLocks noChangeArrowheads="1"/>
                  </p:cNvSpPr>
                  <p:nvPr/>
                </p:nvSpPr>
                <p:spPr bwMode="auto">
                  <a:xfrm>
                    <a:off x="-853942" y="-1389063"/>
                    <a:ext cx="350838" cy="5429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13" name="Rectangle 68"/>
                  <p:cNvSpPr>
                    <a:spLocks noChangeArrowheads="1"/>
                  </p:cNvSpPr>
                  <p:nvPr/>
                </p:nvSpPr>
                <p:spPr bwMode="auto">
                  <a:xfrm>
                    <a:off x="-831717" y="-1365251"/>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14" name="Rectangle 69"/>
                  <p:cNvSpPr>
                    <a:spLocks noChangeArrowheads="1"/>
                  </p:cNvSpPr>
                  <p:nvPr/>
                </p:nvSpPr>
                <p:spPr bwMode="auto">
                  <a:xfrm>
                    <a:off x="-819017"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15" name="Rectangle 70"/>
                  <p:cNvSpPr>
                    <a:spLocks noChangeArrowheads="1"/>
                  </p:cNvSpPr>
                  <p:nvPr/>
                </p:nvSpPr>
                <p:spPr bwMode="auto">
                  <a:xfrm>
                    <a:off x="-801555"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16" name="Rectangle 71"/>
                  <p:cNvSpPr>
                    <a:spLocks noChangeArrowheads="1"/>
                  </p:cNvSpPr>
                  <p:nvPr/>
                </p:nvSpPr>
                <p:spPr bwMode="auto">
                  <a:xfrm>
                    <a:off x="-780917"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17" name="Rectangle 72"/>
                  <p:cNvSpPr>
                    <a:spLocks noChangeArrowheads="1"/>
                  </p:cNvSpPr>
                  <p:nvPr/>
                </p:nvSpPr>
                <p:spPr bwMode="auto">
                  <a:xfrm>
                    <a:off x="-761867"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18" name="Rectangle 73"/>
                  <p:cNvSpPr>
                    <a:spLocks noChangeArrowheads="1"/>
                  </p:cNvSpPr>
                  <p:nvPr/>
                </p:nvSpPr>
                <p:spPr bwMode="auto">
                  <a:xfrm>
                    <a:off x="-741230"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19" name="Rectangle 74"/>
                  <p:cNvSpPr>
                    <a:spLocks noChangeArrowheads="1"/>
                  </p:cNvSpPr>
                  <p:nvPr/>
                </p:nvSpPr>
                <p:spPr bwMode="auto">
                  <a:xfrm>
                    <a:off x="-723767"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20" name="Oval 75"/>
                  <p:cNvSpPr>
                    <a:spLocks noChangeArrowheads="1"/>
                  </p:cNvSpPr>
                  <p:nvPr/>
                </p:nvSpPr>
                <p:spPr bwMode="auto">
                  <a:xfrm>
                    <a:off x="-576130" y="-1331913"/>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21" name="Rectangle 76"/>
                  <p:cNvSpPr>
                    <a:spLocks noChangeArrowheads="1"/>
                  </p:cNvSpPr>
                  <p:nvPr/>
                </p:nvSpPr>
                <p:spPr bwMode="auto">
                  <a:xfrm>
                    <a:off x="-831717" y="-1254126"/>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22" name="Rectangle 77"/>
                  <p:cNvSpPr>
                    <a:spLocks noChangeArrowheads="1"/>
                  </p:cNvSpPr>
                  <p:nvPr/>
                </p:nvSpPr>
                <p:spPr bwMode="auto">
                  <a:xfrm>
                    <a:off x="-819017"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23" name="Rectangle 78"/>
                  <p:cNvSpPr>
                    <a:spLocks noChangeArrowheads="1"/>
                  </p:cNvSpPr>
                  <p:nvPr/>
                </p:nvSpPr>
                <p:spPr bwMode="auto">
                  <a:xfrm>
                    <a:off x="-801555"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24" name="Rectangle 79"/>
                  <p:cNvSpPr>
                    <a:spLocks noChangeArrowheads="1"/>
                  </p:cNvSpPr>
                  <p:nvPr/>
                </p:nvSpPr>
                <p:spPr bwMode="auto">
                  <a:xfrm>
                    <a:off x="-780917"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25" name="Rectangle 80"/>
                  <p:cNvSpPr>
                    <a:spLocks noChangeArrowheads="1"/>
                  </p:cNvSpPr>
                  <p:nvPr/>
                </p:nvSpPr>
                <p:spPr bwMode="auto">
                  <a:xfrm>
                    <a:off x="-761867"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26" name="Rectangle 81"/>
                  <p:cNvSpPr>
                    <a:spLocks noChangeArrowheads="1"/>
                  </p:cNvSpPr>
                  <p:nvPr/>
                </p:nvSpPr>
                <p:spPr bwMode="auto">
                  <a:xfrm>
                    <a:off x="-741230"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27" name="Rectangle 82"/>
                  <p:cNvSpPr>
                    <a:spLocks noChangeArrowheads="1"/>
                  </p:cNvSpPr>
                  <p:nvPr/>
                </p:nvSpPr>
                <p:spPr bwMode="auto">
                  <a:xfrm>
                    <a:off x="-723767"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28" name="Oval 83"/>
                  <p:cNvSpPr>
                    <a:spLocks noChangeArrowheads="1"/>
                  </p:cNvSpPr>
                  <p:nvPr/>
                </p:nvSpPr>
                <p:spPr bwMode="auto">
                  <a:xfrm>
                    <a:off x="-576130" y="-1220788"/>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29" name="Rectangle 84"/>
                  <p:cNvSpPr>
                    <a:spLocks noChangeArrowheads="1"/>
                  </p:cNvSpPr>
                  <p:nvPr/>
                </p:nvSpPr>
                <p:spPr bwMode="auto">
                  <a:xfrm>
                    <a:off x="-831717" y="-1139826"/>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30" name="Rectangle 85"/>
                  <p:cNvSpPr>
                    <a:spLocks noChangeArrowheads="1"/>
                  </p:cNvSpPr>
                  <p:nvPr/>
                </p:nvSpPr>
                <p:spPr bwMode="auto">
                  <a:xfrm>
                    <a:off x="-819017"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31" name="Rectangle 86"/>
                  <p:cNvSpPr>
                    <a:spLocks noChangeArrowheads="1"/>
                  </p:cNvSpPr>
                  <p:nvPr/>
                </p:nvSpPr>
                <p:spPr bwMode="auto">
                  <a:xfrm>
                    <a:off x="-801555"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32" name="Rectangle 87"/>
                  <p:cNvSpPr>
                    <a:spLocks noChangeArrowheads="1"/>
                  </p:cNvSpPr>
                  <p:nvPr/>
                </p:nvSpPr>
                <p:spPr bwMode="auto">
                  <a:xfrm>
                    <a:off x="-780917"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33" name="Rectangle 88"/>
                  <p:cNvSpPr>
                    <a:spLocks noChangeArrowheads="1"/>
                  </p:cNvSpPr>
                  <p:nvPr/>
                </p:nvSpPr>
                <p:spPr bwMode="auto">
                  <a:xfrm>
                    <a:off x="-761867"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34" name="Rectangle 89"/>
                  <p:cNvSpPr>
                    <a:spLocks noChangeArrowheads="1"/>
                  </p:cNvSpPr>
                  <p:nvPr/>
                </p:nvSpPr>
                <p:spPr bwMode="auto">
                  <a:xfrm>
                    <a:off x="-741230"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35" name="Rectangle 90"/>
                  <p:cNvSpPr>
                    <a:spLocks noChangeArrowheads="1"/>
                  </p:cNvSpPr>
                  <p:nvPr/>
                </p:nvSpPr>
                <p:spPr bwMode="auto">
                  <a:xfrm>
                    <a:off x="-723767"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36" name="Oval 91"/>
                  <p:cNvSpPr>
                    <a:spLocks noChangeArrowheads="1"/>
                  </p:cNvSpPr>
                  <p:nvPr/>
                </p:nvSpPr>
                <p:spPr bwMode="auto">
                  <a:xfrm>
                    <a:off x="-576130" y="-1106488"/>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37" name="Rectangle 92"/>
                  <p:cNvSpPr>
                    <a:spLocks noChangeArrowheads="1"/>
                  </p:cNvSpPr>
                  <p:nvPr/>
                </p:nvSpPr>
                <p:spPr bwMode="auto">
                  <a:xfrm>
                    <a:off x="-831717" y="-1028701"/>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38" name="Rectangle 93"/>
                  <p:cNvSpPr>
                    <a:spLocks noChangeArrowheads="1"/>
                  </p:cNvSpPr>
                  <p:nvPr/>
                </p:nvSpPr>
                <p:spPr bwMode="auto">
                  <a:xfrm>
                    <a:off x="-819017"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39" name="Rectangle 94"/>
                  <p:cNvSpPr>
                    <a:spLocks noChangeArrowheads="1"/>
                  </p:cNvSpPr>
                  <p:nvPr/>
                </p:nvSpPr>
                <p:spPr bwMode="auto">
                  <a:xfrm>
                    <a:off x="-801555"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40" name="Rectangle 95"/>
                  <p:cNvSpPr>
                    <a:spLocks noChangeArrowheads="1"/>
                  </p:cNvSpPr>
                  <p:nvPr/>
                </p:nvSpPr>
                <p:spPr bwMode="auto">
                  <a:xfrm>
                    <a:off x="-780917"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41" name="Rectangle 96"/>
                  <p:cNvSpPr>
                    <a:spLocks noChangeArrowheads="1"/>
                  </p:cNvSpPr>
                  <p:nvPr/>
                </p:nvSpPr>
                <p:spPr bwMode="auto">
                  <a:xfrm>
                    <a:off x="-761867"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42" name="Rectangle 97"/>
                  <p:cNvSpPr>
                    <a:spLocks noChangeArrowheads="1"/>
                  </p:cNvSpPr>
                  <p:nvPr/>
                </p:nvSpPr>
                <p:spPr bwMode="auto">
                  <a:xfrm>
                    <a:off x="-741230"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43" name="Rectangle 98"/>
                  <p:cNvSpPr>
                    <a:spLocks noChangeArrowheads="1"/>
                  </p:cNvSpPr>
                  <p:nvPr/>
                </p:nvSpPr>
                <p:spPr bwMode="auto">
                  <a:xfrm>
                    <a:off x="-723767"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44" name="Oval 99"/>
                  <p:cNvSpPr>
                    <a:spLocks noChangeArrowheads="1"/>
                  </p:cNvSpPr>
                  <p:nvPr/>
                </p:nvSpPr>
                <p:spPr bwMode="auto">
                  <a:xfrm>
                    <a:off x="-576130" y="-995363"/>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nvGrpSpPr>
                <p:cNvPr id="502" name="Group 501"/>
                <p:cNvGrpSpPr/>
                <p:nvPr/>
              </p:nvGrpSpPr>
              <p:grpSpPr>
                <a:xfrm>
                  <a:off x="646477" y="1714313"/>
                  <a:ext cx="987059" cy="820110"/>
                  <a:chOff x="679816" y="1819155"/>
                  <a:chExt cx="852276" cy="708124"/>
                </a:xfrm>
              </p:grpSpPr>
              <p:sp>
                <p:nvSpPr>
                  <p:cNvPr id="504" name="Freeform 135"/>
                  <p:cNvSpPr>
                    <a:spLocks/>
                  </p:cNvSpPr>
                  <p:nvPr/>
                </p:nvSpPr>
                <p:spPr bwMode="auto">
                  <a:xfrm>
                    <a:off x="679816" y="1819155"/>
                    <a:ext cx="852276" cy="642369"/>
                  </a:xfrm>
                  <a:custGeom>
                    <a:avLst/>
                    <a:gdLst>
                      <a:gd name="T0" fmla="*/ 482 w 482"/>
                      <a:gd name="T1" fmla="*/ 10 h 363"/>
                      <a:gd name="T2" fmla="*/ 473 w 482"/>
                      <a:gd name="T3" fmla="*/ 0 h 363"/>
                      <a:gd name="T4" fmla="*/ 9 w 482"/>
                      <a:gd name="T5" fmla="*/ 0 h 363"/>
                      <a:gd name="T6" fmla="*/ 0 w 482"/>
                      <a:gd name="T7" fmla="*/ 10 h 363"/>
                      <a:gd name="T8" fmla="*/ 0 w 482"/>
                      <a:gd name="T9" fmla="*/ 325 h 363"/>
                      <a:gd name="T10" fmla="*/ 9 w 482"/>
                      <a:gd name="T11" fmla="*/ 335 h 363"/>
                      <a:gd name="T12" fmla="*/ 224 w 482"/>
                      <a:gd name="T13" fmla="*/ 335 h 363"/>
                      <a:gd name="T14" fmla="*/ 217 w 482"/>
                      <a:gd name="T15" fmla="*/ 356 h 363"/>
                      <a:gd name="T16" fmla="*/ 174 w 482"/>
                      <a:gd name="T17" fmla="*/ 356 h 363"/>
                      <a:gd name="T18" fmla="*/ 174 w 482"/>
                      <a:gd name="T19" fmla="*/ 363 h 363"/>
                      <a:gd name="T20" fmla="*/ 306 w 482"/>
                      <a:gd name="T21" fmla="*/ 363 h 363"/>
                      <a:gd name="T22" fmla="*/ 306 w 482"/>
                      <a:gd name="T23" fmla="*/ 356 h 363"/>
                      <a:gd name="T24" fmla="*/ 271 w 482"/>
                      <a:gd name="T25" fmla="*/ 356 h 363"/>
                      <a:gd name="T26" fmla="*/ 264 w 482"/>
                      <a:gd name="T27" fmla="*/ 335 h 363"/>
                      <a:gd name="T28" fmla="*/ 473 w 482"/>
                      <a:gd name="T29" fmla="*/ 335 h 363"/>
                      <a:gd name="T30" fmla="*/ 482 w 482"/>
                      <a:gd name="T31" fmla="*/ 325 h 363"/>
                      <a:gd name="T32" fmla="*/ 482 w 482"/>
                      <a:gd name="T33" fmla="*/ 1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363">
                        <a:moveTo>
                          <a:pt x="482" y="10"/>
                        </a:moveTo>
                        <a:cubicBezTo>
                          <a:pt x="482" y="4"/>
                          <a:pt x="478" y="0"/>
                          <a:pt x="473" y="0"/>
                        </a:cubicBezTo>
                        <a:cubicBezTo>
                          <a:pt x="9" y="0"/>
                          <a:pt x="9" y="0"/>
                          <a:pt x="9" y="0"/>
                        </a:cubicBezTo>
                        <a:cubicBezTo>
                          <a:pt x="4" y="0"/>
                          <a:pt x="0" y="4"/>
                          <a:pt x="0" y="10"/>
                        </a:cubicBezTo>
                        <a:cubicBezTo>
                          <a:pt x="0" y="325"/>
                          <a:pt x="0" y="325"/>
                          <a:pt x="0" y="325"/>
                        </a:cubicBezTo>
                        <a:cubicBezTo>
                          <a:pt x="0" y="330"/>
                          <a:pt x="4" y="335"/>
                          <a:pt x="9" y="335"/>
                        </a:cubicBezTo>
                        <a:cubicBezTo>
                          <a:pt x="224" y="335"/>
                          <a:pt x="224" y="335"/>
                          <a:pt x="224" y="335"/>
                        </a:cubicBezTo>
                        <a:cubicBezTo>
                          <a:pt x="217" y="356"/>
                          <a:pt x="217" y="356"/>
                          <a:pt x="217" y="356"/>
                        </a:cubicBezTo>
                        <a:cubicBezTo>
                          <a:pt x="174" y="356"/>
                          <a:pt x="174" y="356"/>
                          <a:pt x="174" y="356"/>
                        </a:cubicBezTo>
                        <a:cubicBezTo>
                          <a:pt x="174" y="363"/>
                          <a:pt x="174" y="363"/>
                          <a:pt x="174" y="363"/>
                        </a:cubicBezTo>
                        <a:cubicBezTo>
                          <a:pt x="306" y="363"/>
                          <a:pt x="306" y="363"/>
                          <a:pt x="306" y="363"/>
                        </a:cubicBezTo>
                        <a:cubicBezTo>
                          <a:pt x="306" y="356"/>
                          <a:pt x="306" y="356"/>
                          <a:pt x="306" y="356"/>
                        </a:cubicBezTo>
                        <a:cubicBezTo>
                          <a:pt x="271" y="356"/>
                          <a:pt x="271" y="356"/>
                          <a:pt x="271" y="356"/>
                        </a:cubicBezTo>
                        <a:cubicBezTo>
                          <a:pt x="264" y="335"/>
                          <a:pt x="264" y="335"/>
                          <a:pt x="264" y="335"/>
                        </a:cubicBezTo>
                        <a:cubicBezTo>
                          <a:pt x="473" y="335"/>
                          <a:pt x="473" y="335"/>
                          <a:pt x="473" y="335"/>
                        </a:cubicBezTo>
                        <a:cubicBezTo>
                          <a:pt x="478" y="335"/>
                          <a:pt x="482" y="330"/>
                          <a:pt x="482" y="325"/>
                        </a:cubicBezTo>
                        <a:lnTo>
                          <a:pt x="482"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05" name="Rectangle 136"/>
                  <p:cNvSpPr>
                    <a:spLocks noChangeArrowheads="1"/>
                  </p:cNvSpPr>
                  <p:nvPr/>
                </p:nvSpPr>
                <p:spPr bwMode="auto">
                  <a:xfrm>
                    <a:off x="698783" y="1839387"/>
                    <a:ext cx="811812" cy="457751"/>
                  </a:xfrm>
                  <a:prstGeom prst="rect">
                    <a:avLst/>
                  </a:prstGeom>
                  <a:solidFill>
                    <a:schemeClr val="bg2">
                      <a:lumMod val="10000"/>
                      <a:lumOff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2353" b="1" i="0" u="none" strike="noStrike" kern="0" cap="none" spc="0" normalizeH="0" baseline="0" noProof="0" dirty="0">
                        <a:ln>
                          <a:noFill/>
                        </a:ln>
                        <a:gradFill>
                          <a:gsLst>
                            <a:gs pos="1250">
                              <a:srgbClr val="EAEAEA"/>
                            </a:gs>
                            <a:gs pos="100000">
                              <a:srgbClr val="EAEAEA"/>
                            </a:gs>
                          </a:gsLst>
                        </a:gradFill>
                        <a:effectLst/>
                        <a:uLnTx/>
                        <a:uFillTx/>
                        <a:latin typeface="Segoe UI"/>
                        <a:ea typeface="+mn-ea"/>
                        <a:cs typeface="+mn-cs"/>
                      </a:rPr>
                      <a:t>D</a:t>
                    </a:r>
                  </a:p>
                </p:txBody>
              </p:sp>
              <p:sp>
                <p:nvSpPr>
                  <p:cNvPr id="506" name="Freeform 137"/>
                  <p:cNvSpPr>
                    <a:spLocks/>
                  </p:cNvSpPr>
                  <p:nvPr/>
                </p:nvSpPr>
                <p:spPr bwMode="auto">
                  <a:xfrm>
                    <a:off x="720280" y="2204830"/>
                    <a:ext cx="395790" cy="92309"/>
                  </a:xfrm>
                  <a:custGeom>
                    <a:avLst/>
                    <a:gdLst>
                      <a:gd name="T0" fmla="*/ 138 w 224"/>
                      <a:gd name="T1" fmla="*/ 8 h 52"/>
                      <a:gd name="T2" fmla="*/ 0 w 224"/>
                      <a:gd name="T3" fmla="*/ 52 h 52"/>
                      <a:gd name="T4" fmla="*/ 79 w 224"/>
                      <a:gd name="T5" fmla="*/ 52 h 52"/>
                      <a:gd name="T6" fmla="*/ 224 w 224"/>
                      <a:gd name="T7" fmla="*/ 52 h 52"/>
                      <a:gd name="T8" fmla="*/ 138 w 224"/>
                      <a:gd name="T9" fmla="*/ 8 h 52"/>
                    </a:gdLst>
                    <a:ahLst/>
                    <a:cxnLst>
                      <a:cxn ang="0">
                        <a:pos x="T0" y="T1"/>
                      </a:cxn>
                      <a:cxn ang="0">
                        <a:pos x="T2" y="T3"/>
                      </a:cxn>
                      <a:cxn ang="0">
                        <a:pos x="T4" y="T5"/>
                      </a:cxn>
                      <a:cxn ang="0">
                        <a:pos x="T6" y="T7"/>
                      </a:cxn>
                      <a:cxn ang="0">
                        <a:pos x="T8" y="T9"/>
                      </a:cxn>
                    </a:cxnLst>
                    <a:rect l="0" t="0" r="r" b="b"/>
                    <a:pathLst>
                      <a:path w="224" h="52">
                        <a:moveTo>
                          <a:pt x="138" y="8"/>
                        </a:moveTo>
                        <a:cubicBezTo>
                          <a:pt x="90" y="0"/>
                          <a:pt x="38" y="14"/>
                          <a:pt x="0" y="52"/>
                        </a:cubicBezTo>
                        <a:cubicBezTo>
                          <a:pt x="79" y="52"/>
                          <a:pt x="79" y="52"/>
                          <a:pt x="79" y="52"/>
                        </a:cubicBezTo>
                        <a:cubicBezTo>
                          <a:pt x="224" y="52"/>
                          <a:pt x="224" y="52"/>
                          <a:pt x="224" y="52"/>
                        </a:cubicBezTo>
                        <a:cubicBezTo>
                          <a:pt x="200" y="28"/>
                          <a:pt x="170" y="13"/>
                          <a:pt x="138"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07" name="Freeform 138"/>
                  <p:cNvSpPr>
                    <a:spLocks/>
                  </p:cNvSpPr>
                  <p:nvPr/>
                </p:nvSpPr>
                <p:spPr bwMode="auto">
                  <a:xfrm>
                    <a:off x="1001622" y="2148687"/>
                    <a:ext cx="508973" cy="148451"/>
                  </a:xfrm>
                  <a:custGeom>
                    <a:avLst/>
                    <a:gdLst>
                      <a:gd name="T0" fmla="*/ 0 w 343"/>
                      <a:gd name="T1" fmla="*/ 100 h 100"/>
                      <a:gd name="T2" fmla="*/ 343 w 343"/>
                      <a:gd name="T3" fmla="*/ 100 h 100"/>
                      <a:gd name="T4" fmla="*/ 343 w 343"/>
                      <a:gd name="T5" fmla="*/ 81 h 100"/>
                      <a:gd name="T6" fmla="*/ 0 w 343"/>
                      <a:gd name="T7" fmla="*/ 100 h 100"/>
                    </a:gdLst>
                    <a:ahLst/>
                    <a:cxnLst>
                      <a:cxn ang="0">
                        <a:pos x="T0" y="T1"/>
                      </a:cxn>
                      <a:cxn ang="0">
                        <a:pos x="T2" y="T3"/>
                      </a:cxn>
                      <a:cxn ang="0">
                        <a:pos x="T4" y="T5"/>
                      </a:cxn>
                      <a:cxn ang="0">
                        <a:pos x="T6" y="T7"/>
                      </a:cxn>
                    </a:cxnLst>
                    <a:rect l="0" t="0" r="r" b="b"/>
                    <a:pathLst>
                      <a:path w="343" h="100">
                        <a:moveTo>
                          <a:pt x="0" y="100"/>
                        </a:moveTo>
                        <a:cubicBezTo>
                          <a:pt x="343" y="100"/>
                          <a:pt x="343" y="100"/>
                          <a:pt x="343" y="100"/>
                        </a:cubicBezTo>
                        <a:cubicBezTo>
                          <a:pt x="343" y="81"/>
                          <a:pt x="343" y="81"/>
                          <a:pt x="343" y="81"/>
                        </a:cubicBezTo>
                        <a:cubicBezTo>
                          <a:pt x="242" y="0"/>
                          <a:pt x="94" y="6"/>
                          <a:pt x="0" y="10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08" name="Freeform 139"/>
                  <p:cNvSpPr>
                    <a:spLocks/>
                  </p:cNvSpPr>
                  <p:nvPr/>
                </p:nvSpPr>
                <p:spPr bwMode="auto">
                  <a:xfrm>
                    <a:off x="1136302" y="2218739"/>
                    <a:ext cx="332565" cy="78399"/>
                  </a:xfrm>
                  <a:custGeom>
                    <a:avLst/>
                    <a:gdLst>
                      <a:gd name="T0" fmla="*/ 116 w 188"/>
                      <a:gd name="T1" fmla="*/ 7 h 44"/>
                      <a:gd name="T2" fmla="*/ 0 w 188"/>
                      <a:gd name="T3" fmla="*/ 44 h 44"/>
                      <a:gd name="T4" fmla="*/ 66 w 188"/>
                      <a:gd name="T5" fmla="*/ 44 h 44"/>
                      <a:gd name="T6" fmla="*/ 188 w 188"/>
                      <a:gd name="T7" fmla="*/ 44 h 44"/>
                      <a:gd name="T8" fmla="*/ 116 w 188"/>
                      <a:gd name="T9" fmla="*/ 7 h 44"/>
                    </a:gdLst>
                    <a:ahLst/>
                    <a:cxnLst>
                      <a:cxn ang="0">
                        <a:pos x="T0" y="T1"/>
                      </a:cxn>
                      <a:cxn ang="0">
                        <a:pos x="T2" y="T3"/>
                      </a:cxn>
                      <a:cxn ang="0">
                        <a:pos x="T4" y="T5"/>
                      </a:cxn>
                      <a:cxn ang="0">
                        <a:pos x="T6" y="T7"/>
                      </a:cxn>
                      <a:cxn ang="0">
                        <a:pos x="T8" y="T9"/>
                      </a:cxn>
                    </a:cxnLst>
                    <a:rect l="0" t="0" r="r" b="b"/>
                    <a:pathLst>
                      <a:path w="188" h="44">
                        <a:moveTo>
                          <a:pt x="116" y="7"/>
                        </a:moveTo>
                        <a:cubicBezTo>
                          <a:pt x="75" y="0"/>
                          <a:pt x="31" y="12"/>
                          <a:pt x="0" y="44"/>
                        </a:cubicBezTo>
                        <a:cubicBezTo>
                          <a:pt x="66" y="44"/>
                          <a:pt x="66" y="44"/>
                          <a:pt x="66" y="44"/>
                        </a:cubicBezTo>
                        <a:cubicBezTo>
                          <a:pt x="188" y="44"/>
                          <a:pt x="188" y="44"/>
                          <a:pt x="188" y="44"/>
                        </a:cubicBezTo>
                        <a:cubicBezTo>
                          <a:pt x="168" y="24"/>
                          <a:pt x="142" y="11"/>
                          <a:pt x="116" y="7"/>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09" name="Freeform 152"/>
                  <p:cNvSpPr>
                    <a:spLocks/>
                  </p:cNvSpPr>
                  <p:nvPr/>
                </p:nvSpPr>
                <p:spPr bwMode="auto">
                  <a:xfrm>
                    <a:off x="1392997" y="2483021"/>
                    <a:ext cx="88515" cy="44258"/>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2" y="0"/>
                          <a:pt x="0" y="11"/>
                          <a:pt x="0" y="25"/>
                        </a:cubicBezTo>
                        <a:cubicBezTo>
                          <a:pt x="50" y="25"/>
                          <a:pt x="50" y="25"/>
                          <a:pt x="50" y="25"/>
                        </a:cubicBezTo>
                        <a:cubicBezTo>
                          <a:pt x="50" y="11"/>
                          <a:pt x="39" y="0"/>
                          <a:pt x="25"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10" name="Freeform 153"/>
                  <p:cNvSpPr>
                    <a:spLocks/>
                  </p:cNvSpPr>
                  <p:nvPr/>
                </p:nvSpPr>
                <p:spPr bwMode="auto">
                  <a:xfrm>
                    <a:off x="698783" y="2479227"/>
                    <a:ext cx="663865" cy="45522"/>
                  </a:xfrm>
                  <a:custGeom>
                    <a:avLst/>
                    <a:gdLst>
                      <a:gd name="T0" fmla="*/ 525 w 525"/>
                      <a:gd name="T1" fmla="*/ 36 h 36"/>
                      <a:gd name="T2" fmla="*/ 0 w 525"/>
                      <a:gd name="T3" fmla="*/ 36 h 36"/>
                      <a:gd name="T4" fmla="*/ 0 w 525"/>
                      <a:gd name="T5" fmla="*/ 21 h 36"/>
                      <a:gd name="T6" fmla="*/ 55 w 525"/>
                      <a:gd name="T7" fmla="*/ 0 h 36"/>
                      <a:gd name="T8" fmla="*/ 472 w 525"/>
                      <a:gd name="T9" fmla="*/ 0 h 36"/>
                      <a:gd name="T10" fmla="*/ 525 w 525"/>
                      <a:gd name="T11" fmla="*/ 21 h 36"/>
                      <a:gd name="T12" fmla="*/ 525 w 52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25" h="36">
                        <a:moveTo>
                          <a:pt x="525" y="36"/>
                        </a:moveTo>
                        <a:lnTo>
                          <a:pt x="0" y="36"/>
                        </a:lnTo>
                        <a:lnTo>
                          <a:pt x="0" y="21"/>
                        </a:lnTo>
                        <a:lnTo>
                          <a:pt x="55" y="0"/>
                        </a:lnTo>
                        <a:lnTo>
                          <a:pt x="472" y="0"/>
                        </a:lnTo>
                        <a:lnTo>
                          <a:pt x="525" y="21"/>
                        </a:lnTo>
                        <a:lnTo>
                          <a:pt x="525" y="3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11" name="Freeform 154"/>
                  <p:cNvSpPr>
                    <a:spLocks/>
                  </p:cNvSpPr>
                  <p:nvPr/>
                </p:nvSpPr>
                <p:spPr bwMode="auto">
                  <a:xfrm>
                    <a:off x="1217230" y="2451408"/>
                    <a:ext cx="221289" cy="64490"/>
                  </a:xfrm>
                  <a:custGeom>
                    <a:avLst/>
                    <a:gdLst>
                      <a:gd name="T0" fmla="*/ 123 w 125"/>
                      <a:gd name="T1" fmla="*/ 37 h 37"/>
                      <a:gd name="T2" fmla="*/ 0 w 125"/>
                      <a:gd name="T3" fmla="*/ 4 h 37"/>
                      <a:gd name="T4" fmla="*/ 0 w 125"/>
                      <a:gd name="T5" fmla="*/ 0 h 37"/>
                      <a:gd name="T6" fmla="*/ 125 w 125"/>
                      <a:gd name="T7" fmla="*/ 34 h 37"/>
                      <a:gd name="T8" fmla="*/ 123 w 125"/>
                      <a:gd name="T9" fmla="*/ 37 h 37"/>
                    </a:gdLst>
                    <a:ahLst/>
                    <a:cxnLst>
                      <a:cxn ang="0">
                        <a:pos x="T0" y="T1"/>
                      </a:cxn>
                      <a:cxn ang="0">
                        <a:pos x="T2" y="T3"/>
                      </a:cxn>
                      <a:cxn ang="0">
                        <a:pos x="T4" y="T5"/>
                      </a:cxn>
                      <a:cxn ang="0">
                        <a:pos x="T6" y="T7"/>
                      </a:cxn>
                      <a:cxn ang="0">
                        <a:pos x="T8" y="T9"/>
                      </a:cxn>
                    </a:cxnLst>
                    <a:rect l="0" t="0" r="r" b="b"/>
                    <a:pathLst>
                      <a:path w="125" h="37">
                        <a:moveTo>
                          <a:pt x="123" y="37"/>
                        </a:moveTo>
                        <a:cubicBezTo>
                          <a:pt x="86" y="16"/>
                          <a:pt x="43" y="4"/>
                          <a:pt x="0" y="4"/>
                        </a:cubicBezTo>
                        <a:cubicBezTo>
                          <a:pt x="0" y="0"/>
                          <a:pt x="0" y="0"/>
                          <a:pt x="0" y="0"/>
                        </a:cubicBezTo>
                        <a:cubicBezTo>
                          <a:pt x="44" y="1"/>
                          <a:pt x="87" y="12"/>
                          <a:pt x="125" y="34"/>
                        </a:cubicBezTo>
                        <a:lnTo>
                          <a:pt x="123" y="3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sp>
              <p:nvSpPr>
                <p:cNvPr id="503" name="Freeform 23"/>
                <p:cNvSpPr>
                  <a:spLocks/>
                </p:cNvSpPr>
                <p:nvPr/>
              </p:nvSpPr>
              <p:spPr bwMode="auto">
                <a:xfrm>
                  <a:off x="421481" y="2070323"/>
                  <a:ext cx="711994" cy="461719"/>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grpSp>
          <p:nvGrpSpPr>
            <p:cNvPr id="794" name="Group 793"/>
            <p:cNvGrpSpPr/>
            <p:nvPr/>
          </p:nvGrpSpPr>
          <p:grpSpPr>
            <a:xfrm>
              <a:off x="5912982" y="1206391"/>
              <a:ext cx="1227629" cy="1704365"/>
              <a:chOff x="5912982" y="1206391"/>
              <a:chExt cx="1227629" cy="1704365"/>
            </a:xfrm>
          </p:grpSpPr>
          <p:sp>
            <p:nvSpPr>
              <p:cNvPr id="154" name="Rectangle 153"/>
              <p:cNvSpPr/>
              <p:nvPr/>
            </p:nvSpPr>
            <p:spPr bwMode="auto">
              <a:xfrm>
                <a:off x="5985014" y="2414515"/>
                <a:ext cx="1083565"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Compute </a:t>
                </a:r>
              </a:p>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Optimized VMs</a:t>
                </a:r>
              </a:p>
            </p:txBody>
          </p:sp>
          <p:grpSp>
            <p:nvGrpSpPr>
              <p:cNvPr id="545" name="Group 544"/>
              <p:cNvGrpSpPr/>
              <p:nvPr/>
            </p:nvGrpSpPr>
            <p:grpSpPr>
              <a:xfrm>
                <a:off x="5912982" y="1206391"/>
                <a:ext cx="1227629" cy="1015299"/>
                <a:chOff x="421481" y="1355947"/>
                <a:chExt cx="1424931" cy="1178476"/>
              </a:xfrm>
            </p:grpSpPr>
            <p:grpSp>
              <p:nvGrpSpPr>
                <p:cNvPr id="546" name="Group 545"/>
                <p:cNvGrpSpPr/>
                <p:nvPr/>
              </p:nvGrpSpPr>
              <p:grpSpPr>
                <a:xfrm>
                  <a:off x="1086419" y="1355947"/>
                  <a:ext cx="759993" cy="1176095"/>
                  <a:chOff x="-853942" y="-1389063"/>
                  <a:chExt cx="350838" cy="542925"/>
                </a:xfrm>
              </p:grpSpPr>
              <p:sp>
                <p:nvSpPr>
                  <p:cNvPr id="557" name="Rectangle 67"/>
                  <p:cNvSpPr>
                    <a:spLocks noChangeArrowheads="1"/>
                  </p:cNvSpPr>
                  <p:nvPr/>
                </p:nvSpPr>
                <p:spPr bwMode="auto">
                  <a:xfrm>
                    <a:off x="-853942" y="-1389063"/>
                    <a:ext cx="350838" cy="5429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58" name="Rectangle 68"/>
                  <p:cNvSpPr>
                    <a:spLocks noChangeArrowheads="1"/>
                  </p:cNvSpPr>
                  <p:nvPr/>
                </p:nvSpPr>
                <p:spPr bwMode="auto">
                  <a:xfrm>
                    <a:off x="-831717" y="-1365251"/>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59" name="Rectangle 69"/>
                  <p:cNvSpPr>
                    <a:spLocks noChangeArrowheads="1"/>
                  </p:cNvSpPr>
                  <p:nvPr/>
                </p:nvSpPr>
                <p:spPr bwMode="auto">
                  <a:xfrm>
                    <a:off x="-819017"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60" name="Rectangle 70"/>
                  <p:cNvSpPr>
                    <a:spLocks noChangeArrowheads="1"/>
                  </p:cNvSpPr>
                  <p:nvPr/>
                </p:nvSpPr>
                <p:spPr bwMode="auto">
                  <a:xfrm>
                    <a:off x="-801555"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61" name="Rectangle 71"/>
                  <p:cNvSpPr>
                    <a:spLocks noChangeArrowheads="1"/>
                  </p:cNvSpPr>
                  <p:nvPr/>
                </p:nvSpPr>
                <p:spPr bwMode="auto">
                  <a:xfrm>
                    <a:off x="-780917"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62" name="Rectangle 72"/>
                  <p:cNvSpPr>
                    <a:spLocks noChangeArrowheads="1"/>
                  </p:cNvSpPr>
                  <p:nvPr/>
                </p:nvSpPr>
                <p:spPr bwMode="auto">
                  <a:xfrm>
                    <a:off x="-761867"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63" name="Rectangle 73"/>
                  <p:cNvSpPr>
                    <a:spLocks noChangeArrowheads="1"/>
                  </p:cNvSpPr>
                  <p:nvPr/>
                </p:nvSpPr>
                <p:spPr bwMode="auto">
                  <a:xfrm>
                    <a:off x="-741230"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64" name="Rectangle 74"/>
                  <p:cNvSpPr>
                    <a:spLocks noChangeArrowheads="1"/>
                  </p:cNvSpPr>
                  <p:nvPr/>
                </p:nvSpPr>
                <p:spPr bwMode="auto">
                  <a:xfrm>
                    <a:off x="-723767"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65" name="Oval 75"/>
                  <p:cNvSpPr>
                    <a:spLocks noChangeArrowheads="1"/>
                  </p:cNvSpPr>
                  <p:nvPr/>
                </p:nvSpPr>
                <p:spPr bwMode="auto">
                  <a:xfrm>
                    <a:off x="-576130" y="-1331913"/>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66" name="Rectangle 76"/>
                  <p:cNvSpPr>
                    <a:spLocks noChangeArrowheads="1"/>
                  </p:cNvSpPr>
                  <p:nvPr/>
                </p:nvSpPr>
                <p:spPr bwMode="auto">
                  <a:xfrm>
                    <a:off x="-831717" y="-1254126"/>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67" name="Rectangle 77"/>
                  <p:cNvSpPr>
                    <a:spLocks noChangeArrowheads="1"/>
                  </p:cNvSpPr>
                  <p:nvPr/>
                </p:nvSpPr>
                <p:spPr bwMode="auto">
                  <a:xfrm>
                    <a:off x="-819017"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68" name="Rectangle 78"/>
                  <p:cNvSpPr>
                    <a:spLocks noChangeArrowheads="1"/>
                  </p:cNvSpPr>
                  <p:nvPr/>
                </p:nvSpPr>
                <p:spPr bwMode="auto">
                  <a:xfrm>
                    <a:off x="-801555"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69" name="Rectangle 79"/>
                  <p:cNvSpPr>
                    <a:spLocks noChangeArrowheads="1"/>
                  </p:cNvSpPr>
                  <p:nvPr/>
                </p:nvSpPr>
                <p:spPr bwMode="auto">
                  <a:xfrm>
                    <a:off x="-780917"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70" name="Rectangle 80"/>
                  <p:cNvSpPr>
                    <a:spLocks noChangeArrowheads="1"/>
                  </p:cNvSpPr>
                  <p:nvPr/>
                </p:nvSpPr>
                <p:spPr bwMode="auto">
                  <a:xfrm>
                    <a:off x="-761867"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71" name="Rectangle 81"/>
                  <p:cNvSpPr>
                    <a:spLocks noChangeArrowheads="1"/>
                  </p:cNvSpPr>
                  <p:nvPr/>
                </p:nvSpPr>
                <p:spPr bwMode="auto">
                  <a:xfrm>
                    <a:off x="-741230"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72" name="Rectangle 82"/>
                  <p:cNvSpPr>
                    <a:spLocks noChangeArrowheads="1"/>
                  </p:cNvSpPr>
                  <p:nvPr/>
                </p:nvSpPr>
                <p:spPr bwMode="auto">
                  <a:xfrm>
                    <a:off x="-723767"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73" name="Oval 83"/>
                  <p:cNvSpPr>
                    <a:spLocks noChangeArrowheads="1"/>
                  </p:cNvSpPr>
                  <p:nvPr/>
                </p:nvSpPr>
                <p:spPr bwMode="auto">
                  <a:xfrm>
                    <a:off x="-576130" y="-1220788"/>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74" name="Rectangle 84"/>
                  <p:cNvSpPr>
                    <a:spLocks noChangeArrowheads="1"/>
                  </p:cNvSpPr>
                  <p:nvPr/>
                </p:nvSpPr>
                <p:spPr bwMode="auto">
                  <a:xfrm>
                    <a:off x="-831717" y="-1139826"/>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75" name="Rectangle 85"/>
                  <p:cNvSpPr>
                    <a:spLocks noChangeArrowheads="1"/>
                  </p:cNvSpPr>
                  <p:nvPr/>
                </p:nvSpPr>
                <p:spPr bwMode="auto">
                  <a:xfrm>
                    <a:off x="-819017"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76" name="Rectangle 86"/>
                  <p:cNvSpPr>
                    <a:spLocks noChangeArrowheads="1"/>
                  </p:cNvSpPr>
                  <p:nvPr/>
                </p:nvSpPr>
                <p:spPr bwMode="auto">
                  <a:xfrm>
                    <a:off x="-801555"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77" name="Rectangle 87"/>
                  <p:cNvSpPr>
                    <a:spLocks noChangeArrowheads="1"/>
                  </p:cNvSpPr>
                  <p:nvPr/>
                </p:nvSpPr>
                <p:spPr bwMode="auto">
                  <a:xfrm>
                    <a:off x="-780917"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78" name="Rectangle 88"/>
                  <p:cNvSpPr>
                    <a:spLocks noChangeArrowheads="1"/>
                  </p:cNvSpPr>
                  <p:nvPr/>
                </p:nvSpPr>
                <p:spPr bwMode="auto">
                  <a:xfrm>
                    <a:off x="-761867"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79" name="Rectangle 89"/>
                  <p:cNvSpPr>
                    <a:spLocks noChangeArrowheads="1"/>
                  </p:cNvSpPr>
                  <p:nvPr/>
                </p:nvSpPr>
                <p:spPr bwMode="auto">
                  <a:xfrm>
                    <a:off x="-741230"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80" name="Rectangle 90"/>
                  <p:cNvSpPr>
                    <a:spLocks noChangeArrowheads="1"/>
                  </p:cNvSpPr>
                  <p:nvPr/>
                </p:nvSpPr>
                <p:spPr bwMode="auto">
                  <a:xfrm>
                    <a:off x="-723767"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81" name="Oval 91"/>
                  <p:cNvSpPr>
                    <a:spLocks noChangeArrowheads="1"/>
                  </p:cNvSpPr>
                  <p:nvPr/>
                </p:nvSpPr>
                <p:spPr bwMode="auto">
                  <a:xfrm>
                    <a:off x="-576130" y="-1106488"/>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82" name="Rectangle 92"/>
                  <p:cNvSpPr>
                    <a:spLocks noChangeArrowheads="1"/>
                  </p:cNvSpPr>
                  <p:nvPr/>
                </p:nvSpPr>
                <p:spPr bwMode="auto">
                  <a:xfrm>
                    <a:off x="-831717" y="-1028701"/>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83" name="Rectangle 93"/>
                  <p:cNvSpPr>
                    <a:spLocks noChangeArrowheads="1"/>
                  </p:cNvSpPr>
                  <p:nvPr/>
                </p:nvSpPr>
                <p:spPr bwMode="auto">
                  <a:xfrm>
                    <a:off x="-819017"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84" name="Rectangle 94"/>
                  <p:cNvSpPr>
                    <a:spLocks noChangeArrowheads="1"/>
                  </p:cNvSpPr>
                  <p:nvPr/>
                </p:nvSpPr>
                <p:spPr bwMode="auto">
                  <a:xfrm>
                    <a:off x="-801555"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85" name="Rectangle 95"/>
                  <p:cNvSpPr>
                    <a:spLocks noChangeArrowheads="1"/>
                  </p:cNvSpPr>
                  <p:nvPr/>
                </p:nvSpPr>
                <p:spPr bwMode="auto">
                  <a:xfrm>
                    <a:off x="-780917"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86" name="Rectangle 96"/>
                  <p:cNvSpPr>
                    <a:spLocks noChangeArrowheads="1"/>
                  </p:cNvSpPr>
                  <p:nvPr/>
                </p:nvSpPr>
                <p:spPr bwMode="auto">
                  <a:xfrm>
                    <a:off x="-761867"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87" name="Rectangle 97"/>
                  <p:cNvSpPr>
                    <a:spLocks noChangeArrowheads="1"/>
                  </p:cNvSpPr>
                  <p:nvPr/>
                </p:nvSpPr>
                <p:spPr bwMode="auto">
                  <a:xfrm>
                    <a:off x="-741230"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88" name="Rectangle 98"/>
                  <p:cNvSpPr>
                    <a:spLocks noChangeArrowheads="1"/>
                  </p:cNvSpPr>
                  <p:nvPr/>
                </p:nvSpPr>
                <p:spPr bwMode="auto">
                  <a:xfrm>
                    <a:off x="-723767"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89" name="Oval 99"/>
                  <p:cNvSpPr>
                    <a:spLocks noChangeArrowheads="1"/>
                  </p:cNvSpPr>
                  <p:nvPr/>
                </p:nvSpPr>
                <p:spPr bwMode="auto">
                  <a:xfrm>
                    <a:off x="-576130" y="-995363"/>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nvGrpSpPr>
                <p:cNvPr id="547" name="Group 546"/>
                <p:cNvGrpSpPr/>
                <p:nvPr/>
              </p:nvGrpSpPr>
              <p:grpSpPr>
                <a:xfrm>
                  <a:off x="646477" y="1714313"/>
                  <a:ext cx="987059" cy="820110"/>
                  <a:chOff x="679816" y="1819155"/>
                  <a:chExt cx="852276" cy="708124"/>
                </a:xfrm>
              </p:grpSpPr>
              <p:sp>
                <p:nvSpPr>
                  <p:cNvPr id="549" name="Freeform 135"/>
                  <p:cNvSpPr>
                    <a:spLocks/>
                  </p:cNvSpPr>
                  <p:nvPr/>
                </p:nvSpPr>
                <p:spPr bwMode="auto">
                  <a:xfrm>
                    <a:off x="679816" y="1819155"/>
                    <a:ext cx="852276" cy="642369"/>
                  </a:xfrm>
                  <a:custGeom>
                    <a:avLst/>
                    <a:gdLst>
                      <a:gd name="T0" fmla="*/ 482 w 482"/>
                      <a:gd name="T1" fmla="*/ 10 h 363"/>
                      <a:gd name="T2" fmla="*/ 473 w 482"/>
                      <a:gd name="T3" fmla="*/ 0 h 363"/>
                      <a:gd name="T4" fmla="*/ 9 w 482"/>
                      <a:gd name="T5" fmla="*/ 0 h 363"/>
                      <a:gd name="T6" fmla="*/ 0 w 482"/>
                      <a:gd name="T7" fmla="*/ 10 h 363"/>
                      <a:gd name="T8" fmla="*/ 0 w 482"/>
                      <a:gd name="T9" fmla="*/ 325 h 363"/>
                      <a:gd name="T10" fmla="*/ 9 w 482"/>
                      <a:gd name="T11" fmla="*/ 335 h 363"/>
                      <a:gd name="T12" fmla="*/ 224 w 482"/>
                      <a:gd name="T13" fmla="*/ 335 h 363"/>
                      <a:gd name="T14" fmla="*/ 217 w 482"/>
                      <a:gd name="T15" fmla="*/ 356 h 363"/>
                      <a:gd name="T16" fmla="*/ 174 w 482"/>
                      <a:gd name="T17" fmla="*/ 356 h 363"/>
                      <a:gd name="T18" fmla="*/ 174 w 482"/>
                      <a:gd name="T19" fmla="*/ 363 h 363"/>
                      <a:gd name="T20" fmla="*/ 306 w 482"/>
                      <a:gd name="T21" fmla="*/ 363 h 363"/>
                      <a:gd name="T22" fmla="*/ 306 w 482"/>
                      <a:gd name="T23" fmla="*/ 356 h 363"/>
                      <a:gd name="T24" fmla="*/ 271 w 482"/>
                      <a:gd name="T25" fmla="*/ 356 h 363"/>
                      <a:gd name="T26" fmla="*/ 264 w 482"/>
                      <a:gd name="T27" fmla="*/ 335 h 363"/>
                      <a:gd name="T28" fmla="*/ 473 w 482"/>
                      <a:gd name="T29" fmla="*/ 335 h 363"/>
                      <a:gd name="T30" fmla="*/ 482 w 482"/>
                      <a:gd name="T31" fmla="*/ 325 h 363"/>
                      <a:gd name="T32" fmla="*/ 482 w 482"/>
                      <a:gd name="T33" fmla="*/ 1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363">
                        <a:moveTo>
                          <a:pt x="482" y="10"/>
                        </a:moveTo>
                        <a:cubicBezTo>
                          <a:pt x="482" y="4"/>
                          <a:pt x="478" y="0"/>
                          <a:pt x="473" y="0"/>
                        </a:cubicBezTo>
                        <a:cubicBezTo>
                          <a:pt x="9" y="0"/>
                          <a:pt x="9" y="0"/>
                          <a:pt x="9" y="0"/>
                        </a:cubicBezTo>
                        <a:cubicBezTo>
                          <a:pt x="4" y="0"/>
                          <a:pt x="0" y="4"/>
                          <a:pt x="0" y="10"/>
                        </a:cubicBezTo>
                        <a:cubicBezTo>
                          <a:pt x="0" y="325"/>
                          <a:pt x="0" y="325"/>
                          <a:pt x="0" y="325"/>
                        </a:cubicBezTo>
                        <a:cubicBezTo>
                          <a:pt x="0" y="330"/>
                          <a:pt x="4" y="335"/>
                          <a:pt x="9" y="335"/>
                        </a:cubicBezTo>
                        <a:cubicBezTo>
                          <a:pt x="224" y="335"/>
                          <a:pt x="224" y="335"/>
                          <a:pt x="224" y="335"/>
                        </a:cubicBezTo>
                        <a:cubicBezTo>
                          <a:pt x="217" y="356"/>
                          <a:pt x="217" y="356"/>
                          <a:pt x="217" y="356"/>
                        </a:cubicBezTo>
                        <a:cubicBezTo>
                          <a:pt x="174" y="356"/>
                          <a:pt x="174" y="356"/>
                          <a:pt x="174" y="356"/>
                        </a:cubicBezTo>
                        <a:cubicBezTo>
                          <a:pt x="174" y="363"/>
                          <a:pt x="174" y="363"/>
                          <a:pt x="174" y="363"/>
                        </a:cubicBezTo>
                        <a:cubicBezTo>
                          <a:pt x="306" y="363"/>
                          <a:pt x="306" y="363"/>
                          <a:pt x="306" y="363"/>
                        </a:cubicBezTo>
                        <a:cubicBezTo>
                          <a:pt x="306" y="356"/>
                          <a:pt x="306" y="356"/>
                          <a:pt x="306" y="356"/>
                        </a:cubicBezTo>
                        <a:cubicBezTo>
                          <a:pt x="271" y="356"/>
                          <a:pt x="271" y="356"/>
                          <a:pt x="271" y="356"/>
                        </a:cubicBezTo>
                        <a:cubicBezTo>
                          <a:pt x="264" y="335"/>
                          <a:pt x="264" y="335"/>
                          <a:pt x="264" y="335"/>
                        </a:cubicBezTo>
                        <a:cubicBezTo>
                          <a:pt x="473" y="335"/>
                          <a:pt x="473" y="335"/>
                          <a:pt x="473" y="335"/>
                        </a:cubicBezTo>
                        <a:cubicBezTo>
                          <a:pt x="478" y="335"/>
                          <a:pt x="482" y="330"/>
                          <a:pt x="482" y="325"/>
                        </a:cubicBezTo>
                        <a:lnTo>
                          <a:pt x="482"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50" name="Rectangle 136"/>
                  <p:cNvSpPr>
                    <a:spLocks noChangeArrowheads="1"/>
                  </p:cNvSpPr>
                  <p:nvPr/>
                </p:nvSpPr>
                <p:spPr bwMode="auto">
                  <a:xfrm>
                    <a:off x="698783" y="1839387"/>
                    <a:ext cx="811812" cy="457751"/>
                  </a:xfrm>
                  <a:prstGeom prst="rect">
                    <a:avLst/>
                  </a:prstGeom>
                  <a:solidFill>
                    <a:schemeClr val="bg2">
                      <a:lumMod val="10000"/>
                      <a:lumOff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2353" b="1" i="0" u="none" strike="noStrike" kern="0" cap="none" spc="0" normalizeH="0" baseline="0" noProof="0" dirty="0">
                        <a:ln>
                          <a:noFill/>
                        </a:ln>
                        <a:gradFill>
                          <a:gsLst>
                            <a:gs pos="1250">
                              <a:srgbClr val="EAEAEA"/>
                            </a:gs>
                            <a:gs pos="100000">
                              <a:srgbClr val="EAEAEA"/>
                            </a:gs>
                          </a:gsLst>
                        </a:gradFill>
                        <a:effectLst/>
                        <a:uLnTx/>
                        <a:uFillTx/>
                        <a:latin typeface="Segoe UI"/>
                        <a:ea typeface="+mn-ea"/>
                        <a:cs typeface="+mn-cs"/>
                      </a:rPr>
                      <a:t>F</a:t>
                    </a:r>
                  </a:p>
                </p:txBody>
              </p:sp>
              <p:sp>
                <p:nvSpPr>
                  <p:cNvPr id="551" name="Freeform 137"/>
                  <p:cNvSpPr>
                    <a:spLocks/>
                  </p:cNvSpPr>
                  <p:nvPr/>
                </p:nvSpPr>
                <p:spPr bwMode="auto">
                  <a:xfrm>
                    <a:off x="720280" y="2204830"/>
                    <a:ext cx="395790" cy="92309"/>
                  </a:xfrm>
                  <a:custGeom>
                    <a:avLst/>
                    <a:gdLst>
                      <a:gd name="T0" fmla="*/ 138 w 224"/>
                      <a:gd name="T1" fmla="*/ 8 h 52"/>
                      <a:gd name="T2" fmla="*/ 0 w 224"/>
                      <a:gd name="T3" fmla="*/ 52 h 52"/>
                      <a:gd name="T4" fmla="*/ 79 w 224"/>
                      <a:gd name="T5" fmla="*/ 52 h 52"/>
                      <a:gd name="T6" fmla="*/ 224 w 224"/>
                      <a:gd name="T7" fmla="*/ 52 h 52"/>
                      <a:gd name="T8" fmla="*/ 138 w 224"/>
                      <a:gd name="T9" fmla="*/ 8 h 52"/>
                    </a:gdLst>
                    <a:ahLst/>
                    <a:cxnLst>
                      <a:cxn ang="0">
                        <a:pos x="T0" y="T1"/>
                      </a:cxn>
                      <a:cxn ang="0">
                        <a:pos x="T2" y="T3"/>
                      </a:cxn>
                      <a:cxn ang="0">
                        <a:pos x="T4" y="T5"/>
                      </a:cxn>
                      <a:cxn ang="0">
                        <a:pos x="T6" y="T7"/>
                      </a:cxn>
                      <a:cxn ang="0">
                        <a:pos x="T8" y="T9"/>
                      </a:cxn>
                    </a:cxnLst>
                    <a:rect l="0" t="0" r="r" b="b"/>
                    <a:pathLst>
                      <a:path w="224" h="52">
                        <a:moveTo>
                          <a:pt x="138" y="8"/>
                        </a:moveTo>
                        <a:cubicBezTo>
                          <a:pt x="90" y="0"/>
                          <a:pt x="38" y="14"/>
                          <a:pt x="0" y="52"/>
                        </a:cubicBezTo>
                        <a:cubicBezTo>
                          <a:pt x="79" y="52"/>
                          <a:pt x="79" y="52"/>
                          <a:pt x="79" y="52"/>
                        </a:cubicBezTo>
                        <a:cubicBezTo>
                          <a:pt x="224" y="52"/>
                          <a:pt x="224" y="52"/>
                          <a:pt x="224" y="52"/>
                        </a:cubicBezTo>
                        <a:cubicBezTo>
                          <a:pt x="200" y="28"/>
                          <a:pt x="170" y="13"/>
                          <a:pt x="138"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52" name="Freeform 138"/>
                  <p:cNvSpPr>
                    <a:spLocks/>
                  </p:cNvSpPr>
                  <p:nvPr/>
                </p:nvSpPr>
                <p:spPr bwMode="auto">
                  <a:xfrm>
                    <a:off x="1001622" y="2148687"/>
                    <a:ext cx="508973" cy="148451"/>
                  </a:xfrm>
                  <a:custGeom>
                    <a:avLst/>
                    <a:gdLst>
                      <a:gd name="T0" fmla="*/ 0 w 343"/>
                      <a:gd name="T1" fmla="*/ 100 h 100"/>
                      <a:gd name="T2" fmla="*/ 343 w 343"/>
                      <a:gd name="T3" fmla="*/ 100 h 100"/>
                      <a:gd name="T4" fmla="*/ 343 w 343"/>
                      <a:gd name="T5" fmla="*/ 81 h 100"/>
                      <a:gd name="T6" fmla="*/ 0 w 343"/>
                      <a:gd name="T7" fmla="*/ 100 h 100"/>
                    </a:gdLst>
                    <a:ahLst/>
                    <a:cxnLst>
                      <a:cxn ang="0">
                        <a:pos x="T0" y="T1"/>
                      </a:cxn>
                      <a:cxn ang="0">
                        <a:pos x="T2" y="T3"/>
                      </a:cxn>
                      <a:cxn ang="0">
                        <a:pos x="T4" y="T5"/>
                      </a:cxn>
                      <a:cxn ang="0">
                        <a:pos x="T6" y="T7"/>
                      </a:cxn>
                    </a:cxnLst>
                    <a:rect l="0" t="0" r="r" b="b"/>
                    <a:pathLst>
                      <a:path w="343" h="100">
                        <a:moveTo>
                          <a:pt x="0" y="100"/>
                        </a:moveTo>
                        <a:cubicBezTo>
                          <a:pt x="343" y="100"/>
                          <a:pt x="343" y="100"/>
                          <a:pt x="343" y="100"/>
                        </a:cubicBezTo>
                        <a:cubicBezTo>
                          <a:pt x="343" y="81"/>
                          <a:pt x="343" y="81"/>
                          <a:pt x="343" y="81"/>
                        </a:cubicBezTo>
                        <a:cubicBezTo>
                          <a:pt x="242" y="0"/>
                          <a:pt x="94" y="6"/>
                          <a:pt x="0" y="10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53" name="Freeform 139"/>
                  <p:cNvSpPr>
                    <a:spLocks/>
                  </p:cNvSpPr>
                  <p:nvPr/>
                </p:nvSpPr>
                <p:spPr bwMode="auto">
                  <a:xfrm>
                    <a:off x="1136302" y="2218739"/>
                    <a:ext cx="332565" cy="78399"/>
                  </a:xfrm>
                  <a:custGeom>
                    <a:avLst/>
                    <a:gdLst>
                      <a:gd name="T0" fmla="*/ 116 w 188"/>
                      <a:gd name="T1" fmla="*/ 7 h 44"/>
                      <a:gd name="T2" fmla="*/ 0 w 188"/>
                      <a:gd name="T3" fmla="*/ 44 h 44"/>
                      <a:gd name="T4" fmla="*/ 66 w 188"/>
                      <a:gd name="T5" fmla="*/ 44 h 44"/>
                      <a:gd name="T6" fmla="*/ 188 w 188"/>
                      <a:gd name="T7" fmla="*/ 44 h 44"/>
                      <a:gd name="T8" fmla="*/ 116 w 188"/>
                      <a:gd name="T9" fmla="*/ 7 h 44"/>
                    </a:gdLst>
                    <a:ahLst/>
                    <a:cxnLst>
                      <a:cxn ang="0">
                        <a:pos x="T0" y="T1"/>
                      </a:cxn>
                      <a:cxn ang="0">
                        <a:pos x="T2" y="T3"/>
                      </a:cxn>
                      <a:cxn ang="0">
                        <a:pos x="T4" y="T5"/>
                      </a:cxn>
                      <a:cxn ang="0">
                        <a:pos x="T6" y="T7"/>
                      </a:cxn>
                      <a:cxn ang="0">
                        <a:pos x="T8" y="T9"/>
                      </a:cxn>
                    </a:cxnLst>
                    <a:rect l="0" t="0" r="r" b="b"/>
                    <a:pathLst>
                      <a:path w="188" h="44">
                        <a:moveTo>
                          <a:pt x="116" y="7"/>
                        </a:moveTo>
                        <a:cubicBezTo>
                          <a:pt x="75" y="0"/>
                          <a:pt x="31" y="12"/>
                          <a:pt x="0" y="44"/>
                        </a:cubicBezTo>
                        <a:cubicBezTo>
                          <a:pt x="66" y="44"/>
                          <a:pt x="66" y="44"/>
                          <a:pt x="66" y="44"/>
                        </a:cubicBezTo>
                        <a:cubicBezTo>
                          <a:pt x="188" y="44"/>
                          <a:pt x="188" y="44"/>
                          <a:pt x="188" y="44"/>
                        </a:cubicBezTo>
                        <a:cubicBezTo>
                          <a:pt x="168" y="24"/>
                          <a:pt x="142" y="11"/>
                          <a:pt x="116" y="7"/>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54" name="Freeform 152"/>
                  <p:cNvSpPr>
                    <a:spLocks/>
                  </p:cNvSpPr>
                  <p:nvPr/>
                </p:nvSpPr>
                <p:spPr bwMode="auto">
                  <a:xfrm>
                    <a:off x="1392997" y="2483021"/>
                    <a:ext cx="88515" cy="44258"/>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2" y="0"/>
                          <a:pt x="0" y="11"/>
                          <a:pt x="0" y="25"/>
                        </a:cubicBezTo>
                        <a:cubicBezTo>
                          <a:pt x="50" y="25"/>
                          <a:pt x="50" y="25"/>
                          <a:pt x="50" y="25"/>
                        </a:cubicBezTo>
                        <a:cubicBezTo>
                          <a:pt x="50" y="11"/>
                          <a:pt x="39" y="0"/>
                          <a:pt x="25"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55" name="Freeform 153"/>
                  <p:cNvSpPr>
                    <a:spLocks/>
                  </p:cNvSpPr>
                  <p:nvPr/>
                </p:nvSpPr>
                <p:spPr bwMode="auto">
                  <a:xfrm>
                    <a:off x="698783" y="2479227"/>
                    <a:ext cx="663865" cy="45522"/>
                  </a:xfrm>
                  <a:custGeom>
                    <a:avLst/>
                    <a:gdLst>
                      <a:gd name="T0" fmla="*/ 525 w 525"/>
                      <a:gd name="T1" fmla="*/ 36 h 36"/>
                      <a:gd name="T2" fmla="*/ 0 w 525"/>
                      <a:gd name="T3" fmla="*/ 36 h 36"/>
                      <a:gd name="T4" fmla="*/ 0 w 525"/>
                      <a:gd name="T5" fmla="*/ 21 h 36"/>
                      <a:gd name="T6" fmla="*/ 55 w 525"/>
                      <a:gd name="T7" fmla="*/ 0 h 36"/>
                      <a:gd name="T8" fmla="*/ 472 w 525"/>
                      <a:gd name="T9" fmla="*/ 0 h 36"/>
                      <a:gd name="T10" fmla="*/ 525 w 525"/>
                      <a:gd name="T11" fmla="*/ 21 h 36"/>
                      <a:gd name="T12" fmla="*/ 525 w 52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25" h="36">
                        <a:moveTo>
                          <a:pt x="525" y="36"/>
                        </a:moveTo>
                        <a:lnTo>
                          <a:pt x="0" y="36"/>
                        </a:lnTo>
                        <a:lnTo>
                          <a:pt x="0" y="21"/>
                        </a:lnTo>
                        <a:lnTo>
                          <a:pt x="55" y="0"/>
                        </a:lnTo>
                        <a:lnTo>
                          <a:pt x="472" y="0"/>
                        </a:lnTo>
                        <a:lnTo>
                          <a:pt x="525" y="21"/>
                        </a:lnTo>
                        <a:lnTo>
                          <a:pt x="525" y="3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56" name="Freeform 154"/>
                  <p:cNvSpPr>
                    <a:spLocks/>
                  </p:cNvSpPr>
                  <p:nvPr/>
                </p:nvSpPr>
                <p:spPr bwMode="auto">
                  <a:xfrm>
                    <a:off x="1217230" y="2451408"/>
                    <a:ext cx="221289" cy="64490"/>
                  </a:xfrm>
                  <a:custGeom>
                    <a:avLst/>
                    <a:gdLst>
                      <a:gd name="T0" fmla="*/ 123 w 125"/>
                      <a:gd name="T1" fmla="*/ 37 h 37"/>
                      <a:gd name="T2" fmla="*/ 0 w 125"/>
                      <a:gd name="T3" fmla="*/ 4 h 37"/>
                      <a:gd name="T4" fmla="*/ 0 w 125"/>
                      <a:gd name="T5" fmla="*/ 0 h 37"/>
                      <a:gd name="T6" fmla="*/ 125 w 125"/>
                      <a:gd name="T7" fmla="*/ 34 h 37"/>
                      <a:gd name="T8" fmla="*/ 123 w 125"/>
                      <a:gd name="T9" fmla="*/ 37 h 37"/>
                    </a:gdLst>
                    <a:ahLst/>
                    <a:cxnLst>
                      <a:cxn ang="0">
                        <a:pos x="T0" y="T1"/>
                      </a:cxn>
                      <a:cxn ang="0">
                        <a:pos x="T2" y="T3"/>
                      </a:cxn>
                      <a:cxn ang="0">
                        <a:pos x="T4" y="T5"/>
                      </a:cxn>
                      <a:cxn ang="0">
                        <a:pos x="T6" y="T7"/>
                      </a:cxn>
                      <a:cxn ang="0">
                        <a:pos x="T8" y="T9"/>
                      </a:cxn>
                    </a:cxnLst>
                    <a:rect l="0" t="0" r="r" b="b"/>
                    <a:pathLst>
                      <a:path w="125" h="37">
                        <a:moveTo>
                          <a:pt x="123" y="37"/>
                        </a:moveTo>
                        <a:cubicBezTo>
                          <a:pt x="86" y="16"/>
                          <a:pt x="43" y="4"/>
                          <a:pt x="0" y="4"/>
                        </a:cubicBezTo>
                        <a:cubicBezTo>
                          <a:pt x="0" y="0"/>
                          <a:pt x="0" y="0"/>
                          <a:pt x="0" y="0"/>
                        </a:cubicBezTo>
                        <a:cubicBezTo>
                          <a:pt x="44" y="1"/>
                          <a:pt x="87" y="12"/>
                          <a:pt x="125" y="34"/>
                        </a:cubicBezTo>
                        <a:lnTo>
                          <a:pt x="123" y="3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sp>
              <p:nvSpPr>
                <p:cNvPr id="548" name="Freeform 23"/>
                <p:cNvSpPr>
                  <a:spLocks/>
                </p:cNvSpPr>
                <p:nvPr/>
              </p:nvSpPr>
              <p:spPr bwMode="auto">
                <a:xfrm>
                  <a:off x="421481" y="2070323"/>
                  <a:ext cx="711994" cy="461719"/>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grpSp>
          <p:nvGrpSpPr>
            <p:cNvPr id="793" name="Group 792"/>
            <p:cNvGrpSpPr/>
            <p:nvPr/>
          </p:nvGrpSpPr>
          <p:grpSpPr>
            <a:xfrm>
              <a:off x="8504152" y="1206391"/>
              <a:ext cx="1227629" cy="1704365"/>
              <a:chOff x="8504152" y="1206391"/>
              <a:chExt cx="1227629" cy="1704365"/>
            </a:xfrm>
          </p:grpSpPr>
          <p:sp>
            <p:nvSpPr>
              <p:cNvPr id="147" name="Rectangle 146"/>
              <p:cNvSpPr/>
              <p:nvPr/>
            </p:nvSpPr>
            <p:spPr bwMode="auto">
              <a:xfrm>
                <a:off x="8563214" y="2414515"/>
                <a:ext cx="1109505"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17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Most memory </a:t>
                </a:r>
                <a:br>
                  <a:rPr kumimoji="0" lang="en-US" sz="117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17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fastest CPUs</a:t>
                </a:r>
              </a:p>
            </p:txBody>
          </p:sp>
          <p:grpSp>
            <p:nvGrpSpPr>
              <p:cNvPr id="590" name="Group 589"/>
              <p:cNvGrpSpPr/>
              <p:nvPr/>
            </p:nvGrpSpPr>
            <p:grpSpPr>
              <a:xfrm>
                <a:off x="8504152" y="1206391"/>
                <a:ext cx="1227629" cy="1015299"/>
                <a:chOff x="421481" y="1355947"/>
                <a:chExt cx="1424931" cy="1178476"/>
              </a:xfrm>
            </p:grpSpPr>
            <p:grpSp>
              <p:nvGrpSpPr>
                <p:cNvPr id="591" name="Group 590"/>
                <p:cNvGrpSpPr/>
                <p:nvPr/>
              </p:nvGrpSpPr>
              <p:grpSpPr>
                <a:xfrm>
                  <a:off x="1086419" y="1355947"/>
                  <a:ext cx="759993" cy="1176095"/>
                  <a:chOff x="-853942" y="-1389063"/>
                  <a:chExt cx="350838" cy="542925"/>
                </a:xfrm>
              </p:grpSpPr>
              <p:sp>
                <p:nvSpPr>
                  <p:cNvPr id="602" name="Rectangle 67"/>
                  <p:cNvSpPr>
                    <a:spLocks noChangeArrowheads="1"/>
                  </p:cNvSpPr>
                  <p:nvPr/>
                </p:nvSpPr>
                <p:spPr bwMode="auto">
                  <a:xfrm>
                    <a:off x="-853942" y="-1389063"/>
                    <a:ext cx="350838" cy="5429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03" name="Rectangle 68"/>
                  <p:cNvSpPr>
                    <a:spLocks noChangeArrowheads="1"/>
                  </p:cNvSpPr>
                  <p:nvPr/>
                </p:nvSpPr>
                <p:spPr bwMode="auto">
                  <a:xfrm>
                    <a:off x="-831717" y="-1365251"/>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04" name="Rectangle 69"/>
                  <p:cNvSpPr>
                    <a:spLocks noChangeArrowheads="1"/>
                  </p:cNvSpPr>
                  <p:nvPr/>
                </p:nvSpPr>
                <p:spPr bwMode="auto">
                  <a:xfrm>
                    <a:off x="-819017"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05" name="Rectangle 70"/>
                  <p:cNvSpPr>
                    <a:spLocks noChangeArrowheads="1"/>
                  </p:cNvSpPr>
                  <p:nvPr/>
                </p:nvSpPr>
                <p:spPr bwMode="auto">
                  <a:xfrm>
                    <a:off x="-801555"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06" name="Rectangle 71"/>
                  <p:cNvSpPr>
                    <a:spLocks noChangeArrowheads="1"/>
                  </p:cNvSpPr>
                  <p:nvPr/>
                </p:nvSpPr>
                <p:spPr bwMode="auto">
                  <a:xfrm>
                    <a:off x="-780917"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07" name="Rectangle 72"/>
                  <p:cNvSpPr>
                    <a:spLocks noChangeArrowheads="1"/>
                  </p:cNvSpPr>
                  <p:nvPr/>
                </p:nvSpPr>
                <p:spPr bwMode="auto">
                  <a:xfrm>
                    <a:off x="-761867"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08" name="Rectangle 73"/>
                  <p:cNvSpPr>
                    <a:spLocks noChangeArrowheads="1"/>
                  </p:cNvSpPr>
                  <p:nvPr/>
                </p:nvSpPr>
                <p:spPr bwMode="auto">
                  <a:xfrm>
                    <a:off x="-741230"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09" name="Rectangle 74"/>
                  <p:cNvSpPr>
                    <a:spLocks noChangeArrowheads="1"/>
                  </p:cNvSpPr>
                  <p:nvPr/>
                </p:nvSpPr>
                <p:spPr bwMode="auto">
                  <a:xfrm>
                    <a:off x="-723767"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10" name="Oval 75"/>
                  <p:cNvSpPr>
                    <a:spLocks noChangeArrowheads="1"/>
                  </p:cNvSpPr>
                  <p:nvPr/>
                </p:nvSpPr>
                <p:spPr bwMode="auto">
                  <a:xfrm>
                    <a:off x="-576130" y="-1331913"/>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11" name="Rectangle 76"/>
                  <p:cNvSpPr>
                    <a:spLocks noChangeArrowheads="1"/>
                  </p:cNvSpPr>
                  <p:nvPr/>
                </p:nvSpPr>
                <p:spPr bwMode="auto">
                  <a:xfrm>
                    <a:off x="-831717" y="-1254126"/>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12" name="Rectangle 77"/>
                  <p:cNvSpPr>
                    <a:spLocks noChangeArrowheads="1"/>
                  </p:cNvSpPr>
                  <p:nvPr/>
                </p:nvSpPr>
                <p:spPr bwMode="auto">
                  <a:xfrm>
                    <a:off x="-819017"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13" name="Rectangle 78"/>
                  <p:cNvSpPr>
                    <a:spLocks noChangeArrowheads="1"/>
                  </p:cNvSpPr>
                  <p:nvPr/>
                </p:nvSpPr>
                <p:spPr bwMode="auto">
                  <a:xfrm>
                    <a:off x="-801555"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14" name="Rectangle 79"/>
                  <p:cNvSpPr>
                    <a:spLocks noChangeArrowheads="1"/>
                  </p:cNvSpPr>
                  <p:nvPr/>
                </p:nvSpPr>
                <p:spPr bwMode="auto">
                  <a:xfrm>
                    <a:off x="-780917"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15" name="Rectangle 80"/>
                  <p:cNvSpPr>
                    <a:spLocks noChangeArrowheads="1"/>
                  </p:cNvSpPr>
                  <p:nvPr/>
                </p:nvSpPr>
                <p:spPr bwMode="auto">
                  <a:xfrm>
                    <a:off x="-761867"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16" name="Rectangle 81"/>
                  <p:cNvSpPr>
                    <a:spLocks noChangeArrowheads="1"/>
                  </p:cNvSpPr>
                  <p:nvPr/>
                </p:nvSpPr>
                <p:spPr bwMode="auto">
                  <a:xfrm>
                    <a:off x="-741230"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17" name="Rectangle 82"/>
                  <p:cNvSpPr>
                    <a:spLocks noChangeArrowheads="1"/>
                  </p:cNvSpPr>
                  <p:nvPr/>
                </p:nvSpPr>
                <p:spPr bwMode="auto">
                  <a:xfrm>
                    <a:off x="-723767"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18" name="Oval 83"/>
                  <p:cNvSpPr>
                    <a:spLocks noChangeArrowheads="1"/>
                  </p:cNvSpPr>
                  <p:nvPr/>
                </p:nvSpPr>
                <p:spPr bwMode="auto">
                  <a:xfrm>
                    <a:off x="-576130" y="-1220788"/>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19" name="Rectangle 84"/>
                  <p:cNvSpPr>
                    <a:spLocks noChangeArrowheads="1"/>
                  </p:cNvSpPr>
                  <p:nvPr/>
                </p:nvSpPr>
                <p:spPr bwMode="auto">
                  <a:xfrm>
                    <a:off x="-831717" y="-1139826"/>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20" name="Rectangle 85"/>
                  <p:cNvSpPr>
                    <a:spLocks noChangeArrowheads="1"/>
                  </p:cNvSpPr>
                  <p:nvPr/>
                </p:nvSpPr>
                <p:spPr bwMode="auto">
                  <a:xfrm>
                    <a:off x="-819017"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21" name="Rectangle 86"/>
                  <p:cNvSpPr>
                    <a:spLocks noChangeArrowheads="1"/>
                  </p:cNvSpPr>
                  <p:nvPr/>
                </p:nvSpPr>
                <p:spPr bwMode="auto">
                  <a:xfrm>
                    <a:off x="-801555"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22" name="Rectangle 87"/>
                  <p:cNvSpPr>
                    <a:spLocks noChangeArrowheads="1"/>
                  </p:cNvSpPr>
                  <p:nvPr/>
                </p:nvSpPr>
                <p:spPr bwMode="auto">
                  <a:xfrm>
                    <a:off x="-780917"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23" name="Rectangle 88"/>
                  <p:cNvSpPr>
                    <a:spLocks noChangeArrowheads="1"/>
                  </p:cNvSpPr>
                  <p:nvPr/>
                </p:nvSpPr>
                <p:spPr bwMode="auto">
                  <a:xfrm>
                    <a:off x="-761867"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24" name="Rectangle 89"/>
                  <p:cNvSpPr>
                    <a:spLocks noChangeArrowheads="1"/>
                  </p:cNvSpPr>
                  <p:nvPr/>
                </p:nvSpPr>
                <p:spPr bwMode="auto">
                  <a:xfrm>
                    <a:off x="-741230"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25" name="Rectangle 90"/>
                  <p:cNvSpPr>
                    <a:spLocks noChangeArrowheads="1"/>
                  </p:cNvSpPr>
                  <p:nvPr/>
                </p:nvSpPr>
                <p:spPr bwMode="auto">
                  <a:xfrm>
                    <a:off x="-723767"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26" name="Oval 91"/>
                  <p:cNvSpPr>
                    <a:spLocks noChangeArrowheads="1"/>
                  </p:cNvSpPr>
                  <p:nvPr/>
                </p:nvSpPr>
                <p:spPr bwMode="auto">
                  <a:xfrm>
                    <a:off x="-576130" y="-1106488"/>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27" name="Rectangle 92"/>
                  <p:cNvSpPr>
                    <a:spLocks noChangeArrowheads="1"/>
                  </p:cNvSpPr>
                  <p:nvPr/>
                </p:nvSpPr>
                <p:spPr bwMode="auto">
                  <a:xfrm>
                    <a:off x="-831717" y="-1028701"/>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28" name="Rectangle 93"/>
                  <p:cNvSpPr>
                    <a:spLocks noChangeArrowheads="1"/>
                  </p:cNvSpPr>
                  <p:nvPr/>
                </p:nvSpPr>
                <p:spPr bwMode="auto">
                  <a:xfrm>
                    <a:off x="-819017"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29" name="Rectangle 94"/>
                  <p:cNvSpPr>
                    <a:spLocks noChangeArrowheads="1"/>
                  </p:cNvSpPr>
                  <p:nvPr/>
                </p:nvSpPr>
                <p:spPr bwMode="auto">
                  <a:xfrm>
                    <a:off x="-801555"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30" name="Rectangle 95"/>
                  <p:cNvSpPr>
                    <a:spLocks noChangeArrowheads="1"/>
                  </p:cNvSpPr>
                  <p:nvPr/>
                </p:nvSpPr>
                <p:spPr bwMode="auto">
                  <a:xfrm>
                    <a:off x="-780917"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31" name="Rectangle 96"/>
                  <p:cNvSpPr>
                    <a:spLocks noChangeArrowheads="1"/>
                  </p:cNvSpPr>
                  <p:nvPr/>
                </p:nvSpPr>
                <p:spPr bwMode="auto">
                  <a:xfrm>
                    <a:off x="-761867"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32" name="Rectangle 97"/>
                  <p:cNvSpPr>
                    <a:spLocks noChangeArrowheads="1"/>
                  </p:cNvSpPr>
                  <p:nvPr/>
                </p:nvSpPr>
                <p:spPr bwMode="auto">
                  <a:xfrm>
                    <a:off x="-741230"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33" name="Rectangle 98"/>
                  <p:cNvSpPr>
                    <a:spLocks noChangeArrowheads="1"/>
                  </p:cNvSpPr>
                  <p:nvPr/>
                </p:nvSpPr>
                <p:spPr bwMode="auto">
                  <a:xfrm>
                    <a:off x="-723767"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34" name="Oval 99"/>
                  <p:cNvSpPr>
                    <a:spLocks noChangeArrowheads="1"/>
                  </p:cNvSpPr>
                  <p:nvPr/>
                </p:nvSpPr>
                <p:spPr bwMode="auto">
                  <a:xfrm>
                    <a:off x="-576130" y="-995363"/>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nvGrpSpPr>
                <p:cNvPr id="592" name="Group 591"/>
                <p:cNvGrpSpPr/>
                <p:nvPr/>
              </p:nvGrpSpPr>
              <p:grpSpPr>
                <a:xfrm>
                  <a:off x="646477" y="1714313"/>
                  <a:ext cx="987059" cy="820110"/>
                  <a:chOff x="679816" y="1819155"/>
                  <a:chExt cx="852276" cy="708124"/>
                </a:xfrm>
              </p:grpSpPr>
              <p:sp>
                <p:nvSpPr>
                  <p:cNvPr id="594" name="Freeform 135"/>
                  <p:cNvSpPr>
                    <a:spLocks/>
                  </p:cNvSpPr>
                  <p:nvPr/>
                </p:nvSpPr>
                <p:spPr bwMode="auto">
                  <a:xfrm>
                    <a:off x="679816" y="1819155"/>
                    <a:ext cx="852276" cy="642369"/>
                  </a:xfrm>
                  <a:custGeom>
                    <a:avLst/>
                    <a:gdLst>
                      <a:gd name="T0" fmla="*/ 482 w 482"/>
                      <a:gd name="T1" fmla="*/ 10 h 363"/>
                      <a:gd name="T2" fmla="*/ 473 w 482"/>
                      <a:gd name="T3" fmla="*/ 0 h 363"/>
                      <a:gd name="T4" fmla="*/ 9 w 482"/>
                      <a:gd name="T5" fmla="*/ 0 h 363"/>
                      <a:gd name="T6" fmla="*/ 0 w 482"/>
                      <a:gd name="T7" fmla="*/ 10 h 363"/>
                      <a:gd name="T8" fmla="*/ 0 w 482"/>
                      <a:gd name="T9" fmla="*/ 325 h 363"/>
                      <a:gd name="T10" fmla="*/ 9 w 482"/>
                      <a:gd name="T11" fmla="*/ 335 h 363"/>
                      <a:gd name="T12" fmla="*/ 224 w 482"/>
                      <a:gd name="T13" fmla="*/ 335 h 363"/>
                      <a:gd name="T14" fmla="*/ 217 w 482"/>
                      <a:gd name="T15" fmla="*/ 356 h 363"/>
                      <a:gd name="T16" fmla="*/ 174 w 482"/>
                      <a:gd name="T17" fmla="*/ 356 h 363"/>
                      <a:gd name="T18" fmla="*/ 174 w 482"/>
                      <a:gd name="T19" fmla="*/ 363 h 363"/>
                      <a:gd name="T20" fmla="*/ 306 w 482"/>
                      <a:gd name="T21" fmla="*/ 363 h 363"/>
                      <a:gd name="T22" fmla="*/ 306 w 482"/>
                      <a:gd name="T23" fmla="*/ 356 h 363"/>
                      <a:gd name="T24" fmla="*/ 271 w 482"/>
                      <a:gd name="T25" fmla="*/ 356 h 363"/>
                      <a:gd name="T26" fmla="*/ 264 w 482"/>
                      <a:gd name="T27" fmla="*/ 335 h 363"/>
                      <a:gd name="T28" fmla="*/ 473 w 482"/>
                      <a:gd name="T29" fmla="*/ 335 h 363"/>
                      <a:gd name="T30" fmla="*/ 482 w 482"/>
                      <a:gd name="T31" fmla="*/ 325 h 363"/>
                      <a:gd name="T32" fmla="*/ 482 w 482"/>
                      <a:gd name="T33" fmla="*/ 1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363">
                        <a:moveTo>
                          <a:pt x="482" y="10"/>
                        </a:moveTo>
                        <a:cubicBezTo>
                          <a:pt x="482" y="4"/>
                          <a:pt x="478" y="0"/>
                          <a:pt x="473" y="0"/>
                        </a:cubicBezTo>
                        <a:cubicBezTo>
                          <a:pt x="9" y="0"/>
                          <a:pt x="9" y="0"/>
                          <a:pt x="9" y="0"/>
                        </a:cubicBezTo>
                        <a:cubicBezTo>
                          <a:pt x="4" y="0"/>
                          <a:pt x="0" y="4"/>
                          <a:pt x="0" y="10"/>
                        </a:cubicBezTo>
                        <a:cubicBezTo>
                          <a:pt x="0" y="325"/>
                          <a:pt x="0" y="325"/>
                          <a:pt x="0" y="325"/>
                        </a:cubicBezTo>
                        <a:cubicBezTo>
                          <a:pt x="0" y="330"/>
                          <a:pt x="4" y="335"/>
                          <a:pt x="9" y="335"/>
                        </a:cubicBezTo>
                        <a:cubicBezTo>
                          <a:pt x="224" y="335"/>
                          <a:pt x="224" y="335"/>
                          <a:pt x="224" y="335"/>
                        </a:cubicBezTo>
                        <a:cubicBezTo>
                          <a:pt x="217" y="356"/>
                          <a:pt x="217" y="356"/>
                          <a:pt x="217" y="356"/>
                        </a:cubicBezTo>
                        <a:cubicBezTo>
                          <a:pt x="174" y="356"/>
                          <a:pt x="174" y="356"/>
                          <a:pt x="174" y="356"/>
                        </a:cubicBezTo>
                        <a:cubicBezTo>
                          <a:pt x="174" y="363"/>
                          <a:pt x="174" y="363"/>
                          <a:pt x="174" y="363"/>
                        </a:cubicBezTo>
                        <a:cubicBezTo>
                          <a:pt x="306" y="363"/>
                          <a:pt x="306" y="363"/>
                          <a:pt x="306" y="363"/>
                        </a:cubicBezTo>
                        <a:cubicBezTo>
                          <a:pt x="306" y="356"/>
                          <a:pt x="306" y="356"/>
                          <a:pt x="306" y="356"/>
                        </a:cubicBezTo>
                        <a:cubicBezTo>
                          <a:pt x="271" y="356"/>
                          <a:pt x="271" y="356"/>
                          <a:pt x="271" y="356"/>
                        </a:cubicBezTo>
                        <a:cubicBezTo>
                          <a:pt x="264" y="335"/>
                          <a:pt x="264" y="335"/>
                          <a:pt x="264" y="335"/>
                        </a:cubicBezTo>
                        <a:cubicBezTo>
                          <a:pt x="473" y="335"/>
                          <a:pt x="473" y="335"/>
                          <a:pt x="473" y="335"/>
                        </a:cubicBezTo>
                        <a:cubicBezTo>
                          <a:pt x="478" y="335"/>
                          <a:pt x="482" y="330"/>
                          <a:pt x="482" y="325"/>
                        </a:cubicBezTo>
                        <a:lnTo>
                          <a:pt x="482"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95" name="Rectangle 136"/>
                  <p:cNvSpPr>
                    <a:spLocks noChangeArrowheads="1"/>
                  </p:cNvSpPr>
                  <p:nvPr/>
                </p:nvSpPr>
                <p:spPr bwMode="auto">
                  <a:xfrm>
                    <a:off x="698783" y="1839387"/>
                    <a:ext cx="811812" cy="457751"/>
                  </a:xfrm>
                  <a:prstGeom prst="rect">
                    <a:avLst/>
                  </a:prstGeom>
                  <a:solidFill>
                    <a:schemeClr val="bg2">
                      <a:lumMod val="10000"/>
                      <a:lumOff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2353" b="1" i="0" u="none" strike="noStrike" kern="0" cap="none" spc="0" normalizeH="0" baseline="0" noProof="0" dirty="0">
                        <a:ln>
                          <a:noFill/>
                        </a:ln>
                        <a:gradFill>
                          <a:gsLst>
                            <a:gs pos="1250">
                              <a:srgbClr val="EAEAEA"/>
                            </a:gs>
                            <a:gs pos="100000">
                              <a:srgbClr val="EAEAEA"/>
                            </a:gs>
                          </a:gsLst>
                          <a:lin ang="5400000" scaled="0"/>
                        </a:gradFill>
                        <a:effectLst/>
                        <a:uLnTx/>
                        <a:uFillTx/>
                        <a:latin typeface="Segoe UI"/>
                        <a:ea typeface="+mn-ea"/>
                        <a:cs typeface="+mn-cs"/>
                      </a:rPr>
                      <a:t>G</a:t>
                    </a:r>
                  </a:p>
                </p:txBody>
              </p:sp>
              <p:sp>
                <p:nvSpPr>
                  <p:cNvPr id="596" name="Freeform 137"/>
                  <p:cNvSpPr>
                    <a:spLocks/>
                  </p:cNvSpPr>
                  <p:nvPr/>
                </p:nvSpPr>
                <p:spPr bwMode="auto">
                  <a:xfrm>
                    <a:off x="720280" y="2204830"/>
                    <a:ext cx="395790" cy="92309"/>
                  </a:xfrm>
                  <a:custGeom>
                    <a:avLst/>
                    <a:gdLst>
                      <a:gd name="T0" fmla="*/ 138 w 224"/>
                      <a:gd name="T1" fmla="*/ 8 h 52"/>
                      <a:gd name="T2" fmla="*/ 0 w 224"/>
                      <a:gd name="T3" fmla="*/ 52 h 52"/>
                      <a:gd name="T4" fmla="*/ 79 w 224"/>
                      <a:gd name="T5" fmla="*/ 52 h 52"/>
                      <a:gd name="T6" fmla="*/ 224 w 224"/>
                      <a:gd name="T7" fmla="*/ 52 h 52"/>
                      <a:gd name="T8" fmla="*/ 138 w 224"/>
                      <a:gd name="T9" fmla="*/ 8 h 52"/>
                    </a:gdLst>
                    <a:ahLst/>
                    <a:cxnLst>
                      <a:cxn ang="0">
                        <a:pos x="T0" y="T1"/>
                      </a:cxn>
                      <a:cxn ang="0">
                        <a:pos x="T2" y="T3"/>
                      </a:cxn>
                      <a:cxn ang="0">
                        <a:pos x="T4" y="T5"/>
                      </a:cxn>
                      <a:cxn ang="0">
                        <a:pos x="T6" y="T7"/>
                      </a:cxn>
                      <a:cxn ang="0">
                        <a:pos x="T8" y="T9"/>
                      </a:cxn>
                    </a:cxnLst>
                    <a:rect l="0" t="0" r="r" b="b"/>
                    <a:pathLst>
                      <a:path w="224" h="52">
                        <a:moveTo>
                          <a:pt x="138" y="8"/>
                        </a:moveTo>
                        <a:cubicBezTo>
                          <a:pt x="90" y="0"/>
                          <a:pt x="38" y="14"/>
                          <a:pt x="0" y="52"/>
                        </a:cubicBezTo>
                        <a:cubicBezTo>
                          <a:pt x="79" y="52"/>
                          <a:pt x="79" y="52"/>
                          <a:pt x="79" y="52"/>
                        </a:cubicBezTo>
                        <a:cubicBezTo>
                          <a:pt x="224" y="52"/>
                          <a:pt x="224" y="52"/>
                          <a:pt x="224" y="52"/>
                        </a:cubicBezTo>
                        <a:cubicBezTo>
                          <a:pt x="200" y="28"/>
                          <a:pt x="170" y="13"/>
                          <a:pt x="138"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97" name="Freeform 138"/>
                  <p:cNvSpPr>
                    <a:spLocks/>
                  </p:cNvSpPr>
                  <p:nvPr/>
                </p:nvSpPr>
                <p:spPr bwMode="auto">
                  <a:xfrm>
                    <a:off x="1001622" y="2148687"/>
                    <a:ext cx="508973" cy="148451"/>
                  </a:xfrm>
                  <a:custGeom>
                    <a:avLst/>
                    <a:gdLst>
                      <a:gd name="T0" fmla="*/ 0 w 343"/>
                      <a:gd name="T1" fmla="*/ 100 h 100"/>
                      <a:gd name="T2" fmla="*/ 343 w 343"/>
                      <a:gd name="T3" fmla="*/ 100 h 100"/>
                      <a:gd name="T4" fmla="*/ 343 w 343"/>
                      <a:gd name="T5" fmla="*/ 81 h 100"/>
                      <a:gd name="T6" fmla="*/ 0 w 343"/>
                      <a:gd name="T7" fmla="*/ 100 h 100"/>
                    </a:gdLst>
                    <a:ahLst/>
                    <a:cxnLst>
                      <a:cxn ang="0">
                        <a:pos x="T0" y="T1"/>
                      </a:cxn>
                      <a:cxn ang="0">
                        <a:pos x="T2" y="T3"/>
                      </a:cxn>
                      <a:cxn ang="0">
                        <a:pos x="T4" y="T5"/>
                      </a:cxn>
                      <a:cxn ang="0">
                        <a:pos x="T6" y="T7"/>
                      </a:cxn>
                    </a:cxnLst>
                    <a:rect l="0" t="0" r="r" b="b"/>
                    <a:pathLst>
                      <a:path w="343" h="100">
                        <a:moveTo>
                          <a:pt x="0" y="100"/>
                        </a:moveTo>
                        <a:cubicBezTo>
                          <a:pt x="343" y="100"/>
                          <a:pt x="343" y="100"/>
                          <a:pt x="343" y="100"/>
                        </a:cubicBezTo>
                        <a:cubicBezTo>
                          <a:pt x="343" y="81"/>
                          <a:pt x="343" y="81"/>
                          <a:pt x="343" y="81"/>
                        </a:cubicBezTo>
                        <a:cubicBezTo>
                          <a:pt x="242" y="0"/>
                          <a:pt x="94" y="6"/>
                          <a:pt x="0" y="10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98" name="Freeform 139"/>
                  <p:cNvSpPr>
                    <a:spLocks/>
                  </p:cNvSpPr>
                  <p:nvPr/>
                </p:nvSpPr>
                <p:spPr bwMode="auto">
                  <a:xfrm>
                    <a:off x="1136302" y="2218739"/>
                    <a:ext cx="332565" cy="78399"/>
                  </a:xfrm>
                  <a:custGeom>
                    <a:avLst/>
                    <a:gdLst>
                      <a:gd name="T0" fmla="*/ 116 w 188"/>
                      <a:gd name="T1" fmla="*/ 7 h 44"/>
                      <a:gd name="T2" fmla="*/ 0 w 188"/>
                      <a:gd name="T3" fmla="*/ 44 h 44"/>
                      <a:gd name="T4" fmla="*/ 66 w 188"/>
                      <a:gd name="T5" fmla="*/ 44 h 44"/>
                      <a:gd name="T6" fmla="*/ 188 w 188"/>
                      <a:gd name="T7" fmla="*/ 44 h 44"/>
                      <a:gd name="T8" fmla="*/ 116 w 188"/>
                      <a:gd name="T9" fmla="*/ 7 h 44"/>
                    </a:gdLst>
                    <a:ahLst/>
                    <a:cxnLst>
                      <a:cxn ang="0">
                        <a:pos x="T0" y="T1"/>
                      </a:cxn>
                      <a:cxn ang="0">
                        <a:pos x="T2" y="T3"/>
                      </a:cxn>
                      <a:cxn ang="0">
                        <a:pos x="T4" y="T5"/>
                      </a:cxn>
                      <a:cxn ang="0">
                        <a:pos x="T6" y="T7"/>
                      </a:cxn>
                      <a:cxn ang="0">
                        <a:pos x="T8" y="T9"/>
                      </a:cxn>
                    </a:cxnLst>
                    <a:rect l="0" t="0" r="r" b="b"/>
                    <a:pathLst>
                      <a:path w="188" h="44">
                        <a:moveTo>
                          <a:pt x="116" y="7"/>
                        </a:moveTo>
                        <a:cubicBezTo>
                          <a:pt x="75" y="0"/>
                          <a:pt x="31" y="12"/>
                          <a:pt x="0" y="44"/>
                        </a:cubicBezTo>
                        <a:cubicBezTo>
                          <a:pt x="66" y="44"/>
                          <a:pt x="66" y="44"/>
                          <a:pt x="66" y="44"/>
                        </a:cubicBezTo>
                        <a:cubicBezTo>
                          <a:pt x="188" y="44"/>
                          <a:pt x="188" y="44"/>
                          <a:pt x="188" y="44"/>
                        </a:cubicBezTo>
                        <a:cubicBezTo>
                          <a:pt x="168" y="24"/>
                          <a:pt x="142" y="11"/>
                          <a:pt x="116" y="7"/>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599" name="Freeform 152"/>
                  <p:cNvSpPr>
                    <a:spLocks/>
                  </p:cNvSpPr>
                  <p:nvPr/>
                </p:nvSpPr>
                <p:spPr bwMode="auto">
                  <a:xfrm>
                    <a:off x="1392997" y="2483021"/>
                    <a:ext cx="88515" cy="44258"/>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2" y="0"/>
                          <a:pt x="0" y="11"/>
                          <a:pt x="0" y="25"/>
                        </a:cubicBezTo>
                        <a:cubicBezTo>
                          <a:pt x="50" y="25"/>
                          <a:pt x="50" y="25"/>
                          <a:pt x="50" y="25"/>
                        </a:cubicBezTo>
                        <a:cubicBezTo>
                          <a:pt x="50" y="11"/>
                          <a:pt x="39" y="0"/>
                          <a:pt x="25"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00" name="Freeform 153"/>
                  <p:cNvSpPr>
                    <a:spLocks/>
                  </p:cNvSpPr>
                  <p:nvPr/>
                </p:nvSpPr>
                <p:spPr bwMode="auto">
                  <a:xfrm>
                    <a:off x="698783" y="2479227"/>
                    <a:ext cx="663865" cy="45522"/>
                  </a:xfrm>
                  <a:custGeom>
                    <a:avLst/>
                    <a:gdLst>
                      <a:gd name="T0" fmla="*/ 525 w 525"/>
                      <a:gd name="T1" fmla="*/ 36 h 36"/>
                      <a:gd name="T2" fmla="*/ 0 w 525"/>
                      <a:gd name="T3" fmla="*/ 36 h 36"/>
                      <a:gd name="T4" fmla="*/ 0 w 525"/>
                      <a:gd name="T5" fmla="*/ 21 h 36"/>
                      <a:gd name="T6" fmla="*/ 55 w 525"/>
                      <a:gd name="T7" fmla="*/ 0 h 36"/>
                      <a:gd name="T8" fmla="*/ 472 w 525"/>
                      <a:gd name="T9" fmla="*/ 0 h 36"/>
                      <a:gd name="T10" fmla="*/ 525 w 525"/>
                      <a:gd name="T11" fmla="*/ 21 h 36"/>
                      <a:gd name="T12" fmla="*/ 525 w 52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25" h="36">
                        <a:moveTo>
                          <a:pt x="525" y="36"/>
                        </a:moveTo>
                        <a:lnTo>
                          <a:pt x="0" y="36"/>
                        </a:lnTo>
                        <a:lnTo>
                          <a:pt x="0" y="21"/>
                        </a:lnTo>
                        <a:lnTo>
                          <a:pt x="55" y="0"/>
                        </a:lnTo>
                        <a:lnTo>
                          <a:pt x="472" y="0"/>
                        </a:lnTo>
                        <a:lnTo>
                          <a:pt x="525" y="21"/>
                        </a:lnTo>
                        <a:lnTo>
                          <a:pt x="525" y="3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01" name="Freeform 154"/>
                  <p:cNvSpPr>
                    <a:spLocks/>
                  </p:cNvSpPr>
                  <p:nvPr/>
                </p:nvSpPr>
                <p:spPr bwMode="auto">
                  <a:xfrm>
                    <a:off x="1217230" y="2451408"/>
                    <a:ext cx="221289" cy="64490"/>
                  </a:xfrm>
                  <a:custGeom>
                    <a:avLst/>
                    <a:gdLst>
                      <a:gd name="T0" fmla="*/ 123 w 125"/>
                      <a:gd name="T1" fmla="*/ 37 h 37"/>
                      <a:gd name="T2" fmla="*/ 0 w 125"/>
                      <a:gd name="T3" fmla="*/ 4 h 37"/>
                      <a:gd name="T4" fmla="*/ 0 w 125"/>
                      <a:gd name="T5" fmla="*/ 0 h 37"/>
                      <a:gd name="T6" fmla="*/ 125 w 125"/>
                      <a:gd name="T7" fmla="*/ 34 h 37"/>
                      <a:gd name="T8" fmla="*/ 123 w 125"/>
                      <a:gd name="T9" fmla="*/ 37 h 37"/>
                    </a:gdLst>
                    <a:ahLst/>
                    <a:cxnLst>
                      <a:cxn ang="0">
                        <a:pos x="T0" y="T1"/>
                      </a:cxn>
                      <a:cxn ang="0">
                        <a:pos x="T2" y="T3"/>
                      </a:cxn>
                      <a:cxn ang="0">
                        <a:pos x="T4" y="T5"/>
                      </a:cxn>
                      <a:cxn ang="0">
                        <a:pos x="T6" y="T7"/>
                      </a:cxn>
                      <a:cxn ang="0">
                        <a:pos x="T8" y="T9"/>
                      </a:cxn>
                    </a:cxnLst>
                    <a:rect l="0" t="0" r="r" b="b"/>
                    <a:pathLst>
                      <a:path w="125" h="37">
                        <a:moveTo>
                          <a:pt x="123" y="37"/>
                        </a:moveTo>
                        <a:cubicBezTo>
                          <a:pt x="86" y="16"/>
                          <a:pt x="43" y="4"/>
                          <a:pt x="0" y="4"/>
                        </a:cubicBezTo>
                        <a:cubicBezTo>
                          <a:pt x="0" y="0"/>
                          <a:pt x="0" y="0"/>
                          <a:pt x="0" y="0"/>
                        </a:cubicBezTo>
                        <a:cubicBezTo>
                          <a:pt x="44" y="1"/>
                          <a:pt x="87" y="12"/>
                          <a:pt x="125" y="34"/>
                        </a:cubicBezTo>
                        <a:lnTo>
                          <a:pt x="123" y="3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sp>
              <p:nvSpPr>
                <p:cNvPr id="593" name="Freeform 23"/>
                <p:cNvSpPr>
                  <a:spLocks/>
                </p:cNvSpPr>
                <p:nvPr/>
              </p:nvSpPr>
              <p:spPr bwMode="auto">
                <a:xfrm>
                  <a:off x="421481" y="2070323"/>
                  <a:ext cx="711994" cy="461719"/>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grpSp>
      <p:grpSp>
        <p:nvGrpSpPr>
          <p:cNvPr id="2" name="Group 1" hidden="1"/>
          <p:cNvGrpSpPr/>
          <p:nvPr/>
        </p:nvGrpSpPr>
        <p:grpSpPr>
          <a:xfrm>
            <a:off x="1464331" y="2896572"/>
            <a:ext cx="9636034" cy="2757344"/>
            <a:chOff x="1493693" y="2954157"/>
            <a:chExt cx="9829257" cy="2812635"/>
          </a:xfrm>
        </p:grpSpPr>
        <p:sp>
          <p:nvSpPr>
            <p:cNvPr id="183" name="Rectangle 182"/>
            <p:cNvSpPr/>
            <p:nvPr/>
          </p:nvSpPr>
          <p:spPr bwMode="auto">
            <a:xfrm>
              <a:off x="6488730" y="4517263"/>
              <a:ext cx="2667302" cy="12495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3927" rtl="0" eaLnBrk="1" fontAlgn="auto" latinLnBrk="0" hangingPunct="1">
                <a:lnSpc>
                  <a:spcPct val="90000"/>
                </a:lnSpc>
                <a:spcBef>
                  <a:spcPts val="0"/>
                </a:spcBef>
                <a:spcAft>
                  <a:spcPts val="392"/>
                </a:spcAft>
                <a:buClrTx/>
                <a:buSzTx/>
                <a:buFontTx/>
                <a:buNone/>
                <a:tabLst/>
                <a:defRPr/>
              </a:pP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NVIDIA Tesla accelerated </a:t>
              </a:r>
              <a:b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b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platform and GRID 2.0</a:t>
              </a:r>
            </a:p>
            <a:p>
              <a:pPr marL="0" marR="0" lvl="0" indent="0" algn="ctr" defTabSz="913927" rtl="0" eaLnBrk="1" fontAlgn="auto" latinLnBrk="0" hangingPunct="1">
                <a:lnSpc>
                  <a:spcPct val="90000"/>
                </a:lnSpc>
                <a:spcBef>
                  <a:spcPts val="0"/>
                </a:spcBef>
                <a:spcAft>
                  <a:spcPts val="392"/>
                </a:spcAft>
                <a:buClrTx/>
                <a:buSzTx/>
                <a:buFontTx/>
                <a:buNone/>
                <a:tabLst/>
                <a:defRPr/>
              </a:pP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Supports RDMA</a:t>
              </a:r>
            </a:p>
            <a:p>
              <a:pPr marL="0" marR="0" lvl="0" indent="0" algn="ctr" defTabSz="913927" rtl="0" eaLnBrk="1" fontAlgn="auto" latinLnBrk="0" hangingPunct="1">
                <a:lnSpc>
                  <a:spcPct val="90000"/>
                </a:lnSpc>
                <a:spcBef>
                  <a:spcPts val="0"/>
                </a:spcBef>
                <a:spcAft>
                  <a:spcPts val="392"/>
                </a:spcAft>
                <a:buClrTx/>
                <a:buSzTx/>
                <a:buFontTx/>
                <a:buNone/>
                <a:tabLst/>
                <a:defRPr/>
              </a:pP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For Compute and Graphics intensive workloads</a:t>
              </a:r>
            </a:p>
            <a:p>
              <a:pPr marL="0" marR="0" lvl="0" indent="0" algn="ctr" defTabSz="913927" rtl="0" eaLnBrk="1" fontAlgn="auto" latinLnBrk="0" hangingPunct="1">
                <a:lnSpc>
                  <a:spcPct val="90000"/>
                </a:lnSpc>
                <a:spcBef>
                  <a:spcPts val="0"/>
                </a:spcBef>
                <a:spcAft>
                  <a:spcPts val="392"/>
                </a:spcAft>
                <a:buClrTx/>
                <a:buSzTx/>
                <a:buFontTx/>
                <a:buNone/>
                <a:tabLst/>
                <a:defRPr/>
              </a:pPr>
              <a:endPar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endParaRPr>
            </a:p>
          </p:txBody>
        </p:sp>
        <p:sp>
          <p:nvSpPr>
            <p:cNvPr id="184" name="Rectangle 183"/>
            <p:cNvSpPr/>
            <p:nvPr/>
          </p:nvSpPr>
          <p:spPr bwMode="auto">
            <a:xfrm>
              <a:off x="9128390" y="4517263"/>
              <a:ext cx="2194560" cy="9482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3927" rtl="0" eaLnBrk="1" fontAlgn="auto" latinLnBrk="0" hangingPunct="1">
                <a:lnSpc>
                  <a:spcPct val="90000"/>
                </a:lnSpc>
                <a:spcBef>
                  <a:spcPts val="0"/>
                </a:spcBef>
                <a:spcAft>
                  <a:spcPts val="392"/>
                </a:spcAft>
                <a:buClrTx/>
                <a:buSzTx/>
                <a:buFontTx/>
                <a:buNone/>
                <a:tabLst/>
                <a:defRPr/>
              </a:pP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Available with </a:t>
              </a:r>
              <a:b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b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G and D series</a:t>
              </a:r>
            </a:p>
          </p:txBody>
        </p:sp>
        <p:sp>
          <p:nvSpPr>
            <p:cNvPr id="185" name="Rectangle 184"/>
            <p:cNvSpPr/>
            <p:nvPr/>
          </p:nvSpPr>
          <p:spPr bwMode="auto">
            <a:xfrm>
              <a:off x="4099722" y="4517263"/>
              <a:ext cx="2262978" cy="12495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3927" rtl="0" eaLnBrk="1" fontAlgn="auto" latinLnBrk="0" hangingPunct="1">
                <a:lnSpc>
                  <a:spcPct val="90000"/>
                </a:lnSpc>
                <a:spcBef>
                  <a:spcPts val="0"/>
                </a:spcBef>
                <a:spcAft>
                  <a:spcPts val="392"/>
                </a:spcAft>
                <a:buClrTx/>
                <a:buSzTx/>
                <a:buFontTx/>
                <a:buNone/>
                <a:tabLst/>
                <a:defRPr/>
              </a:pP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Based on Intel Xeon </a:t>
              </a:r>
              <a:b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b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E5 processor</a:t>
              </a:r>
            </a:p>
            <a:p>
              <a:pPr marL="0" marR="0" lvl="0" indent="0" algn="ctr" defTabSz="913927" rtl="0" eaLnBrk="1" fontAlgn="auto" latinLnBrk="0" hangingPunct="1">
                <a:lnSpc>
                  <a:spcPct val="90000"/>
                </a:lnSpc>
                <a:spcBef>
                  <a:spcPts val="0"/>
                </a:spcBef>
                <a:spcAft>
                  <a:spcPts val="392"/>
                </a:spcAft>
                <a:buClrTx/>
                <a:buSzTx/>
                <a:buFontTx/>
                <a:buNone/>
                <a:tabLst/>
                <a:defRPr/>
              </a:pP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Supports 8GB RAM and </a:t>
              </a:r>
              <a:b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b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768 GB to 6TB SSD</a:t>
              </a:r>
            </a:p>
            <a:p>
              <a:pPr marL="0" marR="0" lvl="0" indent="0" algn="ctr" defTabSz="913927" rtl="0" eaLnBrk="1" fontAlgn="auto" latinLnBrk="0" hangingPunct="1">
                <a:lnSpc>
                  <a:spcPct val="90000"/>
                </a:lnSpc>
                <a:spcBef>
                  <a:spcPts val="0"/>
                </a:spcBef>
                <a:spcAft>
                  <a:spcPts val="392"/>
                </a:spcAft>
                <a:buClrTx/>
                <a:buSzTx/>
                <a:buFontTx/>
                <a:buNone/>
                <a:tabLst/>
                <a:defRPr/>
              </a:pP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For Low latency, Storage Optimized workloads</a:t>
              </a:r>
            </a:p>
            <a:p>
              <a:pPr marL="0" marR="0" lvl="0" indent="0" algn="ctr" defTabSz="913927" rtl="0" eaLnBrk="1" fontAlgn="auto" latinLnBrk="0" hangingPunct="1">
                <a:lnSpc>
                  <a:spcPct val="90000"/>
                </a:lnSpc>
                <a:spcBef>
                  <a:spcPts val="0"/>
                </a:spcBef>
                <a:spcAft>
                  <a:spcPts val="392"/>
                </a:spcAft>
                <a:buClrTx/>
                <a:buSzTx/>
                <a:buFontTx/>
                <a:buNone/>
                <a:tabLst/>
                <a:defRPr/>
              </a:pPr>
              <a:endPar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endParaRPr>
            </a:p>
            <a:p>
              <a:pPr marL="0" marR="0" lvl="0" indent="0" algn="ctr" defTabSz="913927" rtl="0" eaLnBrk="1" fontAlgn="auto" latinLnBrk="0" hangingPunct="1">
                <a:lnSpc>
                  <a:spcPct val="90000"/>
                </a:lnSpc>
                <a:spcBef>
                  <a:spcPts val="0"/>
                </a:spcBef>
                <a:spcAft>
                  <a:spcPts val="392"/>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86" name="Rectangle 185"/>
            <p:cNvSpPr/>
            <p:nvPr/>
          </p:nvSpPr>
          <p:spPr bwMode="auto">
            <a:xfrm>
              <a:off x="1493693" y="4517263"/>
              <a:ext cx="2292696" cy="11087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3927" rtl="0" eaLnBrk="1" fontAlgn="auto" latinLnBrk="0" hangingPunct="1">
                <a:lnSpc>
                  <a:spcPct val="90000"/>
                </a:lnSpc>
                <a:spcBef>
                  <a:spcPts val="0"/>
                </a:spcBef>
                <a:spcAft>
                  <a:spcPts val="392"/>
                </a:spcAft>
                <a:buClrTx/>
                <a:buSzTx/>
                <a:buFontTx/>
                <a:buNone/>
                <a:tabLst/>
                <a:defRPr/>
              </a:pP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Fastest VMs on Azure with Intel Haswell E5 processor</a:t>
              </a:r>
            </a:p>
            <a:p>
              <a:pPr marL="0" marR="0" lvl="0" indent="0" algn="ctr" defTabSz="913927" rtl="0" eaLnBrk="1" fontAlgn="auto" latinLnBrk="0" hangingPunct="1">
                <a:lnSpc>
                  <a:spcPct val="90000"/>
                </a:lnSpc>
                <a:spcBef>
                  <a:spcPts val="0"/>
                </a:spcBef>
                <a:spcAft>
                  <a:spcPts val="392"/>
                </a:spcAft>
                <a:buClrTx/>
                <a:buSzTx/>
                <a:buFontTx/>
                <a:buNone/>
                <a:tabLst/>
                <a:defRPr/>
              </a:pP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Supports RDMA </a:t>
              </a:r>
              <a:b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b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and high memory</a:t>
              </a:r>
            </a:p>
            <a:p>
              <a:pPr marL="0" marR="0" lvl="0" indent="0" algn="ctr" defTabSz="913927" rtl="0" eaLnBrk="1" fontAlgn="auto" latinLnBrk="0" hangingPunct="1">
                <a:lnSpc>
                  <a:spcPct val="90000"/>
                </a:lnSpc>
                <a:spcBef>
                  <a:spcPts val="0"/>
                </a:spcBef>
                <a:spcAft>
                  <a:spcPts val="392"/>
                </a:spcAft>
                <a:buClrTx/>
                <a:buSzTx/>
                <a:buFontTx/>
                <a:buNone/>
                <a:tabLst/>
                <a:defRPr/>
              </a:pP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For high performance, </a:t>
              </a:r>
              <a:b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br>
              <a:r>
                <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rPr>
                <a:t>fluid dynamics</a:t>
              </a:r>
            </a:p>
            <a:p>
              <a:pPr marL="0" marR="0" lvl="0" indent="0" algn="ctr" defTabSz="913927" rtl="0" eaLnBrk="1" fontAlgn="auto" latinLnBrk="0" hangingPunct="1">
                <a:lnSpc>
                  <a:spcPct val="90000"/>
                </a:lnSpc>
                <a:spcBef>
                  <a:spcPts val="0"/>
                </a:spcBef>
                <a:spcAft>
                  <a:spcPts val="392"/>
                </a:spcAft>
                <a:buClrTx/>
                <a:buSzTx/>
                <a:buFontTx/>
                <a:buNone/>
                <a:tabLst/>
                <a:defRPr/>
              </a:pPr>
              <a:endParaRPr kumimoji="0" lang="en-US" sz="1176" b="0" i="0" u="none" strike="noStrike" kern="0" cap="none" spc="0" normalizeH="0" baseline="0" noProof="0" dirty="0">
                <a:ln>
                  <a:noFill/>
                </a:ln>
                <a:gradFill>
                  <a:gsLst>
                    <a:gs pos="1250">
                      <a:srgbClr val="0078D7">
                        <a:lumMod val="90000"/>
                      </a:srgbClr>
                    </a:gs>
                    <a:gs pos="69000">
                      <a:srgbClr val="0078D7">
                        <a:lumMod val="90000"/>
                      </a:srgbClr>
                    </a:gs>
                  </a:gsLst>
                  <a:lin ang="5400000" scaled="0"/>
                </a:gradFill>
                <a:effectLst/>
                <a:uLnTx/>
                <a:uFillTx/>
                <a:latin typeface="Segoe UI"/>
                <a:ea typeface="Segoe UI" pitchFamily="34" charset="0"/>
                <a:cs typeface="Segoe UI" pitchFamily="34" charset="0"/>
              </a:endParaRPr>
            </a:p>
          </p:txBody>
        </p:sp>
        <p:grpSp>
          <p:nvGrpSpPr>
            <p:cNvPr id="799" name="Group 798"/>
            <p:cNvGrpSpPr/>
            <p:nvPr/>
          </p:nvGrpSpPr>
          <p:grpSpPr>
            <a:xfrm>
              <a:off x="1984432" y="2954157"/>
              <a:ext cx="1311218" cy="1699926"/>
              <a:chOff x="1984432" y="2954157"/>
              <a:chExt cx="1311218" cy="1699926"/>
            </a:xfrm>
          </p:grpSpPr>
          <p:sp>
            <p:nvSpPr>
              <p:cNvPr id="38" name="Rectangle 37"/>
              <p:cNvSpPr/>
              <p:nvPr/>
            </p:nvSpPr>
            <p:spPr bwMode="auto">
              <a:xfrm>
                <a:off x="1984432" y="4157842"/>
                <a:ext cx="1311218"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17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High </a:t>
                </a:r>
                <a:br>
                  <a:rPr kumimoji="0" lang="en-US" sz="117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176"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Performance VMs</a:t>
                </a:r>
              </a:p>
            </p:txBody>
          </p:sp>
          <p:grpSp>
            <p:nvGrpSpPr>
              <p:cNvPr id="635" name="Group 634"/>
              <p:cNvGrpSpPr/>
              <p:nvPr/>
            </p:nvGrpSpPr>
            <p:grpSpPr>
              <a:xfrm>
                <a:off x="2026227" y="2954157"/>
                <a:ext cx="1227629" cy="1015299"/>
                <a:chOff x="421481" y="1355947"/>
                <a:chExt cx="1424931" cy="1178476"/>
              </a:xfrm>
            </p:grpSpPr>
            <p:grpSp>
              <p:nvGrpSpPr>
                <p:cNvPr id="636" name="Group 635"/>
                <p:cNvGrpSpPr/>
                <p:nvPr/>
              </p:nvGrpSpPr>
              <p:grpSpPr>
                <a:xfrm>
                  <a:off x="1086419" y="1355947"/>
                  <a:ext cx="759993" cy="1176095"/>
                  <a:chOff x="-853942" y="-1389063"/>
                  <a:chExt cx="350838" cy="542925"/>
                </a:xfrm>
              </p:grpSpPr>
              <p:sp>
                <p:nvSpPr>
                  <p:cNvPr id="647" name="Rectangle 67"/>
                  <p:cNvSpPr>
                    <a:spLocks noChangeArrowheads="1"/>
                  </p:cNvSpPr>
                  <p:nvPr/>
                </p:nvSpPr>
                <p:spPr bwMode="auto">
                  <a:xfrm>
                    <a:off x="-853942" y="-1389063"/>
                    <a:ext cx="350838" cy="5429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48" name="Rectangle 68"/>
                  <p:cNvSpPr>
                    <a:spLocks noChangeArrowheads="1"/>
                  </p:cNvSpPr>
                  <p:nvPr/>
                </p:nvSpPr>
                <p:spPr bwMode="auto">
                  <a:xfrm>
                    <a:off x="-831717" y="-1365251"/>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49" name="Rectangle 69"/>
                  <p:cNvSpPr>
                    <a:spLocks noChangeArrowheads="1"/>
                  </p:cNvSpPr>
                  <p:nvPr/>
                </p:nvSpPr>
                <p:spPr bwMode="auto">
                  <a:xfrm>
                    <a:off x="-819017"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50" name="Rectangle 70"/>
                  <p:cNvSpPr>
                    <a:spLocks noChangeArrowheads="1"/>
                  </p:cNvSpPr>
                  <p:nvPr/>
                </p:nvSpPr>
                <p:spPr bwMode="auto">
                  <a:xfrm>
                    <a:off x="-801555"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51" name="Rectangle 71"/>
                  <p:cNvSpPr>
                    <a:spLocks noChangeArrowheads="1"/>
                  </p:cNvSpPr>
                  <p:nvPr/>
                </p:nvSpPr>
                <p:spPr bwMode="auto">
                  <a:xfrm>
                    <a:off x="-780917"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52" name="Rectangle 72"/>
                  <p:cNvSpPr>
                    <a:spLocks noChangeArrowheads="1"/>
                  </p:cNvSpPr>
                  <p:nvPr/>
                </p:nvSpPr>
                <p:spPr bwMode="auto">
                  <a:xfrm>
                    <a:off x="-761867"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53" name="Rectangle 73"/>
                  <p:cNvSpPr>
                    <a:spLocks noChangeArrowheads="1"/>
                  </p:cNvSpPr>
                  <p:nvPr/>
                </p:nvSpPr>
                <p:spPr bwMode="auto">
                  <a:xfrm>
                    <a:off x="-741230"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54" name="Rectangle 74"/>
                  <p:cNvSpPr>
                    <a:spLocks noChangeArrowheads="1"/>
                  </p:cNvSpPr>
                  <p:nvPr/>
                </p:nvSpPr>
                <p:spPr bwMode="auto">
                  <a:xfrm>
                    <a:off x="-723767"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55" name="Oval 75"/>
                  <p:cNvSpPr>
                    <a:spLocks noChangeArrowheads="1"/>
                  </p:cNvSpPr>
                  <p:nvPr/>
                </p:nvSpPr>
                <p:spPr bwMode="auto">
                  <a:xfrm>
                    <a:off x="-576130" y="-1331913"/>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56" name="Rectangle 76"/>
                  <p:cNvSpPr>
                    <a:spLocks noChangeArrowheads="1"/>
                  </p:cNvSpPr>
                  <p:nvPr/>
                </p:nvSpPr>
                <p:spPr bwMode="auto">
                  <a:xfrm>
                    <a:off x="-831717" y="-1254126"/>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57" name="Rectangle 77"/>
                  <p:cNvSpPr>
                    <a:spLocks noChangeArrowheads="1"/>
                  </p:cNvSpPr>
                  <p:nvPr/>
                </p:nvSpPr>
                <p:spPr bwMode="auto">
                  <a:xfrm>
                    <a:off x="-819017"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58" name="Rectangle 78"/>
                  <p:cNvSpPr>
                    <a:spLocks noChangeArrowheads="1"/>
                  </p:cNvSpPr>
                  <p:nvPr/>
                </p:nvSpPr>
                <p:spPr bwMode="auto">
                  <a:xfrm>
                    <a:off x="-801555"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59" name="Rectangle 79"/>
                  <p:cNvSpPr>
                    <a:spLocks noChangeArrowheads="1"/>
                  </p:cNvSpPr>
                  <p:nvPr/>
                </p:nvSpPr>
                <p:spPr bwMode="auto">
                  <a:xfrm>
                    <a:off x="-780917"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60" name="Rectangle 80"/>
                  <p:cNvSpPr>
                    <a:spLocks noChangeArrowheads="1"/>
                  </p:cNvSpPr>
                  <p:nvPr/>
                </p:nvSpPr>
                <p:spPr bwMode="auto">
                  <a:xfrm>
                    <a:off x="-761867"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61" name="Rectangle 81"/>
                  <p:cNvSpPr>
                    <a:spLocks noChangeArrowheads="1"/>
                  </p:cNvSpPr>
                  <p:nvPr/>
                </p:nvSpPr>
                <p:spPr bwMode="auto">
                  <a:xfrm>
                    <a:off x="-741230"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62" name="Rectangle 82"/>
                  <p:cNvSpPr>
                    <a:spLocks noChangeArrowheads="1"/>
                  </p:cNvSpPr>
                  <p:nvPr/>
                </p:nvSpPr>
                <p:spPr bwMode="auto">
                  <a:xfrm>
                    <a:off x="-723767"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63" name="Oval 83"/>
                  <p:cNvSpPr>
                    <a:spLocks noChangeArrowheads="1"/>
                  </p:cNvSpPr>
                  <p:nvPr/>
                </p:nvSpPr>
                <p:spPr bwMode="auto">
                  <a:xfrm>
                    <a:off x="-576130" y="-1220788"/>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64" name="Rectangle 84"/>
                  <p:cNvSpPr>
                    <a:spLocks noChangeArrowheads="1"/>
                  </p:cNvSpPr>
                  <p:nvPr/>
                </p:nvSpPr>
                <p:spPr bwMode="auto">
                  <a:xfrm>
                    <a:off x="-831717" y="-1139826"/>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65" name="Rectangle 85"/>
                  <p:cNvSpPr>
                    <a:spLocks noChangeArrowheads="1"/>
                  </p:cNvSpPr>
                  <p:nvPr/>
                </p:nvSpPr>
                <p:spPr bwMode="auto">
                  <a:xfrm>
                    <a:off x="-819017"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66" name="Rectangle 86"/>
                  <p:cNvSpPr>
                    <a:spLocks noChangeArrowheads="1"/>
                  </p:cNvSpPr>
                  <p:nvPr/>
                </p:nvSpPr>
                <p:spPr bwMode="auto">
                  <a:xfrm>
                    <a:off x="-801555"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67" name="Rectangle 87"/>
                  <p:cNvSpPr>
                    <a:spLocks noChangeArrowheads="1"/>
                  </p:cNvSpPr>
                  <p:nvPr/>
                </p:nvSpPr>
                <p:spPr bwMode="auto">
                  <a:xfrm>
                    <a:off x="-780917"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68" name="Rectangle 88"/>
                  <p:cNvSpPr>
                    <a:spLocks noChangeArrowheads="1"/>
                  </p:cNvSpPr>
                  <p:nvPr/>
                </p:nvSpPr>
                <p:spPr bwMode="auto">
                  <a:xfrm>
                    <a:off x="-761867"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69" name="Rectangle 89"/>
                  <p:cNvSpPr>
                    <a:spLocks noChangeArrowheads="1"/>
                  </p:cNvSpPr>
                  <p:nvPr/>
                </p:nvSpPr>
                <p:spPr bwMode="auto">
                  <a:xfrm>
                    <a:off x="-741230"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70" name="Rectangle 90"/>
                  <p:cNvSpPr>
                    <a:spLocks noChangeArrowheads="1"/>
                  </p:cNvSpPr>
                  <p:nvPr/>
                </p:nvSpPr>
                <p:spPr bwMode="auto">
                  <a:xfrm>
                    <a:off x="-723767"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71" name="Oval 91"/>
                  <p:cNvSpPr>
                    <a:spLocks noChangeArrowheads="1"/>
                  </p:cNvSpPr>
                  <p:nvPr/>
                </p:nvSpPr>
                <p:spPr bwMode="auto">
                  <a:xfrm>
                    <a:off x="-576130" y="-1106488"/>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72" name="Rectangle 92"/>
                  <p:cNvSpPr>
                    <a:spLocks noChangeArrowheads="1"/>
                  </p:cNvSpPr>
                  <p:nvPr/>
                </p:nvSpPr>
                <p:spPr bwMode="auto">
                  <a:xfrm>
                    <a:off x="-831717" y="-1028701"/>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73" name="Rectangle 93"/>
                  <p:cNvSpPr>
                    <a:spLocks noChangeArrowheads="1"/>
                  </p:cNvSpPr>
                  <p:nvPr/>
                </p:nvSpPr>
                <p:spPr bwMode="auto">
                  <a:xfrm>
                    <a:off x="-819017"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74" name="Rectangle 94"/>
                  <p:cNvSpPr>
                    <a:spLocks noChangeArrowheads="1"/>
                  </p:cNvSpPr>
                  <p:nvPr/>
                </p:nvSpPr>
                <p:spPr bwMode="auto">
                  <a:xfrm>
                    <a:off x="-801555"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75" name="Rectangle 95"/>
                  <p:cNvSpPr>
                    <a:spLocks noChangeArrowheads="1"/>
                  </p:cNvSpPr>
                  <p:nvPr/>
                </p:nvSpPr>
                <p:spPr bwMode="auto">
                  <a:xfrm>
                    <a:off x="-780917"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76" name="Rectangle 96"/>
                  <p:cNvSpPr>
                    <a:spLocks noChangeArrowheads="1"/>
                  </p:cNvSpPr>
                  <p:nvPr/>
                </p:nvSpPr>
                <p:spPr bwMode="auto">
                  <a:xfrm>
                    <a:off x="-761867"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77" name="Rectangle 97"/>
                  <p:cNvSpPr>
                    <a:spLocks noChangeArrowheads="1"/>
                  </p:cNvSpPr>
                  <p:nvPr/>
                </p:nvSpPr>
                <p:spPr bwMode="auto">
                  <a:xfrm>
                    <a:off x="-741230"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78" name="Rectangle 98"/>
                  <p:cNvSpPr>
                    <a:spLocks noChangeArrowheads="1"/>
                  </p:cNvSpPr>
                  <p:nvPr/>
                </p:nvSpPr>
                <p:spPr bwMode="auto">
                  <a:xfrm>
                    <a:off x="-723767"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79" name="Oval 99"/>
                  <p:cNvSpPr>
                    <a:spLocks noChangeArrowheads="1"/>
                  </p:cNvSpPr>
                  <p:nvPr/>
                </p:nvSpPr>
                <p:spPr bwMode="auto">
                  <a:xfrm>
                    <a:off x="-576130" y="-995363"/>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nvGrpSpPr>
                <p:cNvPr id="637" name="Group 636"/>
                <p:cNvGrpSpPr/>
                <p:nvPr/>
              </p:nvGrpSpPr>
              <p:grpSpPr>
                <a:xfrm>
                  <a:off x="646477" y="1714313"/>
                  <a:ext cx="987059" cy="820110"/>
                  <a:chOff x="679816" y="1819155"/>
                  <a:chExt cx="852276" cy="708124"/>
                </a:xfrm>
              </p:grpSpPr>
              <p:sp>
                <p:nvSpPr>
                  <p:cNvPr id="639" name="Freeform 135"/>
                  <p:cNvSpPr>
                    <a:spLocks/>
                  </p:cNvSpPr>
                  <p:nvPr/>
                </p:nvSpPr>
                <p:spPr bwMode="auto">
                  <a:xfrm>
                    <a:off x="679816" y="1819155"/>
                    <a:ext cx="852276" cy="642369"/>
                  </a:xfrm>
                  <a:custGeom>
                    <a:avLst/>
                    <a:gdLst>
                      <a:gd name="T0" fmla="*/ 482 w 482"/>
                      <a:gd name="T1" fmla="*/ 10 h 363"/>
                      <a:gd name="T2" fmla="*/ 473 w 482"/>
                      <a:gd name="T3" fmla="*/ 0 h 363"/>
                      <a:gd name="T4" fmla="*/ 9 w 482"/>
                      <a:gd name="T5" fmla="*/ 0 h 363"/>
                      <a:gd name="T6" fmla="*/ 0 w 482"/>
                      <a:gd name="T7" fmla="*/ 10 h 363"/>
                      <a:gd name="T8" fmla="*/ 0 w 482"/>
                      <a:gd name="T9" fmla="*/ 325 h 363"/>
                      <a:gd name="T10" fmla="*/ 9 w 482"/>
                      <a:gd name="T11" fmla="*/ 335 h 363"/>
                      <a:gd name="T12" fmla="*/ 224 w 482"/>
                      <a:gd name="T13" fmla="*/ 335 h 363"/>
                      <a:gd name="T14" fmla="*/ 217 w 482"/>
                      <a:gd name="T15" fmla="*/ 356 h 363"/>
                      <a:gd name="T16" fmla="*/ 174 w 482"/>
                      <a:gd name="T17" fmla="*/ 356 h 363"/>
                      <a:gd name="T18" fmla="*/ 174 w 482"/>
                      <a:gd name="T19" fmla="*/ 363 h 363"/>
                      <a:gd name="T20" fmla="*/ 306 w 482"/>
                      <a:gd name="T21" fmla="*/ 363 h 363"/>
                      <a:gd name="T22" fmla="*/ 306 w 482"/>
                      <a:gd name="T23" fmla="*/ 356 h 363"/>
                      <a:gd name="T24" fmla="*/ 271 w 482"/>
                      <a:gd name="T25" fmla="*/ 356 h 363"/>
                      <a:gd name="T26" fmla="*/ 264 w 482"/>
                      <a:gd name="T27" fmla="*/ 335 h 363"/>
                      <a:gd name="T28" fmla="*/ 473 w 482"/>
                      <a:gd name="T29" fmla="*/ 335 h 363"/>
                      <a:gd name="T30" fmla="*/ 482 w 482"/>
                      <a:gd name="T31" fmla="*/ 325 h 363"/>
                      <a:gd name="T32" fmla="*/ 482 w 482"/>
                      <a:gd name="T33" fmla="*/ 1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363">
                        <a:moveTo>
                          <a:pt x="482" y="10"/>
                        </a:moveTo>
                        <a:cubicBezTo>
                          <a:pt x="482" y="4"/>
                          <a:pt x="478" y="0"/>
                          <a:pt x="473" y="0"/>
                        </a:cubicBezTo>
                        <a:cubicBezTo>
                          <a:pt x="9" y="0"/>
                          <a:pt x="9" y="0"/>
                          <a:pt x="9" y="0"/>
                        </a:cubicBezTo>
                        <a:cubicBezTo>
                          <a:pt x="4" y="0"/>
                          <a:pt x="0" y="4"/>
                          <a:pt x="0" y="10"/>
                        </a:cubicBezTo>
                        <a:cubicBezTo>
                          <a:pt x="0" y="325"/>
                          <a:pt x="0" y="325"/>
                          <a:pt x="0" y="325"/>
                        </a:cubicBezTo>
                        <a:cubicBezTo>
                          <a:pt x="0" y="330"/>
                          <a:pt x="4" y="335"/>
                          <a:pt x="9" y="335"/>
                        </a:cubicBezTo>
                        <a:cubicBezTo>
                          <a:pt x="224" y="335"/>
                          <a:pt x="224" y="335"/>
                          <a:pt x="224" y="335"/>
                        </a:cubicBezTo>
                        <a:cubicBezTo>
                          <a:pt x="217" y="356"/>
                          <a:pt x="217" y="356"/>
                          <a:pt x="217" y="356"/>
                        </a:cubicBezTo>
                        <a:cubicBezTo>
                          <a:pt x="174" y="356"/>
                          <a:pt x="174" y="356"/>
                          <a:pt x="174" y="356"/>
                        </a:cubicBezTo>
                        <a:cubicBezTo>
                          <a:pt x="174" y="363"/>
                          <a:pt x="174" y="363"/>
                          <a:pt x="174" y="363"/>
                        </a:cubicBezTo>
                        <a:cubicBezTo>
                          <a:pt x="306" y="363"/>
                          <a:pt x="306" y="363"/>
                          <a:pt x="306" y="363"/>
                        </a:cubicBezTo>
                        <a:cubicBezTo>
                          <a:pt x="306" y="356"/>
                          <a:pt x="306" y="356"/>
                          <a:pt x="306" y="356"/>
                        </a:cubicBezTo>
                        <a:cubicBezTo>
                          <a:pt x="271" y="356"/>
                          <a:pt x="271" y="356"/>
                          <a:pt x="271" y="356"/>
                        </a:cubicBezTo>
                        <a:cubicBezTo>
                          <a:pt x="264" y="335"/>
                          <a:pt x="264" y="335"/>
                          <a:pt x="264" y="335"/>
                        </a:cubicBezTo>
                        <a:cubicBezTo>
                          <a:pt x="473" y="335"/>
                          <a:pt x="473" y="335"/>
                          <a:pt x="473" y="335"/>
                        </a:cubicBezTo>
                        <a:cubicBezTo>
                          <a:pt x="478" y="335"/>
                          <a:pt x="482" y="330"/>
                          <a:pt x="482" y="325"/>
                        </a:cubicBezTo>
                        <a:lnTo>
                          <a:pt x="482"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40" name="Rectangle 136"/>
                  <p:cNvSpPr>
                    <a:spLocks noChangeArrowheads="1"/>
                  </p:cNvSpPr>
                  <p:nvPr/>
                </p:nvSpPr>
                <p:spPr bwMode="auto">
                  <a:xfrm>
                    <a:off x="698783" y="1839387"/>
                    <a:ext cx="811812" cy="45775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2353" b="1" i="0" u="none" strike="noStrike" kern="0" cap="none" spc="0" normalizeH="0" baseline="0" noProof="0" dirty="0">
                        <a:ln>
                          <a:noFill/>
                        </a:ln>
                        <a:solidFill>
                          <a:sysClr val="windowText" lastClr="000000"/>
                        </a:solidFill>
                        <a:effectLst/>
                        <a:uLnTx/>
                        <a:uFillTx/>
                        <a:latin typeface="Segoe UI"/>
                        <a:ea typeface="+mn-ea"/>
                        <a:cs typeface="+mn-cs"/>
                      </a:rPr>
                      <a:t>H</a:t>
                    </a:r>
                  </a:p>
                </p:txBody>
              </p:sp>
              <p:sp>
                <p:nvSpPr>
                  <p:cNvPr id="641" name="Freeform 137"/>
                  <p:cNvSpPr>
                    <a:spLocks/>
                  </p:cNvSpPr>
                  <p:nvPr/>
                </p:nvSpPr>
                <p:spPr bwMode="auto">
                  <a:xfrm>
                    <a:off x="720280" y="2204830"/>
                    <a:ext cx="395790" cy="92309"/>
                  </a:xfrm>
                  <a:custGeom>
                    <a:avLst/>
                    <a:gdLst>
                      <a:gd name="T0" fmla="*/ 138 w 224"/>
                      <a:gd name="T1" fmla="*/ 8 h 52"/>
                      <a:gd name="T2" fmla="*/ 0 w 224"/>
                      <a:gd name="T3" fmla="*/ 52 h 52"/>
                      <a:gd name="T4" fmla="*/ 79 w 224"/>
                      <a:gd name="T5" fmla="*/ 52 h 52"/>
                      <a:gd name="T6" fmla="*/ 224 w 224"/>
                      <a:gd name="T7" fmla="*/ 52 h 52"/>
                      <a:gd name="T8" fmla="*/ 138 w 224"/>
                      <a:gd name="T9" fmla="*/ 8 h 52"/>
                    </a:gdLst>
                    <a:ahLst/>
                    <a:cxnLst>
                      <a:cxn ang="0">
                        <a:pos x="T0" y="T1"/>
                      </a:cxn>
                      <a:cxn ang="0">
                        <a:pos x="T2" y="T3"/>
                      </a:cxn>
                      <a:cxn ang="0">
                        <a:pos x="T4" y="T5"/>
                      </a:cxn>
                      <a:cxn ang="0">
                        <a:pos x="T6" y="T7"/>
                      </a:cxn>
                      <a:cxn ang="0">
                        <a:pos x="T8" y="T9"/>
                      </a:cxn>
                    </a:cxnLst>
                    <a:rect l="0" t="0" r="r" b="b"/>
                    <a:pathLst>
                      <a:path w="224" h="52">
                        <a:moveTo>
                          <a:pt x="138" y="8"/>
                        </a:moveTo>
                        <a:cubicBezTo>
                          <a:pt x="90" y="0"/>
                          <a:pt x="38" y="14"/>
                          <a:pt x="0" y="52"/>
                        </a:cubicBezTo>
                        <a:cubicBezTo>
                          <a:pt x="79" y="52"/>
                          <a:pt x="79" y="52"/>
                          <a:pt x="79" y="52"/>
                        </a:cubicBezTo>
                        <a:cubicBezTo>
                          <a:pt x="224" y="52"/>
                          <a:pt x="224" y="52"/>
                          <a:pt x="224" y="52"/>
                        </a:cubicBezTo>
                        <a:cubicBezTo>
                          <a:pt x="200" y="28"/>
                          <a:pt x="170" y="13"/>
                          <a:pt x="138"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42" name="Freeform 138"/>
                  <p:cNvSpPr>
                    <a:spLocks/>
                  </p:cNvSpPr>
                  <p:nvPr/>
                </p:nvSpPr>
                <p:spPr bwMode="auto">
                  <a:xfrm>
                    <a:off x="1001622" y="2148687"/>
                    <a:ext cx="508973" cy="148451"/>
                  </a:xfrm>
                  <a:custGeom>
                    <a:avLst/>
                    <a:gdLst>
                      <a:gd name="T0" fmla="*/ 0 w 343"/>
                      <a:gd name="T1" fmla="*/ 100 h 100"/>
                      <a:gd name="T2" fmla="*/ 343 w 343"/>
                      <a:gd name="T3" fmla="*/ 100 h 100"/>
                      <a:gd name="T4" fmla="*/ 343 w 343"/>
                      <a:gd name="T5" fmla="*/ 81 h 100"/>
                      <a:gd name="T6" fmla="*/ 0 w 343"/>
                      <a:gd name="T7" fmla="*/ 100 h 100"/>
                    </a:gdLst>
                    <a:ahLst/>
                    <a:cxnLst>
                      <a:cxn ang="0">
                        <a:pos x="T0" y="T1"/>
                      </a:cxn>
                      <a:cxn ang="0">
                        <a:pos x="T2" y="T3"/>
                      </a:cxn>
                      <a:cxn ang="0">
                        <a:pos x="T4" y="T5"/>
                      </a:cxn>
                      <a:cxn ang="0">
                        <a:pos x="T6" y="T7"/>
                      </a:cxn>
                    </a:cxnLst>
                    <a:rect l="0" t="0" r="r" b="b"/>
                    <a:pathLst>
                      <a:path w="343" h="100">
                        <a:moveTo>
                          <a:pt x="0" y="100"/>
                        </a:moveTo>
                        <a:cubicBezTo>
                          <a:pt x="343" y="100"/>
                          <a:pt x="343" y="100"/>
                          <a:pt x="343" y="100"/>
                        </a:cubicBezTo>
                        <a:cubicBezTo>
                          <a:pt x="343" y="81"/>
                          <a:pt x="343" y="81"/>
                          <a:pt x="343" y="81"/>
                        </a:cubicBezTo>
                        <a:cubicBezTo>
                          <a:pt x="242" y="0"/>
                          <a:pt x="94" y="6"/>
                          <a:pt x="0" y="10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43" name="Freeform 139"/>
                  <p:cNvSpPr>
                    <a:spLocks/>
                  </p:cNvSpPr>
                  <p:nvPr/>
                </p:nvSpPr>
                <p:spPr bwMode="auto">
                  <a:xfrm>
                    <a:off x="1136302" y="2218739"/>
                    <a:ext cx="332565" cy="78399"/>
                  </a:xfrm>
                  <a:custGeom>
                    <a:avLst/>
                    <a:gdLst>
                      <a:gd name="T0" fmla="*/ 116 w 188"/>
                      <a:gd name="T1" fmla="*/ 7 h 44"/>
                      <a:gd name="T2" fmla="*/ 0 w 188"/>
                      <a:gd name="T3" fmla="*/ 44 h 44"/>
                      <a:gd name="T4" fmla="*/ 66 w 188"/>
                      <a:gd name="T5" fmla="*/ 44 h 44"/>
                      <a:gd name="T6" fmla="*/ 188 w 188"/>
                      <a:gd name="T7" fmla="*/ 44 h 44"/>
                      <a:gd name="T8" fmla="*/ 116 w 188"/>
                      <a:gd name="T9" fmla="*/ 7 h 44"/>
                    </a:gdLst>
                    <a:ahLst/>
                    <a:cxnLst>
                      <a:cxn ang="0">
                        <a:pos x="T0" y="T1"/>
                      </a:cxn>
                      <a:cxn ang="0">
                        <a:pos x="T2" y="T3"/>
                      </a:cxn>
                      <a:cxn ang="0">
                        <a:pos x="T4" y="T5"/>
                      </a:cxn>
                      <a:cxn ang="0">
                        <a:pos x="T6" y="T7"/>
                      </a:cxn>
                      <a:cxn ang="0">
                        <a:pos x="T8" y="T9"/>
                      </a:cxn>
                    </a:cxnLst>
                    <a:rect l="0" t="0" r="r" b="b"/>
                    <a:pathLst>
                      <a:path w="188" h="44">
                        <a:moveTo>
                          <a:pt x="116" y="7"/>
                        </a:moveTo>
                        <a:cubicBezTo>
                          <a:pt x="75" y="0"/>
                          <a:pt x="31" y="12"/>
                          <a:pt x="0" y="44"/>
                        </a:cubicBezTo>
                        <a:cubicBezTo>
                          <a:pt x="66" y="44"/>
                          <a:pt x="66" y="44"/>
                          <a:pt x="66" y="44"/>
                        </a:cubicBezTo>
                        <a:cubicBezTo>
                          <a:pt x="188" y="44"/>
                          <a:pt x="188" y="44"/>
                          <a:pt x="188" y="44"/>
                        </a:cubicBezTo>
                        <a:cubicBezTo>
                          <a:pt x="168" y="24"/>
                          <a:pt x="142" y="11"/>
                          <a:pt x="116" y="7"/>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44" name="Freeform 152"/>
                  <p:cNvSpPr>
                    <a:spLocks/>
                  </p:cNvSpPr>
                  <p:nvPr/>
                </p:nvSpPr>
                <p:spPr bwMode="auto">
                  <a:xfrm>
                    <a:off x="1392997" y="2483021"/>
                    <a:ext cx="88515" cy="44258"/>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2" y="0"/>
                          <a:pt x="0" y="11"/>
                          <a:pt x="0" y="25"/>
                        </a:cubicBezTo>
                        <a:cubicBezTo>
                          <a:pt x="50" y="25"/>
                          <a:pt x="50" y="25"/>
                          <a:pt x="50" y="25"/>
                        </a:cubicBezTo>
                        <a:cubicBezTo>
                          <a:pt x="50" y="11"/>
                          <a:pt x="39" y="0"/>
                          <a:pt x="25"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45" name="Freeform 153"/>
                  <p:cNvSpPr>
                    <a:spLocks/>
                  </p:cNvSpPr>
                  <p:nvPr/>
                </p:nvSpPr>
                <p:spPr bwMode="auto">
                  <a:xfrm>
                    <a:off x="698783" y="2479227"/>
                    <a:ext cx="663865" cy="45522"/>
                  </a:xfrm>
                  <a:custGeom>
                    <a:avLst/>
                    <a:gdLst>
                      <a:gd name="T0" fmla="*/ 525 w 525"/>
                      <a:gd name="T1" fmla="*/ 36 h 36"/>
                      <a:gd name="T2" fmla="*/ 0 w 525"/>
                      <a:gd name="T3" fmla="*/ 36 h 36"/>
                      <a:gd name="T4" fmla="*/ 0 w 525"/>
                      <a:gd name="T5" fmla="*/ 21 h 36"/>
                      <a:gd name="T6" fmla="*/ 55 w 525"/>
                      <a:gd name="T7" fmla="*/ 0 h 36"/>
                      <a:gd name="T8" fmla="*/ 472 w 525"/>
                      <a:gd name="T9" fmla="*/ 0 h 36"/>
                      <a:gd name="T10" fmla="*/ 525 w 525"/>
                      <a:gd name="T11" fmla="*/ 21 h 36"/>
                      <a:gd name="T12" fmla="*/ 525 w 52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25" h="36">
                        <a:moveTo>
                          <a:pt x="525" y="36"/>
                        </a:moveTo>
                        <a:lnTo>
                          <a:pt x="0" y="36"/>
                        </a:lnTo>
                        <a:lnTo>
                          <a:pt x="0" y="21"/>
                        </a:lnTo>
                        <a:lnTo>
                          <a:pt x="55" y="0"/>
                        </a:lnTo>
                        <a:lnTo>
                          <a:pt x="472" y="0"/>
                        </a:lnTo>
                        <a:lnTo>
                          <a:pt x="525" y="21"/>
                        </a:lnTo>
                        <a:lnTo>
                          <a:pt x="525" y="3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46" name="Freeform 154"/>
                  <p:cNvSpPr>
                    <a:spLocks/>
                  </p:cNvSpPr>
                  <p:nvPr/>
                </p:nvSpPr>
                <p:spPr bwMode="auto">
                  <a:xfrm>
                    <a:off x="1217230" y="2451408"/>
                    <a:ext cx="221289" cy="64490"/>
                  </a:xfrm>
                  <a:custGeom>
                    <a:avLst/>
                    <a:gdLst>
                      <a:gd name="T0" fmla="*/ 123 w 125"/>
                      <a:gd name="T1" fmla="*/ 37 h 37"/>
                      <a:gd name="T2" fmla="*/ 0 w 125"/>
                      <a:gd name="T3" fmla="*/ 4 h 37"/>
                      <a:gd name="T4" fmla="*/ 0 w 125"/>
                      <a:gd name="T5" fmla="*/ 0 h 37"/>
                      <a:gd name="T6" fmla="*/ 125 w 125"/>
                      <a:gd name="T7" fmla="*/ 34 h 37"/>
                      <a:gd name="T8" fmla="*/ 123 w 125"/>
                      <a:gd name="T9" fmla="*/ 37 h 37"/>
                    </a:gdLst>
                    <a:ahLst/>
                    <a:cxnLst>
                      <a:cxn ang="0">
                        <a:pos x="T0" y="T1"/>
                      </a:cxn>
                      <a:cxn ang="0">
                        <a:pos x="T2" y="T3"/>
                      </a:cxn>
                      <a:cxn ang="0">
                        <a:pos x="T4" y="T5"/>
                      </a:cxn>
                      <a:cxn ang="0">
                        <a:pos x="T6" y="T7"/>
                      </a:cxn>
                      <a:cxn ang="0">
                        <a:pos x="T8" y="T9"/>
                      </a:cxn>
                    </a:cxnLst>
                    <a:rect l="0" t="0" r="r" b="b"/>
                    <a:pathLst>
                      <a:path w="125" h="37">
                        <a:moveTo>
                          <a:pt x="123" y="37"/>
                        </a:moveTo>
                        <a:cubicBezTo>
                          <a:pt x="86" y="16"/>
                          <a:pt x="43" y="4"/>
                          <a:pt x="0" y="4"/>
                        </a:cubicBezTo>
                        <a:cubicBezTo>
                          <a:pt x="0" y="0"/>
                          <a:pt x="0" y="0"/>
                          <a:pt x="0" y="0"/>
                        </a:cubicBezTo>
                        <a:cubicBezTo>
                          <a:pt x="44" y="1"/>
                          <a:pt x="87" y="12"/>
                          <a:pt x="125" y="34"/>
                        </a:cubicBezTo>
                        <a:lnTo>
                          <a:pt x="123" y="3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sp>
              <p:nvSpPr>
                <p:cNvPr id="638" name="Freeform 23"/>
                <p:cNvSpPr>
                  <a:spLocks/>
                </p:cNvSpPr>
                <p:nvPr/>
              </p:nvSpPr>
              <p:spPr bwMode="auto">
                <a:xfrm>
                  <a:off x="421481" y="2070323"/>
                  <a:ext cx="711994" cy="461719"/>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grpSp>
          <p:nvGrpSpPr>
            <p:cNvPr id="798" name="Group 797"/>
            <p:cNvGrpSpPr/>
            <p:nvPr/>
          </p:nvGrpSpPr>
          <p:grpSpPr>
            <a:xfrm>
              <a:off x="4595022" y="2954157"/>
              <a:ext cx="1272378" cy="1699926"/>
              <a:chOff x="4595022" y="2954157"/>
              <a:chExt cx="1272378" cy="1699926"/>
            </a:xfrm>
          </p:grpSpPr>
          <p:sp>
            <p:nvSpPr>
              <p:cNvPr id="54" name="Rectangle 53"/>
              <p:cNvSpPr/>
              <p:nvPr/>
            </p:nvSpPr>
            <p:spPr bwMode="auto">
              <a:xfrm>
                <a:off x="4595022" y="4157842"/>
                <a:ext cx="1272378"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Storage </a:t>
                </a:r>
                <a:b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optimized VMs</a:t>
                </a:r>
              </a:p>
            </p:txBody>
          </p:sp>
          <p:grpSp>
            <p:nvGrpSpPr>
              <p:cNvPr id="680" name="Group 679"/>
              <p:cNvGrpSpPr/>
              <p:nvPr/>
            </p:nvGrpSpPr>
            <p:grpSpPr>
              <a:xfrm>
                <a:off x="4617397" y="2954157"/>
                <a:ext cx="1227629" cy="1015299"/>
                <a:chOff x="421481" y="1355947"/>
                <a:chExt cx="1424931" cy="1178476"/>
              </a:xfrm>
            </p:grpSpPr>
            <p:grpSp>
              <p:nvGrpSpPr>
                <p:cNvPr id="681" name="Group 680"/>
                <p:cNvGrpSpPr/>
                <p:nvPr/>
              </p:nvGrpSpPr>
              <p:grpSpPr>
                <a:xfrm>
                  <a:off x="1086419" y="1355947"/>
                  <a:ext cx="759993" cy="1176095"/>
                  <a:chOff x="-853942" y="-1389063"/>
                  <a:chExt cx="350838" cy="542925"/>
                </a:xfrm>
              </p:grpSpPr>
              <p:sp>
                <p:nvSpPr>
                  <p:cNvPr id="692" name="Rectangle 67"/>
                  <p:cNvSpPr>
                    <a:spLocks noChangeArrowheads="1"/>
                  </p:cNvSpPr>
                  <p:nvPr/>
                </p:nvSpPr>
                <p:spPr bwMode="auto">
                  <a:xfrm>
                    <a:off x="-853942" y="-1389063"/>
                    <a:ext cx="350838" cy="5429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93" name="Rectangle 68"/>
                  <p:cNvSpPr>
                    <a:spLocks noChangeArrowheads="1"/>
                  </p:cNvSpPr>
                  <p:nvPr/>
                </p:nvSpPr>
                <p:spPr bwMode="auto">
                  <a:xfrm>
                    <a:off x="-831717" y="-1365251"/>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94" name="Rectangle 69"/>
                  <p:cNvSpPr>
                    <a:spLocks noChangeArrowheads="1"/>
                  </p:cNvSpPr>
                  <p:nvPr/>
                </p:nvSpPr>
                <p:spPr bwMode="auto">
                  <a:xfrm>
                    <a:off x="-819017"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95" name="Rectangle 70"/>
                  <p:cNvSpPr>
                    <a:spLocks noChangeArrowheads="1"/>
                  </p:cNvSpPr>
                  <p:nvPr/>
                </p:nvSpPr>
                <p:spPr bwMode="auto">
                  <a:xfrm>
                    <a:off x="-801555"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96" name="Rectangle 71"/>
                  <p:cNvSpPr>
                    <a:spLocks noChangeArrowheads="1"/>
                  </p:cNvSpPr>
                  <p:nvPr/>
                </p:nvSpPr>
                <p:spPr bwMode="auto">
                  <a:xfrm>
                    <a:off x="-780917"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97" name="Rectangle 72"/>
                  <p:cNvSpPr>
                    <a:spLocks noChangeArrowheads="1"/>
                  </p:cNvSpPr>
                  <p:nvPr/>
                </p:nvSpPr>
                <p:spPr bwMode="auto">
                  <a:xfrm>
                    <a:off x="-761867"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98" name="Rectangle 73"/>
                  <p:cNvSpPr>
                    <a:spLocks noChangeArrowheads="1"/>
                  </p:cNvSpPr>
                  <p:nvPr/>
                </p:nvSpPr>
                <p:spPr bwMode="auto">
                  <a:xfrm>
                    <a:off x="-741230"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99" name="Rectangle 74"/>
                  <p:cNvSpPr>
                    <a:spLocks noChangeArrowheads="1"/>
                  </p:cNvSpPr>
                  <p:nvPr/>
                </p:nvSpPr>
                <p:spPr bwMode="auto">
                  <a:xfrm>
                    <a:off x="-723767"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00" name="Oval 75"/>
                  <p:cNvSpPr>
                    <a:spLocks noChangeArrowheads="1"/>
                  </p:cNvSpPr>
                  <p:nvPr/>
                </p:nvSpPr>
                <p:spPr bwMode="auto">
                  <a:xfrm>
                    <a:off x="-576130" y="-1331913"/>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01" name="Rectangle 76"/>
                  <p:cNvSpPr>
                    <a:spLocks noChangeArrowheads="1"/>
                  </p:cNvSpPr>
                  <p:nvPr/>
                </p:nvSpPr>
                <p:spPr bwMode="auto">
                  <a:xfrm>
                    <a:off x="-831717" y="-1254126"/>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02" name="Rectangle 77"/>
                  <p:cNvSpPr>
                    <a:spLocks noChangeArrowheads="1"/>
                  </p:cNvSpPr>
                  <p:nvPr/>
                </p:nvSpPr>
                <p:spPr bwMode="auto">
                  <a:xfrm>
                    <a:off x="-819017"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03" name="Rectangle 78"/>
                  <p:cNvSpPr>
                    <a:spLocks noChangeArrowheads="1"/>
                  </p:cNvSpPr>
                  <p:nvPr/>
                </p:nvSpPr>
                <p:spPr bwMode="auto">
                  <a:xfrm>
                    <a:off x="-801555"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04" name="Rectangle 79"/>
                  <p:cNvSpPr>
                    <a:spLocks noChangeArrowheads="1"/>
                  </p:cNvSpPr>
                  <p:nvPr/>
                </p:nvSpPr>
                <p:spPr bwMode="auto">
                  <a:xfrm>
                    <a:off x="-780917"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05" name="Rectangle 80"/>
                  <p:cNvSpPr>
                    <a:spLocks noChangeArrowheads="1"/>
                  </p:cNvSpPr>
                  <p:nvPr/>
                </p:nvSpPr>
                <p:spPr bwMode="auto">
                  <a:xfrm>
                    <a:off x="-761867"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06" name="Rectangle 81"/>
                  <p:cNvSpPr>
                    <a:spLocks noChangeArrowheads="1"/>
                  </p:cNvSpPr>
                  <p:nvPr/>
                </p:nvSpPr>
                <p:spPr bwMode="auto">
                  <a:xfrm>
                    <a:off x="-741230"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07" name="Rectangle 82"/>
                  <p:cNvSpPr>
                    <a:spLocks noChangeArrowheads="1"/>
                  </p:cNvSpPr>
                  <p:nvPr/>
                </p:nvSpPr>
                <p:spPr bwMode="auto">
                  <a:xfrm>
                    <a:off x="-723767"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08" name="Oval 83"/>
                  <p:cNvSpPr>
                    <a:spLocks noChangeArrowheads="1"/>
                  </p:cNvSpPr>
                  <p:nvPr/>
                </p:nvSpPr>
                <p:spPr bwMode="auto">
                  <a:xfrm>
                    <a:off x="-576130" y="-1220788"/>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09" name="Rectangle 84"/>
                  <p:cNvSpPr>
                    <a:spLocks noChangeArrowheads="1"/>
                  </p:cNvSpPr>
                  <p:nvPr/>
                </p:nvSpPr>
                <p:spPr bwMode="auto">
                  <a:xfrm>
                    <a:off x="-831717" y="-1139826"/>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10" name="Rectangle 85"/>
                  <p:cNvSpPr>
                    <a:spLocks noChangeArrowheads="1"/>
                  </p:cNvSpPr>
                  <p:nvPr/>
                </p:nvSpPr>
                <p:spPr bwMode="auto">
                  <a:xfrm>
                    <a:off x="-819017"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11" name="Rectangle 86"/>
                  <p:cNvSpPr>
                    <a:spLocks noChangeArrowheads="1"/>
                  </p:cNvSpPr>
                  <p:nvPr/>
                </p:nvSpPr>
                <p:spPr bwMode="auto">
                  <a:xfrm>
                    <a:off x="-801555"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12" name="Rectangle 87"/>
                  <p:cNvSpPr>
                    <a:spLocks noChangeArrowheads="1"/>
                  </p:cNvSpPr>
                  <p:nvPr/>
                </p:nvSpPr>
                <p:spPr bwMode="auto">
                  <a:xfrm>
                    <a:off x="-780917"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13" name="Rectangle 88"/>
                  <p:cNvSpPr>
                    <a:spLocks noChangeArrowheads="1"/>
                  </p:cNvSpPr>
                  <p:nvPr/>
                </p:nvSpPr>
                <p:spPr bwMode="auto">
                  <a:xfrm>
                    <a:off x="-761867"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14" name="Rectangle 89"/>
                  <p:cNvSpPr>
                    <a:spLocks noChangeArrowheads="1"/>
                  </p:cNvSpPr>
                  <p:nvPr/>
                </p:nvSpPr>
                <p:spPr bwMode="auto">
                  <a:xfrm>
                    <a:off x="-741230"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15" name="Rectangle 90"/>
                  <p:cNvSpPr>
                    <a:spLocks noChangeArrowheads="1"/>
                  </p:cNvSpPr>
                  <p:nvPr/>
                </p:nvSpPr>
                <p:spPr bwMode="auto">
                  <a:xfrm>
                    <a:off x="-723767"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16" name="Oval 91"/>
                  <p:cNvSpPr>
                    <a:spLocks noChangeArrowheads="1"/>
                  </p:cNvSpPr>
                  <p:nvPr/>
                </p:nvSpPr>
                <p:spPr bwMode="auto">
                  <a:xfrm>
                    <a:off x="-576130" y="-1106488"/>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17" name="Rectangle 92"/>
                  <p:cNvSpPr>
                    <a:spLocks noChangeArrowheads="1"/>
                  </p:cNvSpPr>
                  <p:nvPr/>
                </p:nvSpPr>
                <p:spPr bwMode="auto">
                  <a:xfrm>
                    <a:off x="-831717" y="-1028701"/>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18" name="Rectangle 93"/>
                  <p:cNvSpPr>
                    <a:spLocks noChangeArrowheads="1"/>
                  </p:cNvSpPr>
                  <p:nvPr/>
                </p:nvSpPr>
                <p:spPr bwMode="auto">
                  <a:xfrm>
                    <a:off x="-819017"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19" name="Rectangle 94"/>
                  <p:cNvSpPr>
                    <a:spLocks noChangeArrowheads="1"/>
                  </p:cNvSpPr>
                  <p:nvPr/>
                </p:nvSpPr>
                <p:spPr bwMode="auto">
                  <a:xfrm>
                    <a:off x="-801555"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20" name="Rectangle 95"/>
                  <p:cNvSpPr>
                    <a:spLocks noChangeArrowheads="1"/>
                  </p:cNvSpPr>
                  <p:nvPr/>
                </p:nvSpPr>
                <p:spPr bwMode="auto">
                  <a:xfrm>
                    <a:off x="-780917"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21" name="Rectangle 96"/>
                  <p:cNvSpPr>
                    <a:spLocks noChangeArrowheads="1"/>
                  </p:cNvSpPr>
                  <p:nvPr/>
                </p:nvSpPr>
                <p:spPr bwMode="auto">
                  <a:xfrm>
                    <a:off x="-761867"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22" name="Rectangle 97"/>
                  <p:cNvSpPr>
                    <a:spLocks noChangeArrowheads="1"/>
                  </p:cNvSpPr>
                  <p:nvPr/>
                </p:nvSpPr>
                <p:spPr bwMode="auto">
                  <a:xfrm>
                    <a:off x="-741230"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23" name="Rectangle 98"/>
                  <p:cNvSpPr>
                    <a:spLocks noChangeArrowheads="1"/>
                  </p:cNvSpPr>
                  <p:nvPr/>
                </p:nvSpPr>
                <p:spPr bwMode="auto">
                  <a:xfrm>
                    <a:off x="-723767"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24" name="Oval 99"/>
                  <p:cNvSpPr>
                    <a:spLocks noChangeArrowheads="1"/>
                  </p:cNvSpPr>
                  <p:nvPr/>
                </p:nvSpPr>
                <p:spPr bwMode="auto">
                  <a:xfrm>
                    <a:off x="-576130" y="-995363"/>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nvGrpSpPr>
                <p:cNvPr id="682" name="Group 681"/>
                <p:cNvGrpSpPr/>
                <p:nvPr/>
              </p:nvGrpSpPr>
              <p:grpSpPr>
                <a:xfrm>
                  <a:off x="646477" y="1714313"/>
                  <a:ext cx="987059" cy="820110"/>
                  <a:chOff x="679816" y="1819155"/>
                  <a:chExt cx="852276" cy="708124"/>
                </a:xfrm>
              </p:grpSpPr>
              <p:sp>
                <p:nvSpPr>
                  <p:cNvPr id="684" name="Freeform 135"/>
                  <p:cNvSpPr>
                    <a:spLocks/>
                  </p:cNvSpPr>
                  <p:nvPr/>
                </p:nvSpPr>
                <p:spPr bwMode="auto">
                  <a:xfrm>
                    <a:off x="679816" y="1819155"/>
                    <a:ext cx="852276" cy="642369"/>
                  </a:xfrm>
                  <a:custGeom>
                    <a:avLst/>
                    <a:gdLst>
                      <a:gd name="T0" fmla="*/ 482 w 482"/>
                      <a:gd name="T1" fmla="*/ 10 h 363"/>
                      <a:gd name="T2" fmla="*/ 473 w 482"/>
                      <a:gd name="T3" fmla="*/ 0 h 363"/>
                      <a:gd name="T4" fmla="*/ 9 w 482"/>
                      <a:gd name="T5" fmla="*/ 0 h 363"/>
                      <a:gd name="T6" fmla="*/ 0 w 482"/>
                      <a:gd name="T7" fmla="*/ 10 h 363"/>
                      <a:gd name="T8" fmla="*/ 0 w 482"/>
                      <a:gd name="T9" fmla="*/ 325 h 363"/>
                      <a:gd name="T10" fmla="*/ 9 w 482"/>
                      <a:gd name="T11" fmla="*/ 335 h 363"/>
                      <a:gd name="T12" fmla="*/ 224 w 482"/>
                      <a:gd name="T13" fmla="*/ 335 h 363"/>
                      <a:gd name="T14" fmla="*/ 217 w 482"/>
                      <a:gd name="T15" fmla="*/ 356 h 363"/>
                      <a:gd name="T16" fmla="*/ 174 w 482"/>
                      <a:gd name="T17" fmla="*/ 356 h 363"/>
                      <a:gd name="T18" fmla="*/ 174 w 482"/>
                      <a:gd name="T19" fmla="*/ 363 h 363"/>
                      <a:gd name="T20" fmla="*/ 306 w 482"/>
                      <a:gd name="T21" fmla="*/ 363 h 363"/>
                      <a:gd name="T22" fmla="*/ 306 w 482"/>
                      <a:gd name="T23" fmla="*/ 356 h 363"/>
                      <a:gd name="T24" fmla="*/ 271 w 482"/>
                      <a:gd name="T25" fmla="*/ 356 h 363"/>
                      <a:gd name="T26" fmla="*/ 264 w 482"/>
                      <a:gd name="T27" fmla="*/ 335 h 363"/>
                      <a:gd name="T28" fmla="*/ 473 w 482"/>
                      <a:gd name="T29" fmla="*/ 335 h 363"/>
                      <a:gd name="T30" fmla="*/ 482 w 482"/>
                      <a:gd name="T31" fmla="*/ 325 h 363"/>
                      <a:gd name="T32" fmla="*/ 482 w 482"/>
                      <a:gd name="T33" fmla="*/ 1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363">
                        <a:moveTo>
                          <a:pt x="482" y="10"/>
                        </a:moveTo>
                        <a:cubicBezTo>
                          <a:pt x="482" y="4"/>
                          <a:pt x="478" y="0"/>
                          <a:pt x="473" y="0"/>
                        </a:cubicBezTo>
                        <a:cubicBezTo>
                          <a:pt x="9" y="0"/>
                          <a:pt x="9" y="0"/>
                          <a:pt x="9" y="0"/>
                        </a:cubicBezTo>
                        <a:cubicBezTo>
                          <a:pt x="4" y="0"/>
                          <a:pt x="0" y="4"/>
                          <a:pt x="0" y="10"/>
                        </a:cubicBezTo>
                        <a:cubicBezTo>
                          <a:pt x="0" y="325"/>
                          <a:pt x="0" y="325"/>
                          <a:pt x="0" y="325"/>
                        </a:cubicBezTo>
                        <a:cubicBezTo>
                          <a:pt x="0" y="330"/>
                          <a:pt x="4" y="335"/>
                          <a:pt x="9" y="335"/>
                        </a:cubicBezTo>
                        <a:cubicBezTo>
                          <a:pt x="224" y="335"/>
                          <a:pt x="224" y="335"/>
                          <a:pt x="224" y="335"/>
                        </a:cubicBezTo>
                        <a:cubicBezTo>
                          <a:pt x="217" y="356"/>
                          <a:pt x="217" y="356"/>
                          <a:pt x="217" y="356"/>
                        </a:cubicBezTo>
                        <a:cubicBezTo>
                          <a:pt x="174" y="356"/>
                          <a:pt x="174" y="356"/>
                          <a:pt x="174" y="356"/>
                        </a:cubicBezTo>
                        <a:cubicBezTo>
                          <a:pt x="174" y="363"/>
                          <a:pt x="174" y="363"/>
                          <a:pt x="174" y="363"/>
                        </a:cubicBezTo>
                        <a:cubicBezTo>
                          <a:pt x="306" y="363"/>
                          <a:pt x="306" y="363"/>
                          <a:pt x="306" y="363"/>
                        </a:cubicBezTo>
                        <a:cubicBezTo>
                          <a:pt x="306" y="356"/>
                          <a:pt x="306" y="356"/>
                          <a:pt x="306" y="356"/>
                        </a:cubicBezTo>
                        <a:cubicBezTo>
                          <a:pt x="271" y="356"/>
                          <a:pt x="271" y="356"/>
                          <a:pt x="271" y="356"/>
                        </a:cubicBezTo>
                        <a:cubicBezTo>
                          <a:pt x="264" y="335"/>
                          <a:pt x="264" y="335"/>
                          <a:pt x="264" y="335"/>
                        </a:cubicBezTo>
                        <a:cubicBezTo>
                          <a:pt x="473" y="335"/>
                          <a:pt x="473" y="335"/>
                          <a:pt x="473" y="335"/>
                        </a:cubicBezTo>
                        <a:cubicBezTo>
                          <a:pt x="478" y="335"/>
                          <a:pt x="482" y="330"/>
                          <a:pt x="482" y="325"/>
                        </a:cubicBezTo>
                        <a:lnTo>
                          <a:pt x="482"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85" name="Rectangle 136"/>
                  <p:cNvSpPr>
                    <a:spLocks noChangeArrowheads="1"/>
                  </p:cNvSpPr>
                  <p:nvPr/>
                </p:nvSpPr>
                <p:spPr bwMode="auto">
                  <a:xfrm>
                    <a:off x="698783" y="1839387"/>
                    <a:ext cx="811812" cy="45775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2353" b="1" i="0" u="none" strike="noStrike" kern="0" cap="none" spc="0" normalizeH="0" baseline="0" noProof="0" dirty="0">
                        <a:ln>
                          <a:noFill/>
                        </a:ln>
                        <a:solidFill>
                          <a:sysClr val="windowText" lastClr="000000"/>
                        </a:solidFill>
                        <a:effectLst/>
                        <a:uLnTx/>
                        <a:uFillTx/>
                        <a:latin typeface="Segoe UI"/>
                        <a:ea typeface="+mn-ea"/>
                        <a:cs typeface="+mn-cs"/>
                      </a:rPr>
                      <a:t>L</a:t>
                    </a:r>
                  </a:p>
                </p:txBody>
              </p:sp>
              <p:sp>
                <p:nvSpPr>
                  <p:cNvPr id="686" name="Freeform 137"/>
                  <p:cNvSpPr>
                    <a:spLocks/>
                  </p:cNvSpPr>
                  <p:nvPr/>
                </p:nvSpPr>
                <p:spPr bwMode="auto">
                  <a:xfrm>
                    <a:off x="720280" y="2204830"/>
                    <a:ext cx="395790" cy="92309"/>
                  </a:xfrm>
                  <a:custGeom>
                    <a:avLst/>
                    <a:gdLst>
                      <a:gd name="T0" fmla="*/ 138 w 224"/>
                      <a:gd name="T1" fmla="*/ 8 h 52"/>
                      <a:gd name="T2" fmla="*/ 0 w 224"/>
                      <a:gd name="T3" fmla="*/ 52 h 52"/>
                      <a:gd name="T4" fmla="*/ 79 w 224"/>
                      <a:gd name="T5" fmla="*/ 52 h 52"/>
                      <a:gd name="T6" fmla="*/ 224 w 224"/>
                      <a:gd name="T7" fmla="*/ 52 h 52"/>
                      <a:gd name="T8" fmla="*/ 138 w 224"/>
                      <a:gd name="T9" fmla="*/ 8 h 52"/>
                    </a:gdLst>
                    <a:ahLst/>
                    <a:cxnLst>
                      <a:cxn ang="0">
                        <a:pos x="T0" y="T1"/>
                      </a:cxn>
                      <a:cxn ang="0">
                        <a:pos x="T2" y="T3"/>
                      </a:cxn>
                      <a:cxn ang="0">
                        <a:pos x="T4" y="T5"/>
                      </a:cxn>
                      <a:cxn ang="0">
                        <a:pos x="T6" y="T7"/>
                      </a:cxn>
                      <a:cxn ang="0">
                        <a:pos x="T8" y="T9"/>
                      </a:cxn>
                    </a:cxnLst>
                    <a:rect l="0" t="0" r="r" b="b"/>
                    <a:pathLst>
                      <a:path w="224" h="52">
                        <a:moveTo>
                          <a:pt x="138" y="8"/>
                        </a:moveTo>
                        <a:cubicBezTo>
                          <a:pt x="90" y="0"/>
                          <a:pt x="38" y="14"/>
                          <a:pt x="0" y="52"/>
                        </a:cubicBezTo>
                        <a:cubicBezTo>
                          <a:pt x="79" y="52"/>
                          <a:pt x="79" y="52"/>
                          <a:pt x="79" y="52"/>
                        </a:cubicBezTo>
                        <a:cubicBezTo>
                          <a:pt x="224" y="52"/>
                          <a:pt x="224" y="52"/>
                          <a:pt x="224" y="52"/>
                        </a:cubicBezTo>
                        <a:cubicBezTo>
                          <a:pt x="200" y="28"/>
                          <a:pt x="170" y="13"/>
                          <a:pt x="138"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87" name="Freeform 138"/>
                  <p:cNvSpPr>
                    <a:spLocks/>
                  </p:cNvSpPr>
                  <p:nvPr/>
                </p:nvSpPr>
                <p:spPr bwMode="auto">
                  <a:xfrm>
                    <a:off x="1001622" y="2148687"/>
                    <a:ext cx="508973" cy="148451"/>
                  </a:xfrm>
                  <a:custGeom>
                    <a:avLst/>
                    <a:gdLst>
                      <a:gd name="T0" fmla="*/ 0 w 343"/>
                      <a:gd name="T1" fmla="*/ 100 h 100"/>
                      <a:gd name="T2" fmla="*/ 343 w 343"/>
                      <a:gd name="T3" fmla="*/ 100 h 100"/>
                      <a:gd name="T4" fmla="*/ 343 w 343"/>
                      <a:gd name="T5" fmla="*/ 81 h 100"/>
                      <a:gd name="T6" fmla="*/ 0 w 343"/>
                      <a:gd name="T7" fmla="*/ 100 h 100"/>
                    </a:gdLst>
                    <a:ahLst/>
                    <a:cxnLst>
                      <a:cxn ang="0">
                        <a:pos x="T0" y="T1"/>
                      </a:cxn>
                      <a:cxn ang="0">
                        <a:pos x="T2" y="T3"/>
                      </a:cxn>
                      <a:cxn ang="0">
                        <a:pos x="T4" y="T5"/>
                      </a:cxn>
                      <a:cxn ang="0">
                        <a:pos x="T6" y="T7"/>
                      </a:cxn>
                    </a:cxnLst>
                    <a:rect l="0" t="0" r="r" b="b"/>
                    <a:pathLst>
                      <a:path w="343" h="100">
                        <a:moveTo>
                          <a:pt x="0" y="100"/>
                        </a:moveTo>
                        <a:cubicBezTo>
                          <a:pt x="343" y="100"/>
                          <a:pt x="343" y="100"/>
                          <a:pt x="343" y="100"/>
                        </a:cubicBezTo>
                        <a:cubicBezTo>
                          <a:pt x="343" y="81"/>
                          <a:pt x="343" y="81"/>
                          <a:pt x="343" y="81"/>
                        </a:cubicBezTo>
                        <a:cubicBezTo>
                          <a:pt x="242" y="0"/>
                          <a:pt x="94" y="6"/>
                          <a:pt x="0" y="10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88" name="Freeform 139"/>
                  <p:cNvSpPr>
                    <a:spLocks/>
                  </p:cNvSpPr>
                  <p:nvPr/>
                </p:nvSpPr>
                <p:spPr bwMode="auto">
                  <a:xfrm>
                    <a:off x="1136302" y="2218739"/>
                    <a:ext cx="332565" cy="78399"/>
                  </a:xfrm>
                  <a:custGeom>
                    <a:avLst/>
                    <a:gdLst>
                      <a:gd name="T0" fmla="*/ 116 w 188"/>
                      <a:gd name="T1" fmla="*/ 7 h 44"/>
                      <a:gd name="T2" fmla="*/ 0 w 188"/>
                      <a:gd name="T3" fmla="*/ 44 h 44"/>
                      <a:gd name="T4" fmla="*/ 66 w 188"/>
                      <a:gd name="T5" fmla="*/ 44 h 44"/>
                      <a:gd name="T6" fmla="*/ 188 w 188"/>
                      <a:gd name="T7" fmla="*/ 44 h 44"/>
                      <a:gd name="T8" fmla="*/ 116 w 188"/>
                      <a:gd name="T9" fmla="*/ 7 h 44"/>
                    </a:gdLst>
                    <a:ahLst/>
                    <a:cxnLst>
                      <a:cxn ang="0">
                        <a:pos x="T0" y="T1"/>
                      </a:cxn>
                      <a:cxn ang="0">
                        <a:pos x="T2" y="T3"/>
                      </a:cxn>
                      <a:cxn ang="0">
                        <a:pos x="T4" y="T5"/>
                      </a:cxn>
                      <a:cxn ang="0">
                        <a:pos x="T6" y="T7"/>
                      </a:cxn>
                      <a:cxn ang="0">
                        <a:pos x="T8" y="T9"/>
                      </a:cxn>
                    </a:cxnLst>
                    <a:rect l="0" t="0" r="r" b="b"/>
                    <a:pathLst>
                      <a:path w="188" h="44">
                        <a:moveTo>
                          <a:pt x="116" y="7"/>
                        </a:moveTo>
                        <a:cubicBezTo>
                          <a:pt x="75" y="0"/>
                          <a:pt x="31" y="12"/>
                          <a:pt x="0" y="44"/>
                        </a:cubicBezTo>
                        <a:cubicBezTo>
                          <a:pt x="66" y="44"/>
                          <a:pt x="66" y="44"/>
                          <a:pt x="66" y="44"/>
                        </a:cubicBezTo>
                        <a:cubicBezTo>
                          <a:pt x="188" y="44"/>
                          <a:pt x="188" y="44"/>
                          <a:pt x="188" y="44"/>
                        </a:cubicBezTo>
                        <a:cubicBezTo>
                          <a:pt x="168" y="24"/>
                          <a:pt x="142" y="11"/>
                          <a:pt x="116" y="7"/>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89" name="Freeform 152"/>
                  <p:cNvSpPr>
                    <a:spLocks/>
                  </p:cNvSpPr>
                  <p:nvPr/>
                </p:nvSpPr>
                <p:spPr bwMode="auto">
                  <a:xfrm>
                    <a:off x="1392997" y="2483021"/>
                    <a:ext cx="88515" cy="44258"/>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2" y="0"/>
                          <a:pt x="0" y="11"/>
                          <a:pt x="0" y="25"/>
                        </a:cubicBezTo>
                        <a:cubicBezTo>
                          <a:pt x="50" y="25"/>
                          <a:pt x="50" y="25"/>
                          <a:pt x="50" y="25"/>
                        </a:cubicBezTo>
                        <a:cubicBezTo>
                          <a:pt x="50" y="11"/>
                          <a:pt x="39" y="0"/>
                          <a:pt x="25"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90" name="Freeform 153"/>
                  <p:cNvSpPr>
                    <a:spLocks/>
                  </p:cNvSpPr>
                  <p:nvPr/>
                </p:nvSpPr>
                <p:spPr bwMode="auto">
                  <a:xfrm>
                    <a:off x="698783" y="2479227"/>
                    <a:ext cx="663865" cy="45522"/>
                  </a:xfrm>
                  <a:custGeom>
                    <a:avLst/>
                    <a:gdLst>
                      <a:gd name="T0" fmla="*/ 525 w 525"/>
                      <a:gd name="T1" fmla="*/ 36 h 36"/>
                      <a:gd name="T2" fmla="*/ 0 w 525"/>
                      <a:gd name="T3" fmla="*/ 36 h 36"/>
                      <a:gd name="T4" fmla="*/ 0 w 525"/>
                      <a:gd name="T5" fmla="*/ 21 h 36"/>
                      <a:gd name="T6" fmla="*/ 55 w 525"/>
                      <a:gd name="T7" fmla="*/ 0 h 36"/>
                      <a:gd name="T8" fmla="*/ 472 w 525"/>
                      <a:gd name="T9" fmla="*/ 0 h 36"/>
                      <a:gd name="T10" fmla="*/ 525 w 525"/>
                      <a:gd name="T11" fmla="*/ 21 h 36"/>
                      <a:gd name="T12" fmla="*/ 525 w 52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25" h="36">
                        <a:moveTo>
                          <a:pt x="525" y="36"/>
                        </a:moveTo>
                        <a:lnTo>
                          <a:pt x="0" y="36"/>
                        </a:lnTo>
                        <a:lnTo>
                          <a:pt x="0" y="21"/>
                        </a:lnTo>
                        <a:lnTo>
                          <a:pt x="55" y="0"/>
                        </a:lnTo>
                        <a:lnTo>
                          <a:pt x="472" y="0"/>
                        </a:lnTo>
                        <a:lnTo>
                          <a:pt x="525" y="21"/>
                        </a:lnTo>
                        <a:lnTo>
                          <a:pt x="525" y="3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691" name="Freeform 154"/>
                  <p:cNvSpPr>
                    <a:spLocks/>
                  </p:cNvSpPr>
                  <p:nvPr/>
                </p:nvSpPr>
                <p:spPr bwMode="auto">
                  <a:xfrm>
                    <a:off x="1217230" y="2451408"/>
                    <a:ext cx="221289" cy="64490"/>
                  </a:xfrm>
                  <a:custGeom>
                    <a:avLst/>
                    <a:gdLst>
                      <a:gd name="T0" fmla="*/ 123 w 125"/>
                      <a:gd name="T1" fmla="*/ 37 h 37"/>
                      <a:gd name="T2" fmla="*/ 0 w 125"/>
                      <a:gd name="T3" fmla="*/ 4 h 37"/>
                      <a:gd name="T4" fmla="*/ 0 w 125"/>
                      <a:gd name="T5" fmla="*/ 0 h 37"/>
                      <a:gd name="T6" fmla="*/ 125 w 125"/>
                      <a:gd name="T7" fmla="*/ 34 h 37"/>
                      <a:gd name="T8" fmla="*/ 123 w 125"/>
                      <a:gd name="T9" fmla="*/ 37 h 37"/>
                    </a:gdLst>
                    <a:ahLst/>
                    <a:cxnLst>
                      <a:cxn ang="0">
                        <a:pos x="T0" y="T1"/>
                      </a:cxn>
                      <a:cxn ang="0">
                        <a:pos x="T2" y="T3"/>
                      </a:cxn>
                      <a:cxn ang="0">
                        <a:pos x="T4" y="T5"/>
                      </a:cxn>
                      <a:cxn ang="0">
                        <a:pos x="T6" y="T7"/>
                      </a:cxn>
                      <a:cxn ang="0">
                        <a:pos x="T8" y="T9"/>
                      </a:cxn>
                    </a:cxnLst>
                    <a:rect l="0" t="0" r="r" b="b"/>
                    <a:pathLst>
                      <a:path w="125" h="37">
                        <a:moveTo>
                          <a:pt x="123" y="37"/>
                        </a:moveTo>
                        <a:cubicBezTo>
                          <a:pt x="86" y="16"/>
                          <a:pt x="43" y="4"/>
                          <a:pt x="0" y="4"/>
                        </a:cubicBezTo>
                        <a:cubicBezTo>
                          <a:pt x="0" y="0"/>
                          <a:pt x="0" y="0"/>
                          <a:pt x="0" y="0"/>
                        </a:cubicBezTo>
                        <a:cubicBezTo>
                          <a:pt x="44" y="1"/>
                          <a:pt x="87" y="12"/>
                          <a:pt x="125" y="34"/>
                        </a:cubicBezTo>
                        <a:lnTo>
                          <a:pt x="123" y="3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sp>
              <p:nvSpPr>
                <p:cNvPr id="683" name="Freeform 23"/>
                <p:cNvSpPr>
                  <a:spLocks/>
                </p:cNvSpPr>
                <p:nvPr/>
              </p:nvSpPr>
              <p:spPr bwMode="auto">
                <a:xfrm>
                  <a:off x="421481" y="2070323"/>
                  <a:ext cx="711994" cy="461719"/>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grpSp>
          <p:nvGrpSpPr>
            <p:cNvPr id="791" name="Group 790"/>
            <p:cNvGrpSpPr/>
            <p:nvPr/>
          </p:nvGrpSpPr>
          <p:grpSpPr>
            <a:xfrm>
              <a:off x="9799736" y="2955334"/>
              <a:ext cx="934958" cy="1600912"/>
              <a:chOff x="9799736" y="2955334"/>
              <a:chExt cx="934958" cy="1600912"/>
            </a:xfrm>
          </p:grpSpPr>
          <p:grpSp>
            <p:nvGrpSpPr>
              <p:cNvPr id="770" name="Group 769"/>
              <p:cNvGrpSpPr/>
              <p:nvPr/>
            </p:nvGrpSpPr>
            <p:grpSpPr>
              <a:xfrm>
                <a:off x="9799736" y="2955334"/>
                <a:ext cx="934958" cy="1025766"/>
                <a:chOff x="9264169" y="3168861"/>
                <a:chExt cx="1048453" cy="1150283"/>
              </a:xfrm>
            </p:grpSpPr>
            <p:grpSp>
              <p:nvGrpSpPr>
                <p:cNvPr id="359" name="Group 358"/>
                <p:cNvGrpSpPr/>
                <p:nvPr/>
              </p:nvGrpSpPr>
              <p:grpSpPr>
                <a:xfrm>
                  <a:off x="9369060" y="3168861"/>
                  <a:ext cx="838673" cy="860859"/>
                  <a:chOff x="-1455738" y="922338"/>
                  <a:chExt cx="300038" cy="307975"/>
                </a:xfrm>
              </p:grpSpPr>
              <p:sp>
                <p:nvSpPr>
                  <p:cNvPr id="349" name="Rectangle 124"/>
                  <p:cNvSpPr>
                    <a:spLocks noChangeArrowheads="1"/>
                  </p:cNvSpPr>
                  <p:nvPr/>
                </p:nvSpPr>
                <p:spPr bwMode="auto">
                  <a:xfrm>
                    <a:off x="-1455738" y="922338"/>
                    <a:ext cx="300038" cy="307975"/>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50" name="Rectangle 125"/>
                  <p:cNvSpPr>
                    <a:spLocks noChangeArrowheads="1"/>
                  </p:cNvSpPr>
                  <p:nvPr/>
                </p:nvSpPr>
                <p:spPr bwMode="auto">
                  <a:xfrm>
                    <a:off x="-1433513" y="941388"/>
                    <a:ext cx="255588" cy="24606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51" name="Rectangle 126"/>
                  <p:cNvSpPr>
                    <a:spLocks noChangeArrowheads="1"/>
                  </p:cNvSpPr>
                  <p:nvPr/>
                </p:nvSpPr>
                <p:spPr bwMode="auto">
                  <a:xfrm>
                    <a:off x="-1414463" y="958850"/>
                    <a:ext cx="219075" cy="2079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52" name="Rectangle 127"/>
                  <p:cNvSpPr>
                    <a:spLocks noChangeArrowheads="1"/>
                  </p:cNvSpPr>
                  <p:nvPr/>
                </p:nvSpPr>
                <p:spPr bwMode="auto">
                  <a:xfrm>
                    <a:off x="-1406525" y="971550"/>
                    <a:ext cx="9525" cy="187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53" name="Rectangle 128"/>
                  <p:cNvSpPr>
                    <a:spLocks noChangeArrowheads="1"/>
                  </p:cNvSpPr>
                  <p:nvPr/>
                </p:nvSpPr>
                <p:spPr bwMode="auto">
                  <a:xfrm>
                    <a:off x="-1390650" y="971550"/>
                    <a:ext cx="6350" cy="187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54" name="Rectangle 129"/>
                  <p:cNvSpPr>
                    <a:spLocks noChangeArrowheads="1"/>
                  </p:cNvSpPr>
                  <p:nvPr/>
                </p:nvSpPr>
                <p:spPr bwMode="auto">
                  <a:xfrm>
                    <a:off x="-1374775" y="971550"/>
                    <a:ext cx="6350" cy="187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55" name="Rectangle 130"/>
                  <p:cNvSpPr>
                    <a:spLocks noChangeArrowheads="1"/>
                  </p:cNvSpPr>
                  <p:nvPr/>
                </p:nvSpPr>
                <p:spPr bwMode="auto">
                  <a:xfrm>
                    <a:off x="-1358900" y="971550"/>
                    <a:ext cx="6350" cy="187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56" name="Rectangle 131"/>
                  <p:cNvSpPr>
                    <a:spLocks noChangeArrowheads="1"/>
                  </p:cNvSpPr>
                  <p:nvPr/>
                </p:nvSpPr>
                <p:spPr bwMode="auto">
                  <a:xfrm>
                    <a:off x="-1346200" y="971550"/>
                    <a:ext cx="9525" cy="187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57" name="Rectangle 132"/>
                  <p:cNvSpPr>
                    <a:spLocks noChangeArrowheads="1"/>
                  </p:cNvSpPr>
                  <p:nvPr/>
                </p:nvSpPr>
                <p:spPr bwMode="auto">
                  <a:xfrm>
                    <a:off x="-1330325" y="971550"/>
                    <a:ext cx="7938" cy="187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358" name="Oval 133"/>
                  <p:cNvSpPr>
                    <a:spLocks noChangeArrowheads="1"/>
                  </p:cNvSpPr>
                  <p:nvPr/>
                </p:nvSpPr>
                <p:spPr bwMode="auto">
                  <a:xfrm>
                    <a:off x="-1235075" y="985838"/>
                    <a:ext cx="17463" cy="17463"/>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pic>
              <p:nvPicPr>
                <p:cNvPr id="360" name="Picture 359"/>
                <p:cNvPicPr>
                  <a:picLocks noChangeAspect="1"/>
                </p:cNvPicPr>
                <p:nvPr/>
              </p:nvPicPr>
              <p:blipFill>
                <a:blip r:embed="rId4"/>
                <a:stretch>
                  <a:fillRect/>
                </a:stretch>
              </p:blipFill>
              <p:spPr>
                <a:xfrm>
                  <a:off x="9264169" y="4013345"/>
                  <a:ext cx="1048453" cy="305799"/>
                </a:xfrm>
                <a:prstGeom prst="rect">
                  <a:avLst/>
                </a:prstGeom>
              </p:spPr>
            </p:pic>
          </p:grpSp>
          <p:sp>
            <p:nvSpPr>
              <p:cNvPr id="176" name="Rectangle 175"/>
              <p:cNvSpPr/>
              <p:nvPr/>
            </p:nvSpPr>
            <p:spPr bwMode="auto">
              <a:xfrm>
                <a:off x="9815767" y="4157842"/>
                <a:ext cx="902896" cy="3984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SAP HANA</a:t>
                </a:r>
                <a:b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sizes</a:t>
                </a:r>
              </a:p>
            </p:txBody>
          </p:sp>
        </p:grpSp>
        <p:grpSp>
          <p:nvGrpSpPr>
            <p:cNvPr id="800" name="Group 799"/>
            <p:cNvGrpSpPr/>
            <p:nvPr/>
          </p:nvGrpSpPr>
          <p:grpSpPr>
            <a:xfrm>
              <a:off x="7208567" y="2954157"/>
              <a:ext cx="1227629" cy="1699926"/>
              <a:chOff x="7208567" y="2954157"/>
              <a:chExt cx="1227629" cy="1699926"/>
            </a:xfrm>
          </p:grpSpPr>
          <p:sp>
            <p:nvSpPr>
              <p:cNvPr id="62" name="Rectangle 61"/>
              <p:cNvSpPr/>
              <p:nvPr/>
            </p:nvSpPr>
            <p:spPr bwMode="auto">
              <a:xfrm>
                <a:off x="7331185" y="4157842"/>
                <a:ext cx="981580"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GPU-enabled </a:t>
                </a:r>
                <a:b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176"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VMs</a:t>
                </a:r>
              </a:p>
            </p:txBody>
          </p:sp>
          <p:grpSp>
            <p:nvGrpSpPr>
              <p:cNvPr id="725" name="Group 724"/>
              <p:cNvGrpSpPr/>
              <p:nvPr/>
            </p:nvGrpSpPr>
            <p:grpSpPr>
              <a:xfrm>
                <a:off x="7208567" y="2954157"/>
                <a:ext cx="1227629" cy="1015299"/>
                <a:chOff x="421481" y="1355947"/>
                <a:chExt cx="1424931" cy="1178476"/>
              </a:xfrm>
            </p:grpSpPr>
            <p:grpSp>
              <p:nvGrpSpPr>
                <p:cNvPr id="726" name="Group 725"/>
                <p:cNvGrpSpPr/>
                <p:nvPr/>
              </p:nvGrpSpPr>
              <p:grpSpPr>
                <a:xfrm>
                  <a:off x="1086419" y="1355947"/>
                  <a:ext cx="759993" cy="1176095"/>
                  <a:chOff x="-853942" y="-1389063"/>
                  <a:chExt cx="350838" cy="542925"/>
                </a:xfrm>
              </p:grpSpPr>
              <p:sp>
                <p:nvSpPr>
                  <p:cNvPr id="737" name="Rectangle 67"/>
                  <p:cNvSpPr>
                    <a:spLocks noChangeArrowheads="1"/>
                  </p:cNvSpPr>
                  <p:nvPr/>
                </p:nvSpPr>
                <p:spPr bwMode="auto">
                  <a:xfrm>
                    <a:off x="-853942" y="-1389063"/>
                    <a:ext cx="350838" cy="5429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38" name="Rectangle 68"/>
                  <p:cNvSpPr>
                    <a:spLocks noChangeArrowheads="1"/>
                  </p:cNvSpPr>
                  <p:nvPr/>
                </p:nvSpPr>
                <p:spPr bwMode="auto">
                  <a:xfrm>
                    <a:off x="-831717" y="-1365251"/>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39" name="Rectangle 69"/>
                  <p:cNvSpPr>
                    <a:spLocks noChangeArrowheads="1"/>
                  </p:cNvSpPr>
                  <p:nvPr/>
                </p:nvSpPr>
                <p:spPr bwMode="auto">
                  <a:xfrm>
                    <a:off x="-819017"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40" name="Rectangle 70"/>
                  <p:cNvSpPr>
                    <a:spLocks noChangeArrowheads="1"/>
                  </p:cNvSpPr>
                  <p:nvPr/>
                </p:nvSpPr>
                <p:spPr bwMode="auto">
                  <a:xfrm>
                    <a:off x="-801555"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41" name="Rectangle 71"/>
                  <p:cNvSpPr>
                    <a:spLocks noChangeArrowheads="1"/>
                  </p:cNvSpPr>
                  <p:nvPr/>
                </p:nvSpPr>
                <p:spPr bwMode="auto">
                  <a:xfrm>
                    <a:off x="-780917"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42" name="Rectangle 72"/>
                  <p:cNvSpPr>
                    <a:spLocks noChangeArrowheads="1"/>
                  </p:cNvSpPr>
                  <p:nvPr/>
                </p:nvSpPr>
                <p:spPr bwMode="auto">
                  <a:xfrm>
                    <a:off x="-761867"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43" name="Rectangle 73"/>
                  <p:cNvSpPr>
                    <a:spLocks noChangeArrowheads="1"/>
                  </p:cNvSpPr>
                  <p:nvPr/>
                </p:nvSpPr>
                <p:spPr bwMode="auto">
                  <a:xfrm>
                    <a:off x="-741230" y="-1349376"/>
                    <a:ext cx="9525"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44" name="Rectangle 74"/>
                  <p:cNvSpPr>
                    <a:spLocks noChangeArrowheads="1"/>
                  </p:cNvSpPr>
                  <p:nvPr/>
                </p:nvSpPr>
                <p:spPr bwMode="auto">
                  <a:xfrm>
                    <a:off x="-723767" y="-1349376"/>
                    <a:ext cx="11113" cy="571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45" name="Oval 75"/>
                  <p:cNvSpPr>
                    <a:spLocks noChangeArrowheads="1"/>
                  </p:cNvSpPr>
                  <p:nvPr/>
                </p:nvSpPr>
                <p:spPr bwMode="auto">
                  <a:xfrm>
                    <a:off x="-576130" y="-1331913"/>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46" name="Rectangle 76"/>
                  <p:cNvSpPr>
                    <a:spLocks noChangeArrowheads="1"/>
                  </p:cNvSpPr>
                  <p:nvPr/>
                </p:nvSpPr>
                <p:spPr bwMode="auto">
                  <a:xfrm>
                    <a:off x="-831717" y="-1254126"/>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47" name="Rectangle 77"/>
                  <p:cNvSpPr>
                    <a:spLocks noChangeArrowheads="1"/>
                  </p:cNvSpPr>
                  <p:nvPr/>
                </p:nvSpPr>
                <p:spPr bwMode="auto">
                  <a:xfrm>
                    <a:off x="-819017"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48" name="Rectangle 78"/>
                  <p:cNvSpPr>
                    <a:spLocks noChangeArrowheads="1"/>
                  </p:cNvSpPr>
                  <p:nvPr/>
                </p:nvSpPr>
                <p:spPr bwMode="auto">
                  <a:xfrm>
                    <a:off x="-801555"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49" name="Rectangle 79"/>
                  <p:cNvSpPr>
                    <a:spLocks noChangeArrowheads="1"/>
                  </p:cNvSpPr>
                  <p:nvPr/>
                </p:nvSpPr>
                <p:spPr bwMode="auto">
                  <a:xfrm>
                    <a:off x="-780917"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50" name="Rectangle 80"/>
                  <p:cNvSpPr>
                    <a:spLocks noChangeArrowheads="1"/>
                  </p:cNvSpPr>
                  <p:nvPr/>
                </p:nvSpPr>
                <p:spPr bwMode="auto">
                  <a:xfrm>
                    <a:off x="-761867"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51" name="Rectangle 81"/>
                  <p:cNvSpPr>
                    <a:spLocks noChangeArrowheads="1"/>
                  </p:cNvSpPr>
                  <p:nvPr/>
                </p:nvSpPr>
                <p:spPr bwMode="auto">
                  <a:xfrm>
                    <a:off x="-741230" y="-1238251"/>
                    <a:ext cx="9525"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52" name="Rectangle 82"/>
                  <p:cNvSpPr>
                    <a:spLocks noChangeArrowheads="1"/>
                  </p:cNvSpPr>
                  <p:nvPr/>
                </p:nvSpPr>
                <p:spPr bwMode="auto">
                  <a:xfrm>
                    <a:off x="-723767" y="-1238251"/>
                    <a:ext cx="11113" cy="60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53" name="Oval 83"/>
                  <p:cNvSpPr>
                    <a:spLocks noChangeArrowheads="1"/>
                  </p:cNvSpPr>
                  <p:nvPr/>
                </p:nvSpPr>
                <p:spPr bwMode="auto">
                  <a:xfrm>
                    <a:off x="-576130" y="-1220788"/>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54" name="Rectangle 84"/>
                  <p:cNvSpPr>
                    <a:spLocks noChangeArrowheads="1"/>
                  </p:cNvSpPr>
                  <p:nvPr/>
                </p:nvSpPr>
                <p:spPr bwMode="auto">
                  <a:xfrm>
                    <a:off x="-831717" y="-1139826"/>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55" name="Rectangle 85"/>
                  <p:cNvSpPr>
                    <a:spLocks noChangeArrowheads="1"/>
                  </p:cNvSpPr>
                  <p:nvPr/>
                </p:nvSpPr>
                <p:spPr bwMode="auto">
                  <a:xfrm>
                    <a:off x="-819017"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56" name="Rectangle 86"/>
                  <p:cNvSpPr>
                    <a:spLocks noChangeArrowheads="1"/>
                  </p:cNvSpPr>
                  <p:nvPr/>
                </p:nvSpPr>
                <p:spPr bwMode="auto">
                  <a:xfrm>
                    <a:off x="-801555"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57" name="Rectangle 87"/>
                  <p:cNvSpPr>
                    <a:spLocks noChangeArrowheads="1"/>
                  </p:cNvSpPr>
                  <p:nvPr/>
                </p:nvSpPr>
                <p:spPr bwMode="auto">
                  <a:xfrm>
                    <a:off x="-780917"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58" name="Rectangle 88"/>
                  <p:cNvSpPr>
                    <a:spLocks noChangeArrowheads="1"/>
                  </p:cNvSpPr>
                  <p:nvPr/>
                </p:nvSpPr>
                <p:spPr bwMode="auto">
                  <a:xfrm>
                    <a:off x="-761867"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59" name="Rectangle 89"/>
                  <p:cNvSpPr>
                    <a:spLocks noChangeArrowheads="1"/>
                  </p:cNvSpPr>
                  <p:nvPr/>
                </p:nvSpPr>
                <p:spPr bwMode="auto">
                  <a:xfrm>
                    <a:off x="-741230" y="-1125538"/>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60" name="Rectangle 90"/>
                  <p:cNvSpPr>
                    <a:spLocks noChangeArrowheads="1"/>
                  </p:cNvSpPr>
                  <p:nvPr/>
                </p:nvSpPr>
                <p:spPr bwMode="auto">
                  <a:xfrm>
                    <a:off x="-723767" y="-1125538"/>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61" name="Oval 91"/>
                  <p:cNvSpPr>
                    <a:spLocks noChangeArrowheads="1"/>
                  </p:cNvSpPr>
                  <p:nvPr/>
                </p:nvSpPr>
                <p:spPr bwMode="auto">
                  <a:xfrm>
                    <a:off x="-576130" y="-1106488"/>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62" name="Rectangle 92"/>
                  <p:cNvSpPr>
                    <a:spLocks noChangeArrowheads="1"/>
                  </p:cNvSpPr>
                  <p:nvPr/>
                </p:nvSpPr>
                <p:spPr bwMode="auto">
                  <a:xfrm>
                    <a:off x="-831717" y="-1028701"/>
                    <a:ext cx="306388" cy="889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63" name="Rectangle 93"/>
                  <p:cNvSpPr>
                    <a:spLocks noChangeArrowheads="1"/>
                  </p:cNvSpPr>
                  <p:nvPr/>
                </p:nvSpPr>
                <p:spPr bwMode="auto">
                  <a:xfrm>
                    <a:off x="-819017"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64" name="Rectangle 94"/>
                  <p:cNvSpPr>
                    <a:spLocks noChangeArrowheads="1"/>
                  </p:cNvSpPr>
                  <p:nvPr/>
                </p:nvSpPr>
                <p:spPr bwMode="auto">
                  <a:xfrm>
                    <a:off x="-801555"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65" name="Rectangle 95"/>
                  <p:cNvSpPr>
                    <a:spLocks noChangeArrowheads="1"/>
                  </p:cNvSpPr>
                  <p:nvPr/>
                </p:nvSpPr>
                <p:spPr bwMode="auto">
                  <a:xfrm>
                    <a:off x="-780917"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66" name="Rectangle 96"/>
                  <p:cNvSpPr>
                    <a:spLocks noChangeArrowheads="1"/>
                  </p:cNvSpPr>
                  <p:nvPr/>
                </p:nvSpPr>
                <p:spPr bwMode="auto">
                  <a:xfrm>
                    <a:off x="-761867"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67" name="Rectangle 97"/>
                  <p:cNvSpPr>
                    <a:spLocks noChangeArrowheads="1"/>
                  </p:cNvSpPr>
                  <p:nvPr/>
                </p:nvSpPr>
                <p:spPr bwMode="auto">
                  <a:xfrm>
                    <a:off x="-741230" y="-1014413"/>
                    <a:ext cx="9525"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68" name="Rectangle 98"/>
                  <p:cNvSpPr>
                    <a:spLocks noChangeArrowheads="1"/>
                  </p:cNvSpPr>
                  <p:nvPr/>
                </p:nvSpPr>
                <p:spPr bwMode="auto">
                  <a:xfrm>
                    <a:off x="-723767" y="-1014413"/>
                    <a:ext cx="11113" cy="587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69" name="Oval 99"/>
                  <p:cNvSpPr>
                    <a:spLocks noChangeArrowheads="1"/>
                  </p:cNvSpPr>
                  <p:nvPr/>
                </p:nvSpPr>
                <p:spPr bwMode="auto">
                  <a:xfrm>
                    <a:off x="-576130" y="-995363"/>
                    <a:ext cx="22225" cy="222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nvGrpSpPr>
                <p:cNvPr id="727" name="Group 726"/>
                <p:cNvGrpSpPr/>
                <p:nvPr/>
              </p:nvGrpSpPr>
              <p:grpSpPr>
                <a:xfrm>
                  <a:off x="646477" y="1714313"/>
                  <a:ext cx="987059" cy="820110"/>
                  <a:chOff x="679816" y="1819155"/>
                  <a:chExt cx="852276" cy="708124"/>
                </a:xfrm>
              </p:grpSpPr>
              <p:sp>
                <p:nvSpPr>
                  <p:cNvPr id="729" name="Freeform 135"/>
                  <p:cNvSpPr>
                    <a:spLocks/>
                  </p:cNvSpPr>
                  <p:nvPr/>
                </p:nvSpPr>
                <p:spPr bwMode="auto">
                  <a:xfrm>
                    <a:off x="679816" y="1819155"/>
                    <a:ext cx="852276" cy="642369"/>
                  </a:xfrm>
                  <a:custGeom>
                    <a:avLst/>
                    <a:gdLst>
                      <a:gd name="T0" fmla="*/ 482 w 482"/>
                      <a:gd name="T1" fmla="*/ 10 h 363"/>
                      <a:gd name="T2" fmla="*/ 473 w 482"/>
                      <a:gd name="T3" fmla="*/ 0 h 363"/>
                      <a:gd name="T4" fmla="*/ 9 w 482"/>
                      <a:gd name="T5" fmla="*/ 0 h 363"/>
                      <a:gd name="T6" fmla="*/ 0 w 482"/>
                      <a:gd name="T7" fmla="*/ 10 h 363"/>
                      <a:gd name="T8" fmla="*/ 0 w 482"/>
                      <a:gd name="T9" fmla="*/ 325 h 363"/>
                      <a:gd name="T10" fmla="*/ 9 w 482"/>
                      <a:gd name="T11" fmla="*/ 335 h 363"/>
                      <a:gd name="T12" fmla="*/ 224 w 482"/>
                      <a:gd name="T13" fmla="*/ 335 h 363"/>
                      <a:gd name="T14" fmla="*/ 217 w 482"/>
                      <a:gd name="T15" fmla="*/ 356 h 363"/>
                      <a:gd name="T16" fmla="*/ 174 w 482"/>
                      <a:gd name="T17" fmla="*/ 356 h 363"/>
                      <a:gd name="T18" fmla="*/ 174 w 482"/>
                      <a:gd name="T19" fmla="*/ 363 h 363"/>
                      <a:gd name="T20" fmla="*/ 306 w 482"/>
                      <a:gd name="T21" fmla="*/ 363 h 363"/>
                      <a:gd name="T22" fmla="*/ 306 w 482"/>
                      <a:gd name="T23" fmla="*/ 356 h 363"/>
                      <a:gd name="T24" fmla="*/ 271 w 482"/>
                      <a:gd name="T25" fmla="*/ 356 h 363"/>
                      <a:gd name="T26" fmla="*/ 264 w 482"/>
                      <a:gd name="T27" fmla="*/ 335 h 363"/>
                      <a:gd name="T28" fmla="*/ 473 w 482"/>
                      <a:gd name="T29" fmla="*/ 335 h 363"/>
                      <a:gd name="T30" fmla="*/ 482 w 482"/>
                      <a:gd name="T31" fmla="*/ 325 h 363"/>
                      <a:gd name="T32" fmla="*/ 482 w 482"/>
                      <a:gd name="T33" fmla="*/ 1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363">
                        <a:moveTo>
                          <a:pt x="482" y="10"/>
                        </a:moveTo>
                        <a:cubicBezTo>
                          <a:pt x="482" y="4"/>
                          <a:pt x="478" y="0"/>
                          <a:pt x="473" y="0"/>
                        </a:cubicBezTo>
                        <a:cubicBezTo>
                          <a:pt x="9" y="0"/>
                          <a:pt x="9" y="0"/>
                          <a:pt x="9" y="0"/>
                        </a:cubicBezTo>
                        <a:cubicBezTo>
                          <a:pt x="4" y="0"/>
                          <a:pt x="0" y="4"/>
                          <a:pt x="0" y="10"/>
                        </a:cubicBezTo>
                        <a:cubicBezTo>
                          <a:pt x="0" y="325"/>
                          <a:pt x="0" y="325"/>
                          <a:pt x="0" y="325"/>
                        </a:cubicBezTo>
                        <a:cubicBezTo>
                          <a:pt x="0" y="330"/>
                          <a:pt x="4" y="335"/>
                          <a:pt x="9" y="335"/>
                        </a:cubicBezTo>
                        <a:cubicBezTo>
                          <a:pt x="224" y="335"/>
                          <a:pt x="224" y="335"/>
                          <a:pt x="224" y="335"/>
                        </a:cubicBezTo>
                        <a:cubicBezTo>
                          <a:pt x="217" y="356"/>
                          <a:pt x="217" y="356"/>
                          <a:pt x="217" y="356"/>
                        </a:cubicBezTo>
                        <a:cubicBezTo>
                          <a:pt x="174" y="356"/>
                          <a:pt x="174" y="356"/>
                          <a:pt x="174" y="356"/>
                        </a:cubicBezTo>
                        <a:cubicBezTo>
                          <a:pt x="174" y="363"/>
                          <a:pt x="174" y="363"/>
                          <a:pt x="174" y="363"/>
                        </a:cubicBezTo>
                        <a:cubicBezTo>
                          <a:pt x="306" y="363"/>
                          <a:pt x="306" y="363"/>
                          <a:pt x="306" y="363"/>
                        </a:cubicBezTo>
                        <a:cubicBezTo>
                          <a:pt x="306" y="356"/>
                          <a:pt x="306" y="356"/>
                          <a:pt x="306" y="356"/>
                        </a:cubicBezTo>
                        <a:cubicBezTo>
                          <a:pt x="271" y="356"/>
                          <a:pt x="271" y="356"/>
                          <a:pt x="271" y="356"/>
                        </a:cubicBezTo>
                        <a:cubicBezTo>
                          <a:pt x="264" y="335"/>
                          <a:pt x="264" y="335"/>
                          <a:pt x="264" y="335"/>
                        </a:cubicBezTo>
                        <a:cubicBezTo>
                          <a:pt x="473" y="335"/>
                          <a:pt x="473" y="335"/>
                          <a:pt x="473" y="335"/>
                        </a:cubicBezTo>
                        <a:cubicBezTo>
                          <a:pt x="478" y="335"/>
                          <a:pt x="482" y="330"/>
                          <a:pt x="482" y="325"/>
                        </a:cubicBezTo>
                        <a:lnTo>
                          <a:pt x="482"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30" name="Rectangle 136"/>
                  <p:cNvSpPr>
                    <a:spLocks noChangeArrowheads="1"/>
                  </p:cNvSpPr>
                  <p:nvPr/>
                </p:nvSpPr>
                <p:spPr bwMode="auto">
                  <a:xfrm>
                    <a:off x="698783" y="1839387"/>
                    <a:ext cx="811812" cy="45775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2353" b="1" i="0" u="none" strike="noStrike" kern="0" cap="none" spc="0" normalizeH="0" baseline="0" noProof="0" dirty="0">
                        <a:ln>
                          <a:noFill/>
                        </a:ln>
                        <a:solidFill>
                          <a:sysClr val="windowText" lastClr="000000"/>
                        </a:solidFill>
                        <a:effectLst/>
                        <a:uLnTx/>
                        <a:uFillTx/>
                        <a:latin typeface="Segoe UI"/>
                        <a:ea typeface="+mn-ea"/>
                        <a:cs typeface="+mn-cs"/>
                      </a:rPr>
                      <a:t>N</a:t>
                    </a:r>
                  </a:p>
                </p:txBody>
              </p:sp>
              <p:sp>
                <p:nvSpPr>
                  <p:cNvPr id="731" name="Freeform 137"/>
                  <p:cNvSpPr>
                    <a:spLocks/>
                  </p:cNvSpPr>
                  <p:nvPr/>
                </p:nvSpPr>
                <p:spPr bwMode="auto">
                  <a:xfrm>
                    <a:off x="720280" y="2204830"/>
                    <a:ext cx="395790" cy="92309"/>
                  </a:xfrm>
                  <a:custGeom>
                    <a:avLst/>
                    <a:gdLst>
                      <a:gd name="T0" fmla="*/ 138 w 224"/>
                      <a:gd name="T1" fmla="*/ 8 h 52"/>
                      <a:gd name="T2" fmla="*/ 0 w 224"/>
                      <a:gd name="T3" fmla="*/ 52 h 52"/>
                      <a:gd name="T4" fmla="*/ 79 w 224"/>
                      <a:gd name="T5" fmla="*/ 52 h 52"/>
                      <a:gd name="T6" fmla="*/ 224 w 224"/>
                      <a:gd name="T7" fmla="*/ 52 h 52"/>
                      <a:gd name="T8" fmla="*/ 138 w 224"/>
                      <a:gd name="T9" fmla="*/ 8 h 52"/>
                    </a:gdLst>
                    <a:ahLst/>
                    <a:cxnLst>
                      <a:cxn ang="0">
                        <a:pos x="T0" y="T1"/>
                      </a:cxn>
                      <a:cxn ang="0">
                        <a:pos x="T2" y="T3"/>
                      </a:cxn>
                      <a:cxn ang="0">
                        <a:pos x="T4" y="T5"/>
                      </a:cxn>
                      <a:cxn ang="0">
                        <a:pos x="T6" y="T7"/>
                      </a:cxn>
                      <a:cxn ang="0">
                        <a:pos x="T8" y="T9"/>
                      </a:cxn>
                    </a:cxnLst>
                    <a:rect l="0" t="0" r="r" b="b"/>
                    <a:pathLst>
                      <a:path w="224" h="52">
                        <a:moveTo>
                          <a:pt x="138" y="8"/>
                        </a:moveTo>
                        <a:cubicBezTo>
                          <a:pt x="90" y="0"/>
                          <a:pt x="38" y="14"/>
                          <a:pt x="0" y="52"/>
                        </a:cubicBezTo>
                        <a:cubicBezTo>
                          <a:pt x="79" y="52"/>
                          <a:pt x="79" y="52"/>
                          <a:pt x="79" y="52"/>
                        </a:cubicBezTo>
                        <a:cubicBezTo>
                          <a:pt x="224" y="52"/>
                          <a:pt x="224" y="52"/>
                          <a:pt x="224" y="52"/>
                        </a:cubicBezTo>
                        <a:cubicBezTo>
                          <a:pt x="200" y="28"/>
                          <a:pt x="170" y="13"/>
                          <a:pt x="138"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32" name="Freeform 138"/>
                  <p:cNvSpPr>
                    <a:spLocks/>
                  </p:cNvSpPr>
                  <p:nvPr/>
                </p:nvSpPr>
                <p:spPr bwMode="auto">
                  <a:xfrm>
                    <a:off x="1001622" y="2148687"/>
                    <a:ext cx="508973" cy="148451"/>
                  </a:xfrm>
                  <a:custGeom>
                    <a:avLst/>
                    <a:gdLst>
                      <a:gd name="T0" fmla="*/ 0 w 343"/>
                      <a:gd name="T1" fmla="*/ 100 h 100"/>
                      <a:gd name="T2" fmla="*/ 343 w 343"/>
                      <a:gd name="T3" fmla="*/ 100 h 100"/>
                      <a:gd name="T4" fmla="*/ 343 w 343"/>
                      <a:gd name="T5" fmla="*/ 81 h 100"/>
                      <a:gd name="T6" fmla="*/ 0 w 343"/>
                      <a:gd name="T7" fmla="*/ 100 h 100"/>
                    </a:gdLst>
                    <a:ahLst/>
                    <a:cxnLst>
                      <a:cxn ang="0">
                        <a:pos x="T0" y="T1"/>
                      </a:cxn>
                      <a:cxn ang="0">
                        <a:pos x="T2" y="T3"/>
                      </a:cxn>
                      <a:cxn ang="0">
                        <a:pos x="T4" y="T5"/>
                      </a:cxn>
                      <a:cxn ang="0">
                        <a:pos x="T6" y="T7"/>
                      </a:cxn>
                    </a:cxnLst>
                    <a:rect l="0" t="0" r="r" b="b"/>
                    <a:pathLst>
                      <a:path w="343" h="100">
                        <a:moveTo>
                          <a:pt x="0" y="100"/>
                        </a:moveTo>
                        <a:cubicBezTo>
                          <a:pt x="343" y="100"/>
                          <a:pt x="343" y="100"/>
                          <a:pt x="343" y="100"/>
                        </a:cubicBezTo>
                        <a:cubicBezTo>
                          <a:pt x="343" y="81"/>
                          <a:pt x="343" y="81"/>
                          <a:pt x="343" y="81"/>
                        </a:cubicBezTo>
                        <a:cubicBezTo>
                          <a:pt x="242" y="0"/>
                          <a:pt x="94" y="6"/>
                          <a:pt x="0" y="10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33" name="Freeform 139"/>
                  <p:cNvSpPr>
                    <a:spLocks/>
                  </p:cNvSpPr>
                  <p:nvPr/>
                </p:nvSpPr>
                <p:spPr bwMode="auto">
                  <a:xfrm>
                    <a:off x="1136302" y="2218739"/>
                    <a:ext cx="332565" cy="78399"/>
                  </a:xfrm>
                  <a:custGeom>
                    <a:avLst/>
                    <a:gdLst>
                      <a:gd name="T0" fmla="*/ 116 w 188"/>
                      <a:gd name="T1" fmla="*/ 7 h 44"/>
                      <a:gd name="T2" fmla="*/ 0 w 188"/>
                      <a:gd name="T3" fmla="*/ 44 h 44"/>
                      <a:gd name="T4" fmla="*/ 66 w 188"/>
                      <a:gd name="T5" fmla="*/ 44 h 44"/>
                      <a:gd name="T6" fmla="*/ 188 w 188"/>
                      <a:gd name="T7" fmla="*/ 44 h 44"/>
                      <a:gd name="T8" fmla="*/ 116 w 188"/>
                      <a:gd name="T9" fmla="*/ 7 h 44"/>
                    </a:gdLst>
                    <a:ahLst/>
                    <a:cxnLst>
                      <a:cxn ang="0">
                        <a:pos x="T0" y="T1"/>
                      </a:cxn>
                      <a:cxn ang="0">
                        <a:pos x="T2" y="T3"/>
                      </a:cxn>
                      <a:cxn ang="0">
                        <a:pos x="T4" y="T5"/>
                      </a:cxn>
                      <a:cxn ang="0">
                        <a:pos x="T6" y="T7"/>
                      </a:cxn>
                      <a:cxn ang="0">
                        <a:pos x="T8" y="T9"/>
                      </a:cxn>
                    </a:cxnLst>
                    <a:rect l="0" t="0" r="r" b="b"/>
                    <a:pathLst>
                      <a:path w="188" h="44">
                        <a:moveTo>
                          <a:pt x="116" y="7"/>
                        </a:moveTo>
                        <a:cubicBezTo>
                          <a:pt x="75" y="0"/>
                          <a:pt x="31" y="12"/>
                          <a:pt x="0" y="44"/>
                        </a:cubicBezTo>
                        <a:cubicBezTo>
                          <a:pt x="66" y="44"/>
                          <a:pt x="66" y="44"/>
                          <a:pt x="66" y="44"/>
                        </a:cubicBezTo>
                        <a:cubicBezTo>
                          <a:pt x="188" y="44"/>
                          <a:pt x="188" y="44"/>
                          <a:pt x="188" y="44"/>
                        </a:cubicBezTo>
                        <a:cubicBezTo>
                          <a:pt x="168" y="24"/>
                          <a:pt x="142" y="11"/>
                          <a:pt x="116" y="7"/>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34" name="Freeform 152"/>
                  <p:cNvSpPr>
                    <a:spLocks/>
                  </p:cNvSpPr>
                  <p:nvPr/>
                </p:nvSpPr>
                <p:spPr bwMode="auto">
                  <a:xfrm>
                    <a:off x="1392997" y="2483021"/>
                    <a:ext cx="88515" cy="44258"/>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2" y="0"/>
                          <a:pt x="0" y="11"/>
                          <a:pt x="0" y="25"/>
                        </a:cubicBezTo>
                        <a:cubicBezTo>
                          <a:pt x="50" y="25"/>
                          <a:pt x="50" y="25"/>
                          <a:pt x="50" y="25"/>
                        </a:cubicBezTo>
                        <a:cubicBezTo>
                          <a:pt x="50" y="11"/>
                          <a:pt x="39" y="0"/>
                          <a:pt x="25"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35" name="Freeform 153"/>
                  <p:cNvSpPr>
                    <a:spLocks/>
                  </p:cNvSpPr>
                  <p:nvPr/>
                </p:nvSpPr>
                <p:spPr bwMode="auto">
                  <a:xfrm>
                    <a:off x="698783" y="2479227"/>
                    <a:ext cx="663865" cy="45522"/>
                  </a:xfrm>
                  <a:custGeom>
                    <a:avLst/>
                    <a:gdLst>
                      <a:gd name="T0" fmla="*/ 525 w 525"/>
                      <a:gd name="T1" fmla="*/ 36 h 36"/>
                      <a:gd name="T2" fmla="*/ 0 w 525"/>
                      <a:gd name="T3" fmla="*/ 36 h 36"/>
                      <a:gd name="T4" fmla="*/ 0 w 525"/>
                      <a:gd name="T5" fmla="*/ 21 h 36"/>
                      <a:gd name="T6" fmla="*/ 55 w 525"/>
                      <a:gd name="T7" fmla="*/ 0 h 36"/>
                      <a:gd name="T8" fmla="*/ 472 w 525"/>
                      <a:gd name="T9" fmla="*/ 0 h 36"/>
                      <a:gd name="T10" fmla="*/ 525 w 525"/>
                      <a:gd name="T11" fmla="*/ 21 h 36"/>
                      <a:gd name="T12" fmla="*/ 525 w 52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25" h="36">
                        <a:moveTo>
                          <a:pt x="525" y="36"/>
                        </a:moveTo>
                        <a:lnTo>
                          <a:pt x="0" y="36"/>
                        </a:lnTo>
                        <a:lnTo>
                          <a:pt x="0" y="21"/>
                        </a:lnTo>
                        <a:lnTo>
                          <a:pt x="55" y="0"/>
                        </a:lnTo>
                        <a:lnTo>
                          <a:pt x="472" y="0"/>
                        </a:lnTo>
                        <a:lnTo>
                          <a:pt x="525" y="21"/>
                        </a:lnTo>
                        <a:lnTo>
                          <a:pt x="525" y="3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736" name="Freeform 154"/>
                  <p:cNvSpPr>
                    <a:spLocks/>
                  </p:cNvSpPr>
                  <p:nvPr/>
                </p:nvSpPr>
                <p:spPr bwMode="auto">
                  <a:xfrm>
                    <a:off x="1217230" y="2451408"/>
                    <a:ext cx="221289" cy="64490"/>
                  </a:xfrm>
                  <a:custGeom>
                    <a:avLst/>
                    <a:gdLst>
                      <a:gd name="T0" fmla="*/ 123 w 125"/>
                      <a:gd name="T1" fmla="*/ 37 h 37"/>
                      <a:gd name="T2" fmla="*/ 0 w 125"/>
                      <a:gd name="T3" fmla="*/ 4 h 37"/>
                      <a:gd name="T4" fmla="*/ 0 w 125"/>
                      <a:gd name="T5" fmla="*/ 0 h 37"/>
                      <a:gd name="T6" fmla="*/ 125 w 125"/>
                      <a:gd name="T7" fmla="*/ 34 h 37"/>
                      <a:gd name="T8" fmla="*/ 123 w 125"/>
                      <a:gd name="T9" fmla="*/ 37 h 37"/>
                    </a:gdLst>
                    <a:ahLst/>
                    <a:cxnLst>
                      <a:cxn ang="0">
                        <a:pos x="T0" y="T1"/>
                      </a:cxn>
                      <a:cxn ang="0">
                        <a:pos x="T2" y="T3"/>
                      </a:cxn>
                      <a:cxn ang="0">
                        <a:pos x="T4" y="T5"/>
                      </a:cxn>
                      <a:cxn ang="0">
                        <a:pos x="T6" y="T7"/>
                      </a:cxn>
                      <a:cxn ang="0">
                        <a:pos x="T8" y="T9"/>
                      </a:cxn>
                    </a:cxnLst>
                    <a:rect l="0" t="0" r="r" b="b"/>
                    <a:pathLst>
                      <a:path w="125" h="37">
                        <a:moveTo>
                          <a:pt x="123" y="37"/>
                        </a:moveTo>
                        <a:cubicBezTo>
                          <a:pt x="86" y="16"/>
                          <a:pt x="43" y="4"/>
                          <a:pt x="0" y="4"/>
                        </a:cubicBezTo>
                        <a:cubicBezTo>
                          <a:pt x="0" y="0"/>
                          <a:pt x="0" y="0"/>
                          <a:pt x="0" y="0"/>
                        </a:cubicBezTo>
                        <a:cubicBezTo>
                          <a:pt x="44" y="1"/>
                          <a:pt x="87" y="12"/>
                          <a:pt x="125" y="34"/>
                        </a:cubicBezTo>
                        <a:lnTo>
                          <a:pt x="123" y="3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sp>
              <p:nvSpPr>
                <p:cNvPr id="728" name="Freeform 23"/>
                <p:cNvSpPr>
                  <a:spLocks/>
                </p:cNvSpPr>
                <p:nvPr/>
              </p:nvSpPr>
              <p:spPr bwMode="auto">
                <a:xfrm>
                  <a:off x="421481" y="2070323"/>
                  <a:ext cx="711994" cy="461719"/>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grpSp>
      </p:grpSp>
      <p:grpSp>
        <p:nvGrpSpPr>
          <p:cNvPr id="12" name="Group 11" hidden="1"/>
          <p:cNvGrpSpPr/>
          <p:nvPr/>
        </p:nvGrpSpPr>
        <p:grpSpPr>
          <a:xfrm>
            <a:off x="10325222" y="2445633"/>
            <a:ext cx="1460808" cy="2065878"/>
            <a:chOff x="10532264" y="2494176"/>
            <a:chExt cx="1490100" cy="2107303"/>
          </a:xfrm>
        </p:grpSpPr>
        <p:sp>
          <p:nvSpPr>
            <p:cNvPr id="803" name="Rectangle 802"/>
            <p:cNvSpPr/>
            <p:nvPr/>
          </p:nvSpPr>
          <p:spPr bwMode="auto">
            <a:xfrm>
              <a:off x="10564986" y="4105238"/>
              <a:ext cx="1457378"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&gt;80,000 IOPs</a:t>
              </a:r>
            </a:p>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Premium Storage</a:t>
              </a:r>
            </a:p>
          </p:txBody>
        </p:sp>
        <p:grpSp>
          <p:nvGrpSpPr>
            <p:cNvPr id="804" name="Group 803"/>
            <p:cNvGrpSpPr/>
            <p:nvPr/>
          </p:nvGrpSpPr>
          <p:grpSpPr>
            <a:xfrm>
              <a:off x="10532264" y="2494176"/>
              <a:ext cx="1437099" cy="1384404"/>
              <a:chOff x="10632593" y="1209273"/>
              <a:chExt cx="1110459" cy="1069741"/>
            </a:xfrm>
          </p:grpSpPr>
          <p:grpSp>
            <p:nvGrpSpPr>
              <p:cNvPr id="805" name="Group 804"/>
              <p:cNvGrpSpPr/>
              <p:nvPr/>
            </p:nvGrpSpPr>
            <p:grpSpPr>
              <a:xfrm>
                <a:off x="11109193" y="1209273"/>
                <a:ext cx="633859" cy="1004948"/>
                <a:chOff x="6206486" y="2957003"/>
                <a:chExt cx="660500" cy="1268000"/>
              </a:xfrm>
              <a:gradFill>
                <a:gsLst>
                  <a:gs pos="0">
                    <a:schemeClr val="accent1">
                      <a:lumMod val="50000"/>
                      <a:alpha val="68000"/>
                    </a:schemeClr>
                  </a:gs>
                  <a:gs pos="100000">
                    <a:schemeClr val="accent1">
                      <a:lumMod val="50000"/>
                    </a:schemeClr>
                  </a:gs>
                </a:gsLst>
                <a:lin ang="5400000" scaled="0"/>
              </a:gradFill>
            </p:grpSpPr>
            <p:sp>
              <p:nvSpPr>
                <p:cNvPr id="811" name="Flowchart: Magnetic Disk 810"/>
                <p:cNvSpPr/>
                <p:nvPr/>
              </p:nvSpPr>
              <p:spPr bwMode="auto">
                <a:xfrm>
                  <a:off x="6206486" y="3927534"/>
                  <a:ext cx="660500"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812" name="Flowchart: Magnetic Disk 811"/>
                <p:cNvSpPr/>
                <p:nvPr/>
              </p:nvSpPr>
              <p:spPr bwMode="auto">
                <a:xfrm>
                  <a:off x="6206486" y="3683447"/>
                  <a:ext cx="660500"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813" name="Flowchart: Magnetic Disk 812"/>
                <p:cNvSpPr/>
                <p:nvPr/>
              </p:nvSpPr>
              <p:spPr bwMode="auto">
                <a:xfrm>
                  <a:off x="6206486" y="3439360"/>
                  <a:ext cx="660500"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814" name="Flowchart: Magnetic Disk 813"/>
                <p:cNvSpPr/>
                <p:nvPr/>
              </p:nvSpPr>
              <p:spPr bwMode="auto">
                <a:xfrm>
                  <a:off x="6206486" y="3195273"/>
                  <a:ext cx="660500"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sp>
              <p:nvSpPr>
                <p:cNvPr id="815" name="Flowchart: Magnetic Disk 814"/>
                <p:cNvSpPr/>
                <p:nvPr/>
              </p:nvSpPr>
              <p:spPr bwMode="auto">
                <a:xfrm>
                  <a:off x="6206486" y="2957003"/>
                  <a:ext cx="660500"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Segoe UI" pitchFamily="34" charset="0"/>
                    <a:cs typeface="Segoe UI" pitchFamily="34" charset="0"/>
                  </a:endParaRPr>
                </a:p>
              </p:txBody>
            </p:sp>
          </p:grpSp>
          <p:grpSp>
            <p:nvGrpSpPr>
              <p:cNvPr id="806" name="Group 805"/>
              <p:cNvGrpSpPr/>
              <p:nvPr/>
            </p:nvGrpSpPr>
            <p:grpSpPr>
              <a:xfrm>
                <a:off x="10632593" y="1483519"/>
                <a:ext cx="767612" cy="795495"/>
                <a:chOff x="-477782" y="450675"/>
                <a:chExt cx="5901463" cy="6115812"/>
              </a:xfrm>
            </p:grpSpPr>
            <p:sp>
              <p:nvSpPr>
                <p:cNvPr id="807" name="16-Point Star 90"/>
                <p:cNvSpPr/>
                <p:nvPr/>
              </p:nvSpPr>
              <p:spPr bwMode="auto">
                <a:xfrm>
                  <a:off x="-477782" y="665024"/>
                  <a:ext cx="5901463" cy="5901463"/>
                </a:xfrm>
                <a:prstGeom prst="star16">
                  <a:avLst>
                    <a:gd name="adj" fmla="val 35361"/>
                  </a:avLst>
                </a:prstGeom>
                <a:solidFill>
                  <a:srgbClr val="FDFDFD">
                    <a:alpha val="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auto" latinLnBrk="0" hangingPunct="1">
                    <a:lnSpc>
                      <a:spcPct val="90000"/>
                    </a:lnSpc>
                    <a:spcBef>
                      <a:spcPts val="0"/>
                    </a:spcBef>
                    <a:spcAft>
                      <a:spcPts val="0"/>
                    </a:spcAft>
                    <a:buClrTx/>
                    <a:buSzTx/>
                    <a:buFontTx/>
                    <a:buNone/>
                    <a:tabLst/>
                    <a:defRPr/>
                  </a:pPr>
                  <a:endParaRPr kumimoji="0" lang="en-US" sz="2353"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08" name="Picture 807"/>
                <p:cNvPicPr>
                  <a:picLocks noChangeAspect="1"/>
                </p:cNvPicPr>
                <p:nvPr/>
              </p:nvPicPr>
              <p:blipFill>
                <a:blip r:embed="rId3"/>
                <a:stretch>
                  <a:fillRect/>
                </a:stretch>
              </p:blipFill>
              <p:spPr>
                <a:xfrm>
                  <a:off x="2990885" y="4844838"/>
                  <a:ext cx="1486280" cy="1490576"/>
                </a:xfrm>
                <a:prstGeom prst="rect">
                  <a:avLst/>
                </a:prstGeom>
              </p:spPr>
            </p:pic>
            <p:pic>
              <p:nvPicPr>
                <p:cNvPr id="809" name="Picture 808"/>
                <p:cNvPicPr>
                  <a:picLocks noChangeAspect="1"/>
                </p:cNvPicPr>
                <p:nvPr/>
              </p:nvPicPr>
              <p:blipFill>
                <a:blip r:embed="rId3"/>
                <a:stretch>
                  <a:fillRect/>
                </a:stretch>
              </p:blipFill>
              <p:spPr>
                <a:xfrm>
                  <a:off x="624820" y="1700441"/>
                  <a:ext cx="3815982" cy="3827010"/>
                </a:xfrm>
                <a:prstGeom prst="rect">
                  <a:avLst/>
                </a:prstGeom>
              </p:spPr>
            </p:pic>
            <p:pic>
              <p:nvPicPr>
                <p:cNvPr id="810" name="Picture 809"/>
                <p:cNvPicPr>
                  <a:picLocks noChangeAspect="1"/>
                </p:cNvPicPr>
                <p:nvPr/>
              </p:nvPicPr>
              <p:blipFill>
                <a:blip r:embed="rId3"/>
                <a:stretch>
                  <a:fillRect/>
                </a:stretch>
              </p:blipFill>
              <p:spPr>
                <a:xfrm>
                  <a:off x="2211493" y="450675"/>
                  <a:ext cx="1974734" cy="1980442"/>
                </a:xfrm>
                <a:prstGeom prst="rect">
                  <a:avLst/>
                </a:prstGeom>
              </p:spPr>
            </p:pic>
          </p:grpSp>
        </p:grpSp>
      </p:grpSp>
      <p:sp>
        <p:nvSpPr>
          <p:cNvPr id="771" name="Rectangle 770" hidden="1"/>
          <p:cNvSpPr/>
          <p:nvPr/>
        </p:nvSpPr>
        <p:spPr bwMode="auto">
          <a:xfrm>
            <a:off x="865" y="5244584"/>
            <a:ext cx="12190271" cy="16202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330" rtl="0" eaLnBrk="0" fontAlgn="base" latinLnBrk="0" hangingPunct="0">
              <a:lnSpc>
                <a:spcPct val="90000"/>
              </a:lnSpc>
              <a:spcBef>
                <a:spcPts val="588"/>
              </a:spcBef>
              <a:spcAft>
                <a:spcPct val="0"/>
              </a:spcAft>
              <a:buClr>
                <a:srgbClr val="FFFFFF"/>
              </a:buClr>
              <a:buSzTx/>
              <a:buFontTx/>
              <a:buNone/>
              <a:tabLst/>
              <a:defRPr/>
            </a:pPr>
            <a:endParaRPr kumimoji="0" lang="en-US" sz="1961" b="0" i="0" u="none" strike="noStrike" kern="0" cap="none" spc="0" normalizeH="0" baseline="0" noProof="0" dirty="0">
              <a:ln>
                <a:noFill/>
              </a:ln>
              <a:gradFill>
                <a:gsLst>
                  <a:gs pos="83000">
                    <a:srgbClr val="FFFFFF"/>
                  </a:gs>
                  <a:gs pos="100000">
                    <a:srgbClr val="FFFFFF"/>
                  </a:gs>
                </a:gsLst>
                <a:lin ang="5400000" scaled="1"/>
              </a:gradFill>
              <a:effectLst/>
              <a:uLnTx/>
              <a:uFillTx/>
              <a:latin typeface="Segoe UI Semibold" panose="020B0702040204020203" pitchFamily="34" charset="0"/>
              <a:ea typeface="+mn-ea"/>
              <a:cs typeface="Segoe UI Semibold" panose="020B0702040204020203" pitchFamily="34" charset="0"/>
            </a:endParaRPr>
          </a:p>
        </p:txBody>
      </p:sp>
      <p:sp>
        <p:nvSpPr>
          <p:cNvPr id="784" name="Rectangle 783" hidden="1"/>
          <p:cNvSpPr/>
          <p:nvPr/>
        </p:nvSpPr>
        <p:spPr bwMode="auto">
          <a:xfrm>
            <a:off x="865" y="5362095"/>
            <a:ext cx="12190271" cy="56749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330" rtl="0" eaLnBrk="0" fontAlgn="base" latinLnBrk="0" hangingPunct="0">
              <a:lnSpc>
                <a:spcPct val="90000"/>
              </a:lnSpc>
              <a:spcBef>
                <a:spcPts val="588"/>
              </a:spcBef>
              <a:spcAft>
                <a:spcPct val="0"/>
              </a:spcAft>
              <a:buClr>
                <a:srgbClr val="FFFFFF"/>
              </a:buClr>
              <a:buSzTx/>
              <a:buFontTx/>
              <a:buNone/>
              <a:tabLst/>
              <a:defRPr/>
            </a:pPr>
            <a:r>
              <a:rPr kumimoji="0" lang="en-US" sz="3529" b="0" i="0" u="none" strike="noStrike" kern="0" cap="none" spc="0" normalizeH="0" baseline="0" noProof="0" dirty="0">
                <a:ln>
                  <a:noFill/>
                </a:ln>
                <a:gradFill>
                  <a:gsLst>
                    <a:gs pos="83000">
                      <a:srgbClr val="FFFFFF"/>
                    </a:gs>
                    <a:gs pos="100000">
                      <a:srgbClr val="FFFFFF"/>
                    </a:gs>
                  </a:gsLst>
                  <a:lin ang="5400000" scaled="1"/>
                </a:gradFill>
                <a:effectLst/>
                <a:uLnTx/>
                <a:uFillTx/>
                <a:latin typeface="Segoe UI Light"/>
                <a:ea typeface="+mn-ea"/>
                <a:cs typeface="Segoe UI Semibold" panose="020B0702040204020203" pitchFamily="34" charset="0"/>
              </a:rPr>
              <a:t>Doubling our Compute Instances Portfolio</a:t>
            </a:r>
          </a:p>
        </p:txBody>
      </p:sp>
      <p:sp>
        <p:nvSpPr>
          <p:cNvPr id="785" name="Rectangle 784" hidden="1"/>
          <p:cNvSpPr/>
          <p:nvPr/>
        </p:nvSpPr>
        <p:spPr bwMode="auto">
          <a:xfrm>
            <a:off x="865" y="5939329"/>
            <a:ext cx="12190271" cy="56749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330" rtl="0" eaLnBrk="0" fontAlgn="base" latinLnBrk="0" hangingPunct="0">
              <a:lnSpc>
                <a:spcPct val="90000"/>
              </a:lnSpc>
              <a:spcBef>
                <a:spcPts val="588"/>
              </a:spcBef>
              <a:spcAft>
                <a:spcPct val="0"/>
              </a:spcAft>
              <a:buClr>
                <a:srgbClr val="FFFFFF"/>
              </a:buClr>
              <a:buSzTx/>
              <a:buFontTx/>
              <a:buNone/>
              <a:tabLst/>
              <a:defRPr/>
            </a:pPr>
            <a:r>
              <a:rPr kumimoji="0" lang="en-US" sz="3529" b="0" i="0" u="none" strike="noStrike" kern="0" cap="none" spc="0" normalizeH="0" baseline="0" noProof="0" dirty="0">
                <a:ln>
                  <a:noFill/>
                </a:ln>
                <a:gradFill>
                  <a:gsLst>
                    <a:gs pos="83000">
                      <a:srgbClr val="FFFFFF"/>
                    </a:gs>
                    <a:gs pos="100000">
                      <a:srgbClr val="FFFFFF"/>
                    </a:gs>
                  </a:gsLst>
                  <a:lin ang="5400000" scaled="1"/>
                </a:gradFill>
                <a:effectLst/>
                <a:uLnTx/>
                <a:uFillTx/>
                <a:latin typeface="Segoe UI Light"/>
                <a:ea typeface="+mn-ea"/>
                <a:cs typeface="Segoe UI Semibold" panose="020B0702040204020203" pitchFamily="34" charset="0"/>
              </a:rPr>
              <a:t>Largest machines supporting Enterprise grade workloads</a:t>
            </a:r>
          </a:p>
        </p:txBody>
      </p:sp>
      <p:grpSp>
        <p:nvGrpSpPr>
          <p:cNvPr id="8" name="Group 7" hidden="1"/>
          <p:cNvGrpSpPr/>
          <p:nvPr/>
        </p:nvGrpSpPr>
        <p:grpSpPr>
          <a:xfrm>
            <a:off x="466586" y="2432751"/>
            <a:ext cx="2015474" cy="2078760"/>
            <a:chOff x="475942" y="2481036"/>
            <a:chExt cx="2055888" cy="2120443"/>
          </a:xfrm>
        </p:grpSpPr>
        <p:sp>
          <p:nvSpPr>
            <p:cNvPr id="817" name="Rectangle 816"/>
            <p:cNvSpPr/>
            <p:nvPr/>
          </p:nvSpPr>
          <p:spPr bwMode="auto">
            <a:xfrm>
              <a:off x="1012338" y="4105238"/>
              <a:ext cx="983097"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Highest </a:t>
              </a:r>
              <a:b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value</a:t>
              </a:r>
            </a:p>
          </p:txBody>
        </p:sp>
        <p:grpSp>
          <p:nvGrpSpPr>
            <p:cNvPr id="775" name="Group 774"/>
            <p:cNvGrpSpPr/>
            <p:nvPr/>
          </p:nvGrpSpPr>
          <p:grpSpPr>
            <a:xfrm>
              <a:off x="475942" y="2481036"/>
              <a:ext cx="2055888" cy="1333217"/>
              <a:chOff x="5996265" y="2452573"/>
              <a:chExt cx="2055888" cy="1333217"/>
            </a:xfrm>
          </p:grpSpPr>
          <p:sp>
            <p:nvSpPr>
              <p:cNvPr id="781" name="Freeform 23"/>
              <p:cNvSpPr>
                <a:spLocks/>
              </p:cNvSpPr>
              <p:nvPr/>
            </p:nvSpPr>
            <p:spPr bwMode="auto">
              <a:xfrm flipH="1">
                <a:off x="5996265" y="2452573"/>
                <a:ext cx="2055888" cy="1333217"/>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nvGrpSpPr>
              <p:cNvPr id="783" name="Group 782"/>
              <p:cNvGrpSpPr/>
              <p:nvPr/>
            </p:nvGrpSpPr>
            <p:grpSpPr>
              <a:xfrm>
                <a:off x="6468553" y="2746939"/>
                <a:ext cx="1111312" cy="1038851"/>
                <a:chOff x="6468553" y="2746939"/>
                <a:chExt cx="1111312" cy="1038851"/>
              </a:xfrm>
            </p:grpSpPr>
            <p:grpSp>
              <p:nvGrpSpPr>
                <p:cNvPr id="786" name="Group 785"/>
                <p:cNvGrpSpPr/>
                <p:nvPr/>
              </p:nvGrpSpPr>
              <p:grpSpPr>
                <a:xfrm>
                  <a:off x="6468553" y="2746939"/>
                  <a:ext cx="1111312" cy="1038851"/>
                  <a:chOff x="7132637" y="1006524"/>
                  <a:chExt cx="4304244" cy="4014739"/>
                </a:xfrm>
              </p:grpSpPr>
              <p:pic>
                <p:nvPicPr>
                  <p:cNvPr id="788" name="Picture 787"/>
                  <p:cNvPicPr>
                    <a:picLocks noChangeAspect="1"/>
                  </p:cNvPicPr>
                  <p:nvPr/>
                </p:nvPicPr>
                <p:blipFill>
                  <a:blip r:embed="rId5"/>
                  <a:stretch>
                    <a:fillRect/>
                  </a:stretch>
                </p:blipFill>
                <p:spPr>
                  <a:xfrm>
                    <a:off x="7199561" y="1172781"/>
                    <a:ext cx="4182166" cy="3848482"/>
                  </a:xfrm>
                  <a:prstGeom prst="rect">
                    <a:avLst/>
                  </a:prstGeom>
                </p:spPr>
              </p:pic>
              <p:sp>
                <p:nvSpPr>
                  <p:cNvPr id="789"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100000"/>
                      </a:lnSpc>
                      <a:spcBef>
                        <a:spcPts val="0"/>
                      </a:spcBef>
                      <a:spcAft>
                        <a:spcPts val="0"/>
                      </a:spcAft>
                      <a:buClrTx/>
                      <a:buSzTx/>
                      <a:buFontTx/>
                      <a:buNone/>
                      <a:tabLst/>
                      <a:defRPr/>
                    </a:pPr>
                    <a:endParaRPr kumimoji="0" lang="en-US" sz="576" b="0" i="0" u="none" strike="noStrike" kern="0" cap="none" spc="0" normalizeH="0" baseline="0" noProof="0" dirty="0">
                      <a:ln>
                        <a:noFill/>
                      </a:ln>
                      <a:solidFill>
                        <a:srgbClr val="00B0F0"/>
                      </a:solidFill>
                      <a:effectLst/>
                      <a:uLnTx/>
                      <a:uFillTx/>
                      <a:latin typeface="Segoe UI"/>
                      <a:ea typeface="+mn-ea"/>
                      <a:cs typeface="+mn-cs"/>
                    </a:endParaRPr>
                  </a:p>
                </p:txBody>
              </p:sp>
            </p:grpSp>
            <p:sp>
              <p:nvSpPr>
                <p:cNvPr id="787" name="TextBox 786"/>
                <p:cNvSpPr txBox="1"/>
                <p:nvPr/>
              </p:nvSpPr>
              <p:spPr>
                <a:xfrm>
                  <a:off x="6565772" y="2862607"/>
                  <a:ext cx="916875" cy="636119"/>
                </a:xfrm>
                <a:prstGeom prst="rect">
                  <a:avLst/>
                </a:prstGeom>
                <a:solidFill>
                  <a:schemeClr val="bg1">
                    <a:lumMod val="50000"/>
                  </a:schemeClr>
                </a:solidFill>
              </p:spPr>
              <p:txBody>
                <a:bodyPr wrap="square" lIns="175735" tIns="123032" rIns="175735" bIns="140588" rtlCol="0">
                  <a:noAutofit/>
                </a:bodyPr>
                <a:lstStyle/>
                <a:p>
                  <a:pPr marL="0" marR="0" lvl="0" indent="0" algn="ctr" defTabSz="896094" rtl="0" eaLnBrk="1" fontAlgn="auto" latinLnBrk="0" hangingPunct="1">
                    <a:lnSpc>
                      <a:spcPct val="90000"/>
                    </a:lnSpc>
                    <a:spcBef>
                      <a:spcPts val="0"/>
                    </a:spcBef>
                    <a:spcAft>
                      <a:spcPts val="0"/>
                    </a:spcAft>
                    <a:buClrTx/>
                    <a:buSzTx/>
                    <a:buFontTx/>
                    <a:buNone/>
                    <a:tabLst/>
                    <a:defRPr/>
                  </a:pPr>
                  <a:r>
                    <a:rPr kumimoji="0" lang="en-US" sz="3075"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a:t>
                  </a:r>
                </a:p>
              </p:txBody>
            </p:sp>
          </p:grpSp>
        </p:grpSp>
      </p:grpSp>
      <p:grpSp>
        <p:nvGrpSpPr>
          <p:cNvPr id="9" name="Group 8" hidden="1"/>
          <p:cNvGrpSpPr/>
          <p:nvPr/>
        </p:nvGrpSpPr>
        <p:grpSpPr>
          <a:xfrm>
            <a:off x="2930469" y="2432751"/>
            <a:ext cx="2015474" cy="2078760"/>
            <a:chOff x="2989231" y="2481036"/>
            <a:chExt cx="2055888" cy="2120443"/>
          </a:xfrm>
        </p:grpSpPr>
        <p:sp>
          <p:nvSpPr>
            <p:cNvPr id="864" name="Rectangle 863"/>
            <p:cNvSpPr/>
            <p:nvPr/>
          </p:nvSpPr>
          <p:spPr bwMode="auto">
            <a:xfrm>
              <a:off x="3475071" y="4105238"/>
              <a:ext cx="1084208"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SSD Storage </a:t>
              </a:r>
              <a:b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Fast CPUs</a:t>
              </a:r>
            </a:p>
          </p:txBody>
        </p:sp>
        <p:grpSp>
          <p:nvGrpSpPr>
            <p:cNvPr id="792" name="Group 791"/>
            <p:cNvGrpSpPr/>
            <p:nvPr/>
          </p:nvGrpSpPr>
          <p:grpSpPr>
            <a:xfrm>
              <a:off x="2989231" y="2481036"/>
              <a:ext cx="2055888" cy="1333217"/>
              <a:chOff x="5996265" y="2452573"/>
              <a:chExt cx="2055888" cy="1333217"/>
            </a:xfrm>
          </p:grpSpPr>
          <p:sp>
            <p:nvSpPr>
              <p:cNvPr id="797" name="Freeform 23"/>
              <p:cNvSpPr>
                <a:spLocks/>
              </p:cNvSpPr>
              <p:nvPr/>
            </p:nvSpPr>
            <p:spPr bwMode="auto">
              <a:xfrm flipH="1">
                <a:off x="5996265" y="2452573"/>
                <a:ext cx="2055888" cy="1333217"/>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nvGrpSpPr>
              <p:cNvPr id="801" name="Group 800"/>
              <p:cNvGrpSpPr/>
              <p:nvPr/>
            </p:nvGrpSpPr>
            <p:grpSpPr>
              <a:xfrm>
                <a:off x="6468553" y="2746939"/>
                <a:ext cx="1111312" cy="1038851"/>
                <a:chOff x="6468553" y="2746939"/>
                <a:chExt cx="1111312" cy="1038851"/>
              </a:xfrm>
            </p:grpSpPr>
            <p:grpSp>
              <p:nvGrpSpPr>
                <p:cNvPr id="1004" name="Group 1003"/>
                <p:cNvGrpSpPr/>
                <p:nvPr/>
              </p:nvGrpSpPr>
              <p:grpSpPr>
                <a:xfrm>
                  <a:off x="6468553" y="2746939"/>
                  <a:ext cx="1111312" cy="1038851"/>
                  <a:chOff x="7132637" y="1006524"/>
                  <a:chExt cx="4304244" cy="4014739"/>
                </a:xfrm>
              </p:grpSpPr>
              <p:pic>
                <p:nvPicPr>
                  <p:cNvPr id="1007" name="Picture 1006"/>
                  <p:cNvPicPr>
                    <a:picLocks noChangeAspect="1"/>
                  </p:cNvPicPr>
                  <p:nvPr/>
                </p:nvPicPr>
                <p:blipFill>
                  <a:blip r:embed="rId5"/>
                  <a:stretch>
                    <a:fillRect/>
                  </a:stretch>
                </p:blipFill>
                <p:spPr>
                  <a:xfrm>
                    <a:off x="7199561" y="1172781"/>
                    <a:ext cx="4182166" cy="3848482"/>
                  </a:xfrm>
                  <a:prstGeom prst="rect">
                    <a:avLst/>
                  </a:prstGeom>
                </p:spPr>
              </p:pic>
              <p:sp>
                <p:nvSpPr>
                  <p:cNvPr id="1008"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100000"/>
                      </a:lnSpc>
                      <a:spcBef>
                        <a:spcPts val="0"/>
                      </a:spcBef>
                      <a:spcAft>
                        <a:spcPts val="0"/>
                      </a:spcAft>
                      <a:buClrTx/>
                      <a:buSzTx/>
                      <a:buFontTx/>
                      <a:buNone/>
                      <a:tabLst/>
                      <a:defRPr/>
                    </a:pPr>
                    <a:endParaRPr kumimoji="0" lang="en-US" sz="576" b="0" i="0" u="none" strike="noStrike" kern="0" cap="none" spc="0" normalizeH="0" baseline="0" noProof="0" dirty="0">
                      <a:ln>
                        <a:noFill/>
                      </a:ln>
                      <a:solidFill>
                        <a:srgbClr val="00B0F0"/>
                      </a:solidFill>
                      <a:effectLst/>
                      <a:uLnTx/>
                      <a:uFillTx/>
                      <a:latin typeface="Segoe UI"/>
                      <a:ea typeface="+mn-ea"/>
                      <a:cs typeface="+mn-cs"/>
                    </a:endParaRPr>
                  </a:p>
                </p:txBody>
              </p:sp>
            </p:grpSp>
            <p:sp>
              <p:nvSpPr>
                <p:cNvPr id="1006" name="TextBox 1005"/>
                <p:cNvSpPr txBox="1"/>
                <p:nvPr/>
              </p:nvSpPr>
              <p:spPr>
                <a:xfrm>
                  <a:off x="6565772" y="2862607"/>
                  <a:ext cx="916875" cy="636119"/>
                </a:xfrm>
                <a:prstGeom prst="rect">
                  <a:avLst/>
                </a:prstGeom>
                <a:solidFill>
                  <a:schemeClr val="bg1">
                    <a:lumMod val="50000"/>
                  </a:schemeClr>
                </a:solidFill>
              </p:spPr>
              <p:txBody>
                <a:bodyPr wrap="square" lIns="175735" tIns="123032" rIns="175735" bIns="140588" rtlCol="0">
                  <a:noAutofit/>
                </a:bodyPr>
                <a:lstStyle/>
                <a:p>
                  <a:pPr marL="0" marR="0" lvl="0" indent="0" algn="ctr" defTabSz="896094" rtl="0" eaLnBrk="1" fontAlgn="auto" latinLnBrk="0" hangingPunct="1">
                    <a:lnSpc>
                      <a:spcPct val="90000"/>
                    </a:lnSpc>
                    <a:spcBef>
                      <a:spcPts val="0"/>
                    </a:spcBef>
                    <a:spcAft>
                      <a:spcPts val="0"/>
                    </a:spcAft>
                    <a:buClrTx/>
                    <a:buSzTx/>
                    <a:buFontTx/>
                    <a:buNone/>
                    <a:tabLst/>
                    <a:defRPr/>
                  </a:pPr>
                  <a:r>
                    <a:rPr kumimoji="0" lang="en-US" sz="3075"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t>
                  </a:r>
                </a:p>
              </p:txBody>
            </p:sp>
          </p:grpSp>
        </p:grpSp>
      </p:grpSp>
      <p:grpSp>
        <p:nvGrpSpPr>
          <p:cNvPr id="10" name="Group 9" hidden="1"/>
          <p:cNvGrpSpPr/>
          <p:nvPr/>
        </p:nvGrpSpPr>
        <p:grpSpPr>
          <a:xfrm>
            <a:off x="5394352" y="2432751"/>
            <a:ext cx="2015474" cy="2078760"/>
            <a:chOff x="5502520" y="2481036"/>
            <a:chExt cx="2055888" cy="2120443"/>
          </a:xfrm>
        </p:grpSpPr>
        <p:sp>
          <p:nvSpPr>
            <p:cNvPr id="911" name="Rectangle 910"/>
            <p:cNvSpPr/>
            <p:nvPr/>
          </p:nvSpPr>
          <p:spPr bwMode="auto">
            <a:xfrm>
              <a:off x="5867205" y="4105238"/>
              <a:ext cx="1326518"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Compute </a:t>
              </a:r>
            </a:p>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Optimized VMs</a:t>
              </a:r>
            </a:p>
          </p:txBody>
        </p:sp>
        <p:grpSp>
          <p:nvGrpSpPr>
            <p:cNvPr id="1009" name="Group 1008"/>
            <p:cNvGrpSpPr/>
            <p:nvPr/>
          </p:nvGrpSpPr>
          <p:grpSpPr>
            <a:xfrm>
              <a:off x="5502520" y="2481036"/>
              <a:ext cx="2055888" cy="1333217"/>
              <a:chOff x="5996265" y="2452573"/>
              <a:chExt cx="2055888" cy="1333217"/>
            </a:xfrm>
          </p:grpSpPr>
          <p:sp>
            <p:nvSpPr>
              <p:cNvPr id="1010" name="Freeform 23"/>
              <p:cNvSpPr>
                <a:spLocks/>
              </p:cNvSpPr>
              <p:nvPr/>
            </p:nvSpPr>
            <p:spPr bwMode="auto">
              <a:xfrm flipH="1">
                <a:off x="5996265" y="2452573"/>
                <a:ext cx="2055888" cy="1333217"/>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nvGrpSpPr>
              <p:cNvPr id="1011" name="Group 1010"/>
              <p:cNvGrpSpPr/>
              <p:nvPr/>
            </p:nvGrpSpPr>
            <p:grpSpPr>
              <a:xfrm>
                <a:off x="6468553" y="2746939"/>
                <a:ext cx="1111312" cy="1038851"/>
                <a:chOff x="6468553" y="2746939"/>
                <a:chExt cx="1111312" cy="1038851"/>
              </a:xfrm>
            </p:grpSpPr>
            <p:grpSp>
              <p:nvGrpSpPr>
                <p:cNvPr id="1012" name="Group 1011"/>
                <p:cNvGrpSpPr/>
                <p:nvPr/>
              </p:nvGrpSpPr>
              <p:grpSpPr>
                <a:xfrm>
                  <a:off x="6468553" y="2746939"/>
                  <a:ext cx="1111312" cy="1038851"/>
                  <a:chOff x="7132637" y="1006524"/>
                  <a:chExt cx="4304244" cy="4014739"/>
                </a:xfrm>
              </p:grpSpPr>
              <p:pic>
                <p:nvPicPr>
                  <p:cNvPr id="1014" name="Picture 1013"/>
                  <p:cNvPicPr>
                    <a:picLocks noChangeAspect="1"/>
                  </p:cNvPicPr>
                  <p:nvPr/>
                </p:nvPicPr>
                <p:blipFill>
                  <a:blip r:embed="rId5"/>
                  <a:stretch>
                    <a:fillRect/>
                  </a:stretch>
                </p:blipFill>
                <p:spPr>
                  <a:xfrm>
                    <a:off x="7199561" y="1172781"/>
                    <a:ext cx="4182166" cy="3848482"/>
                  </a:xfrm>
                  <a:prstGeom prst="rect">
                    <a:avLst/>
                  </a:prstGeom>
                </p:spPr>
              </p:pic>
              <p:sp>
                <p:nvSpPr>
                  <p:cNvPr id="1015"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100000"/>
                      </a:lnSpc>
                      <a:spcBef>
                        <a:spcPts val="0"/>
                      </a:spcBef>
                      <a:spcAft>
                        <a:spcPts val="0"/>
                      </a:spcAft>
                      <a:buClrTx/>
                      <a:buSzTx/>
                      <a:buFontTx/>
                      <a:buNone/>
                      <a:tabLst/>
                      <a:defRPr/>
                    </a:pPr>
                    <a:endParaRPr kumimoji="0" lang="en-US" sz="576" b="0" i="0" u="none" strike="noStrike" kern="0" cap="none" spc="0" normalizeH="0" baseline="0" noProof="0" dirty="0">
                      <a:ln>
                        <a:noFill/>
                      </a:ln>
                      <a:solidFill>
                        <a:srgbClr val="00B0F0"/>
                      </a:solidFill>
                      <a:effectLst/>
                      <a:uLnTx/>
                      <a:uFillTx/>
                      <a:latin typeface="Segoe UI"/>
                      <a:ea typeface="+mn-ea"/>
                      <a:cs typeface="+mn-cs"/>
                    </a:endParaRPr>
                  </a:p>
                </p:txBody>
              </p:sp>
            </p:grpSp>
            <p:sp>
              <p:nvSpPr>
                <p:cNvPr id="1013" name="TextBox 1012"/>
                <p:cNvSpPr txBox="1"/>
                <p:nvPr/>
              </p:nvSpPr>
              <p:spPr>
                <a:xfrm>
                  <a:off x="6565772" y="2862607"/>
                  <a:ext cx="916875" cy="636119"/>
                </a:xfrm>
                <a:prstGeom prst="rect">
                  <a:avLst/>
                </a:prstGeom>
                <a:solidFill>
                  <a:schemeClr val="bg1">
                    <a:lumMod val="50000"/>
                  </a:schemeClr>
                </a:solidFill>
              </p:spPr>
              <p:txBody>
                <a:bodyPr wrap="square" lIns="175735" tIns="123032" rIns="175735" bIns="140588" rtlCol="0">
                  <a:noAutofit/>
                </a:bodyPr>
                <a:lstStyle/>
                <a:p>
                  <a:pPr marL="0" marR="0" lvl="0" indent="0" algn="ctr" defTabSz="896094" rtl="0" eaLnBrk="1" fontAlgn="auto" latinLnBrk="0" hangingPunct="1">
                    <a:lnSpc>
                      <a:spcPct val="90000"/>
                    </a:lnSpc>
                    <a:spcBef>
                      <a:spcPts val="0"/>
                    </a:spcBef>
                    <a:spcAft>
                      <a:spcPts val="0"/>
                    </a:spcAft>
                    <a:buClrTx/>
                    <a:buSzTx/>
                    <a:buFontTx/>
                    <a:buNone/>
                    <a:tabLst/>
                    <a:defRPr/>
                  </a:pPr>
                  <a:r>
                    <a:rPr kumimoji="0" lang="en-US" sz="3075"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F</a:t>
                  </a:r>
                </a:p>
              </p:txBody>
            </p:sp>
          </p:grpSp>
        </p:grpSp>
      </p:grpSp>
      <p:grpSp>
        <p:nvGrpSpPr>
          <p:cNvPr id="11" name="Group 10" hidden="1"/>
          <p:cNvGrpSpPr/>
          <p:nvPr/>
        </p:nvGrpSpPr>
        <p:grpSpPr>
          <a:xfrm>
            <a:off x="7858235" y="2432751"/>
            <a:ext cx="2015474" cy="2078760"/>
            <a:chOff x="8015809" y="2481036"/>
            <a:chExt cx="2055888" cy="2120443"/>
          </a:xfrm>
        </p:grpSpPr>
        <p:sp>
          <p:nvSpPr>
            <p:cNvPr id="958" name="Rectangle 957"/>
            <p:cNvSpPr/>
            <p:nvPr/>
          </p:nvSpPr>
          <p:spPr bwMode="auto">
            <a:xfrm>
              <a:off x="8420979" y="4105238"/>
              <a:ext cx="1245549"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37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Most memory </a:t>
              </a:r>
              <a:br>
                <a:rPr kumimoji="0" lang="en-US" sz="137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372" b="0" i="0" u="none" strike="noStrike" kern="0" cap="none" spc="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fastest CPUs</a:t>
              </a:r>
            </a:p>
          </p:txBody>
        </p:sp>
        <p:grpSp>
          <p:nvGrpSpPr>
            <p:cNvPr id="1016" name="Group 1015"/>
            <p:cNvGrpSpPr/>
            <p:nvPr/>
          </p:nvGrpSpPr>
          <p:grpSpPr>
            <a:xfrm>
              <a:off x="8015809" y="2481036"/>
              <a:ext cx="2055888" cy="1333217"/>
              <a:chOff x="5996265" y="2452573"/>
              <a:chExt cx="2055888" cy="1333217"/>
            </a:xfrm>
          </p:grpSpPr>
          <p:sp>
            <p:nvSpPr>
              <p:cNvPr id="1017" name="Freeform 23"/>
              <p:cNvSpPr>
                <a:spLocks/>
              </p:cNvSpPr>
              <p:nvPr/>
            </p:nvSpPr>
            <p:spPr bwMode="auto">
              <a:xfrm flipH="1">
                <a:off x="5996265" y="2452573"/>
                <a:ext cx="2055888" cy="1333217"/>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nvGrpSpPr>
              <p:cNvPr id="1018" name="Group 1017"/>
              <p:cNvGrpSpPr/>
              <p:nvPr/>
            </p:nvGrpSpPr>
            <p:grpSpPr>
              <a:xfrm>
                <a:off x="6468553" y="2746939"/>
                <a:ext cx="1111312" cy="1038851"/>
                <a:chOff x="6468553" y="2746939"/>
                <a:chExt cx="1111312" cy="1038851"/>
              </a:xfrm>
            </p:grpSpPr>
            <p:grpSp>
              <p:nvGrpSpPr>
                <p:cNvPr id="1019" name="Group 1018"/>
                <p:cNvGrpSpPr/>
                <p:nvPr/>
              </p:nvGrpSpPr>
              <p:grpSpPr>
                <a:xfrm>
                  <a:off x="6468553" y="2746939"/>
                  <a:ext cx="1111312" cy="1038851"/>
                  <a:chOff x="7132637" y="1006524"/>
                  <a:chExt cx="4304244" cy="4014739"/>
                </a:xfrm>
              </p:grpSpPr>
              <p:pic>
                <p:nvPicPr>
                  <p:cNvPr id="1021" name="Picture 1020"/>
                  <p:cNvPicPr>
                    <a:picLocks noChangeAspect="1"/>
                  </p:cNvPicPr>
                  <p:nvPr/>
                </p:nvPicPr>
                <p:blipFill>
                  <a:blip r:embed="rId5"/>
                  <a:stretch>
                    <a:fillRect/>
                  </a:stretch>
                </p:blipFill>
                <p:spPr>
                  <a:xfrm>
                    <a:off x="7199561" y="1172781"/>
                    <a:ext cx="4182166" cy="3848482"/>
                  </a:xfrm>
                  <a:prstGeom prst="rect">
                    <a:avLst/>
                  </a:prstGeom>
                </p:spPr>
              </p:pic>
              <p:sp>
                <p:nvSpPr>
                  <p:cNvPr id="1022"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100000"/>
                      </a:lnSpc>
                      <a:spcBef>
                        <a:spcPts val="0"/>
                      </a:spcBef>
                      <a:spcAft>
                        <a:spcPts val="0"/>
                      </a:spcAft>
                      <a:buClrTx/>
                      <a:buSzTx/>
                      <a:buFontTx/>
                      <a:buNone/>
                      <a:tabLst/>
                      <a:defRPr/>
                    </a:pPr>
                    <a:endParaRPr kumimoji="0" lang="en-US" sz="576" b="0" i="0" u="none" strike="noStrike" kern="0" cap="none" spc="0" normalizeH="0" baseline="0" noProof="0" dirty="0">
                      <a:ln>
                        <a:noFill/>
                      </a:ln>
                      <a:solidFill>
                        <a:srgbClr val="00B0F0"/>
                      </a:solidFill>
                      <a:effectLst/>
                      <a:uLnTx/>
                      <a:uFillTx/>
                      <a:latin typeface="Segoe UI"/>
                      <a:ea typeface="+mn-ea"/>
                      <a:cs typeface="+mn-cs"/>
                    </a:endParaRPr>
                  </a:p>
                </p:txBody>
              </p:sp>
            </p:grpSp>
            <p:sp>
              <p:nvSpPr>
                <p:cNvPr id="1020" name="TextBox 1019"/>
                <p:cNvSpPr txBox="1"/>
                <p:nvPr/>
              </p:nvSpPr>
              <p:spPr>
                <a:xfrm>
                  <a:off x="6565772" y="2862607"/>
                  <a:ext cx="916875" cy="636119"/>
                </a:xfrm>
                <a:prstGeom prst="rect">
                  <a:avLst/>
                </a:prstGeom>
                <a:solidFill>
                  <a:schemeClr val="bg1">
                    <a:lumMod val="50000"/>
                  </a:schemeClr>
                </a:solidFill>
              </p:spPr>
              <p:txBody>
                <a:bodyPr wrap="square" lIns="175735" tIns="123032" rIns="175735" bIns="140588" rtlCol="0">
                  <a:noAutofit/>
                </a:bodyPr>
                <a:lstStyle/>
                <a:p>
                  <a:pPr marL="0" marR="0" lvl="0" indent="0" algn="ctr" defTabSz="896094" rtl="0" eaLnBrk="1" fontAlgn="auto" latinLnBrk="0" hangingPunct="1">
                    <a:lnSpc>
                      <a:spcPct val="90000"/>
                    </a:lnSpc>
                    <a:spcBef>
                      <a:spcPts val="0"/>
                    </a:spcBef>
                    <a:spcAft>
                      <a:spcPts val="0"/>
                    </a:spcAft>
                    <a:buClrTx/>
                    <a:buSzTx/>
                    <a:buFontTx/>
                    <a:buNone/>
                    <a:tabLst/>
                    <a:defRPr/>
                  </a:pPr>
                  <a:r>
                    <a:rPr kumimoji="0" lang="en-US" sz="3075"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a:t>
                  </a:r>
                </a:p>
              </p:txBody>
            </p:sp>
          </p:grpSp>
        </p:grpSp>
      </p:grpSp>
      <p:grpSp>
        <p:nvGrpSpPr>
          <p:cNvPr id="6" name="Group 5" hidden="1"/>
          <p:cNvGrpSpPr/>
          <p:nvPr/>
        </p:nvGrpSpPr>
        <p:grpSpPr>
          <a:xfrm>
            <a:off x="1561095" y="890328"/>
            <a:ext cx="1190946" cy="5162650"/>
            <a:chOff x="1592397" y="907684"/>
            <a:chExt cx="1214827" cy="5266172"/>
          </a:xfrm>
        </p:grpSpPr>
        <p:grpSp>
          <p:nvGrpSpPr>
            <p:cNvPr id="822" name="Group 821"/>
            <p:cNvGrpSpPr/>
            <p:nvPr/>
          </p:nvGrpSpPr>
          <p:grpSpPr>
            <a:xfrm>
              <a:off x="1592397" y="907684"/>
              <a:ext cx="1214827" cy="1252972"/>
              <a:chOff x="475942" y="2481036"/>
              <a:chExt cx="2055888" cy="2120443"/>
            </a:xfrm>
          </p:grpSpPr>
          <p:sp>
            <p:nvSpPr>
              <p:cNvPr id="859" name="Rectangle 858"/>
              <p:cNvSpPr/>
              <p:nvPr/>
            </p:nvSpPr>
            <p:spPr bwMode="auto">
              <a:xfrm>
                <a:off x="1012338" y="4105238"/>
                <a:ext cx="983097"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Highest </a:t>
                </a:r>
                <a:b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value</a:t>
                </a:r>
              </a:p>
            </p:txBody>
          </p:sp>
          <p:grpSp>
            <p:nvGrpSpPr>
              <p:cNvPr id="860" name="Group 859"/>
              <p:cNvGrpSpPr/>
              <p:nvPr/>
            </p:nvGrpSpPr>
            <p:grpSpPr>
              <a:xfrm>
                <a:off x="475942" y="2481036"/>
                <a:ext cx="2055888" cy="1333217"/>
                <a:chOff x="5996265" y="2452573"/>
                <a:chExt cx="2055888" cy="1333217"/>
              </a:xfrm>
            </p:grpSpPr>
            <p:sp>
              <p:nvSpPr>
                <p:cNvPr id="861" name="Freeform 23"/>
                <p:cNvSpPr>
                  <a:spLocks/>
                </p:cNvSpPr>
                <p:nvPr/>
              </p:nvSpPr>
              <p:spPr bwMode="auto">
                <a:xfrm flipH="1">
                  <a:off x="5996265" y="2452573"/>
                  <a:ext cx="2055888" cy="1333217"/>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nvGrpSpPr>
                <p:cNvPr id="862" name="Group 861"/>
                <p:cNvGrpSpPr/>
                <p:nvPr/>
              </p:nvGrpSpPr>
              <p:grpSpPr>
                <a:xfrm>
                  <a:off x="6468553" y="2746939"/>
                  <a:ext cx="1111312" cy="1038851"/>
                  <a:chOff x="6468553" y="2746939"/>
                  <a:chExt cx="1111312" cy="1038851"/>
                </a:xfrm>
              </p:grpSpPr>
              <p:grpSp>
                <p:nvGrpSpPr>
                  <p:cNvPr id="863" name="Group 862"/>
                  <p:cNvGrpSpPr/>
                  <p:nvPr/>
                </p:nvGrpSpPr>
                <p:grpSpPr>
                  <a:xfrm>
                    <a:off x="6468553" y="2746939"/>
                    <a:ext cx="1111312" cy="1038851"/>
                    <a:chOff x="7132637" y="1006524"/>
                    <a:chExt cx="4304244" cy="4014739"/>
                  </a:xfrm>
                </p:grpSpPr>
                <p:pic>
                  <p:nvPicPr>
                    <p:cNvPr id="866" name="Picture 865"/>
                    <p:cNvPicPr>
                      <a:picLocks noChangeAspect="1"/>
                    </p:cNvPicPr>
                    <p:nvPr/>
                  </p:nvPicPr>
                  <p:blipFill>
                    <a:blip r:embed="rId5"/>
                    <a:stretch>
                      <a:fillRect/>
                    </a:stretch>
                  </p:blipFill>
                  <p:spPr>
                    <a:xfrm>
                      <a:off x="7199561" y="1172781"/>
                      <a:ext cx="4182166" cy="3848482"/>
                    </a:xfrm>
                    <a:prstGeom prst="rect">
                      <a:avLst/>
                    </a:prstGeom>
                  </p:spPr>
                </p:pic>
                <p:sp>
                  <p:nvSpPr>
                    <p:cNvPr id="867"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100000"/>
                        </a:lnSpc>
                        <a:spcBef>
                          <a:spcPts val="0"/>
                        </a:spcBef>
                        <a:spcAft>
                          <a:spcPts val="0"/>
                        </a:spcAft>
                        <a:buClrTx/>
                        <a:buSzTx/>
                        <a:buFontTx/>
                        <a:buNone/>
                        <a:tabLst/>
                        <a:defRPr/>
                      </a:pPr>
                      <a:endParaRPr kumimoji="0" lang="en-US" sz="576" b="0" i="0" u="none" strike="noStrike" kern="0" cap="none" spc="0" normalizeH="0" baseline="0" noProof="0" dirty="0">
                        <a:ln>
                          <a:noFill/>
                        </a:ln>
                        <a:solidFill>
                          <a:srgbClr val="00B0F0"/>
                        </a:solidFill>
                        <a:effectLst/>
                        <a:uLnTx/>
                        <a:uFillTx/>
                        <a:latin typeface="Segoe UI"/>
                        <a:ea typeface="+mn-ea"/>
                        <a:cs typeface="+mn-cs"/>
                      </a:endParaRPr>
                    </a:p>
                  </p:txBody>
                </p:sp>
              </p:grpSp>
              <p:sp>
                <p:nvSpPr>
                  <p:cNvPr id="865" name="TextBox 864"/>
                  <p:cNvSpPr txBox="1"/>
                  <p:nvPr/>
                </p:nvSpPr>
                <p:spPr>
                  <a:xfrm>
                    <a:off x="6565772" y="2862607"/>
                    <a:ext cx="916875" cy="636119"/>
                  </a:xfrm>
                  <a:prstGeom prst="rect">
                    <a:avLst/>
                  </a:prstGeom>
                  <a:solidFill>
                    <a:schemeClr val="bg1">
                      <a:lumMod val="50000"/>
                    </a:schemeClr>
                  </a:solidFill>
                </p:spPr>
                <p:txBody>
                  <a:bodyPr wrap="square" lIns="175735" tIns="123032" rIns="175735" bIns="140588" rtlCol="0">
                    <a:noAutofit/>
                  </a:bodyPr>
                  <a:lstStyle/>
                  <a:p>
                    <a:pPr marL="0" marR="0" lvl="0" indent="0" algn="ctr" defTabSz="896094" rtl="0" eaLnBrk="1" fontAlgn="auto" latinLnBrk="0" hangingPunct="1">
                      <a:lnSpc>
                        <a:spcPct val="90000"/>
                      </a:lnSpc>
                      <a:spcBef>
                        <a:spcPts val="0"/>
                      </a:spcBef>
                      <a:spcAft>
                        <a:spcPts val="0"/>
                      </a:spcAft>
                      <a:buClrTx/>
                      <a:buSzTx/>
                      <a:buFontTx/>
                      <a:buNone/>
                      <a:tabLst/>
                      <a:defRPr/>
                    </a:pPr>
                    <a:r>
                      <a:rPr kumimoji="0" lang="en-US" sz="3075"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a:t>
                    </a:r>
                  </a:p>
                </p:txBody>
              </p:sp>
            </p:grpSp>
          </p:grpSp>
        </p:grpSp>
        <p:grpSp>
          <p:nvGrpSpPr>
            <p:cNvPr id="868" name="Group 867"/>
            <p:cNvGrpSpPr/>
            <p:nvPr/>
          </p:nvGrpSpPr>
          <p:grpSpPr>
            <a:xfrm>
              <a:off x="1592397" y="2241184"/>
              <a:ext cx="1214827" cy="1252972"/>
              <a:chOff x="475942" y="2481036"/>
              <a:chExt cx="2055888" cy="2120443"/>
            </a:xfrm>
          </p:grpSpPr>
          <p:sp>
            <p:nvSpPr>
              <p:cNvPr id="869" name="Rectangle 868"/>
              <p:cNvSpPr/>
              <p:nvPr/>
            </p:nvSpPr>
            <p:spPr bwMode="auto">
              <a:xfrm>
                <a:off x="1012338" y="4105238"/>
                <a:ext cx="983097"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Highest </a:t>
                </a:r>
                <a:b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value</a:t>
                </a:r>
              </a:p>
            </p:txBody>
          </p:sp>
          <p:grpSp>
            <p:nvGrpSpPr>
              <p:cNvPr id="870" name="Group 869"/>
              <p:cNvGrpSpPr/>
              <p:nvPr/>
            </p:nvGrpSpPr>
            <p:grpSpPr>
              <a:xfrm>
                <a:off x="475942" y="2481036"/>
                <a:ext cx="2055888" cy="1333217"/>
                <a:chOff x="5996265" y="2452573"/>
                <a:chExt cx="2055888" cy="1333217"/>
              </a:xfrm>
            </p:grpSpPr>
            <p:sp>
              <p:nvSpPr>
                <p:cNvPr id="871" name="Freeform 23"/>
                <p:cNvSpPr>
                  <a:spLocks/>
                </p:cNvSpPr>
                <p:nvPr/>
              </p:nvSpPr>
              <p:spPr bwMode="auto">
                <a:xfrm flipH="1">
                  <a:off x="5996265" y="2452573"/>
                  <a:ext cx="2055888" cy="1333217"/>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nvGrpSpPr>
                <p:cNvPr id="872" name="Group 871"/>
                <p:cNvGrpSpPr/>
                <p:nvPr/>
              </p:nvGrpSpPr>
              <p:grpSpPr>
                <a:xfrm>
                  <a:off x="6468553" y="2746939"/>
                  <a:ext cx="1111312" cy="1038851"/>
                  <a:chOff x="6468553" y="2746939"/>
                  <a:chExt cx="1111312" cy="1038851"/>
                </a:xfrm>
              </p:grpSpPr>
              <p:grpSp>
                <p:nvGrpSpPr>
                  <p:cNvPr id="873" name="Group 872"/>
                  <p:cNvGrpSpPr/>
                  <p:nvPr/>
                </p:nvGrpSpPr>
                <p:grpSpPr>
                  <a:xfrm>
                    <a:off x="6468553" y="2746939"/>
                    <a:ext cx="1111312" cy="1038851"/>
                    <a:chOff x="7132637" y="1006524"/>
                    <a:chExt cx="4304244" cy="4014739"/>
                  </a:xfrm>
                </p:grpSpPr>
                <p:pic>
                  <p:nvPicPr>
                    <p:cNvPr id="875" name="Picture 874"/>
                    <p:cNvPicPr>
                      <a:picLocks noChangeAspect="1"/>
                    </p:cNvPicPr>
                    <p:nvPr/>
                  </p:nvPicPr>
                  <p:blipFill>
                    <a:blip r:embed="rId5"/>
                    <a:stretch>
                      <a:fillRect/>
                    </a:stretch>
                  </p:blipFill>
                  <p:spPr>
                    <a:xfrm>
                      <a:off x="7199561" y="1172781"/>
                      <a:ext cx="4182166" cy="3848482"/>
                    </a:xfrm>
                    <a:prstGeom prst="rect">
                      <a:avLst/>
                    </a:prstGeom>
                  </p:spPr>
                </p:pic>
                <p:sp>
                  <p:nvSpPr>
                    <p:cNvPr id="876"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100000"/>
                        </a:lnSpc>
                        <a:spcBef>
                          <a:spcPts val="0"/>
                        </a:spcBef>
                        <a:spcAft>
                          <a:spcPts val="0"/>
                        </a:spcAft>
                        <a:buClrTx/>
                        <a:buSzTx/>
                        <a:buFontTx/>
                        <a:buNone/>
                        <a:tabLst/>
                        <a:defRPr/>
                      </a:pPr>
                      <a:endParaRPr kumimoji="0" lang="en-US" sz="576" b="0" i="0" u="none" strike="noStrike" kern="0" cap="none" spc="0" normalizeH="0" baseline="0" noProof="0" dirty="0">
                        <a:ln>
                          <a:noFill/>
                        </a:ln>
                        <a:solidFill>
                          <a:srgbClr val="00B0F0"/>
                        </a:solidFill>
                        <a:effectLst/>
                        <a:uLnTx/>
                        <a:uFillTx/>
                        <a:latin typeface="Segoe UI"/>
                        <a:ea typeface="+mn-ea"/>
                        <a:cs typeface="+mn-cs"/>
                      </a:endParaRPr>
                    </a:p>
                  </p:txBody>
                </p:sp>
              </p:grpSp>
              <p:sp>
                <p:nvSpPr>
                  <p:cNvPr id="874" name="TextBox 873"/>
                  <p:cNvSpPr txBox="1"/>
                  <p:nvPr/>
                </p:nvSpPr>
                <p:spPr>
                  <a:xfrm>
                    <a:off x="6565772" y="2862607"/>
                    <a:ext cx="916875" cy="636119"/>
                  </a:xfrm>
                  <a:prstGeom prst="rect">
                    <a:avLst/>
                  </a:prstGeom>
                  <a:solidFill>
                    <a:schemeClr val="bg1">
                      <a:lumMod val="50000"/>
                    </a:schemeClr>
                  </a:solidFill>
                </p:spPr>
                <p:txBody>
                  <a:bodyPr wrap="square" lIns="175735" tIns="123032" rIns="175735" bIns="140588" rtlCol="0">
                    <a:noAutofit/>
                  </a:bodyPr>
                  <a:lstStyle/>
                  <a:p>
                    <a:pPr marL="0" marR="0" lvl="0" indent="0" algn="ctr" defTabSz="896094" rtl="0" eaLnBrk="1" fontAlgn="auto" latinLnBrk="0" hangingPunct="1">
                      <a:lnSpc>
                        <a:spcPct val="90000"/>
                      </a:lnSpc>
                      <a:spcBef>
                        <a:spcPts val="0"/>
                      </a:spcBef>
                      <a:spcAft>
                        <a:spcPts val="0"/>
                      </a:spcAft>
                      <a:buClrTx/>
                      <a:buSzTx/>
                      <a:buFontTx/>
                      <a:buNone/>
                      <a:tabLst/>
                      <a:defRPr/>
                    </a:pPr>
                    <a:r>
                      <a:rPr kumimoji="0" lang="en-US" sz="3075"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a:t>
                    </a:r>
                  </a:p>
                </p:txBody>
              </p:sp>
            </p:grpSp>
          </p:grpSp>
        </p:grpSp>
        <p:grpSp>
          <p:nvGrpSpPr>
            <p:cNvPr id="877" name="Group 876"/>
            <p:cNvGrpSpPr/>
            <p:nvPr/>
          </p:nvGrpSpPr>
          <p:grpSpPr>
            <a:xfrm>
              <a:off x="1592397" y="3574684"/>
              <a:ext cx="1214827" cy="1252972"/>
              <a:chOff x="475942" y="2481036"/>
              <a:chExt cx="2055888" cy="2120443"/>
            </a:xfrm>
          </p:grpSpPr>
          <p:sp>
            <p:nvSpPr>
              <p:cNvPr id="878" name="Rectangle 877"/>
              <p:cNvSpPr/>
              <p:nvPr/>
            </p:nvSpPr>
            <p:spPr bwMode="auto">
              <a:xfrm>
                <a:off x="1012338" y="4105238"/>
                <a:ext cx="983097"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Highest </a:t>
                </a:r>
                <a:b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value</a:t>
                </a:r>
              </a:p>
            </p:txBody>
          </p:sp>
          <p:grpSp>
            <p:nvGrpSpPr>
              <p:cNvPr id="879" name="Group 878"/>
              <p:cNvGrpSpPr/>
              <p:nvPr/>
            </p:nvGrpSpPr>
            <p:grpSpPr>
              <a:xfrm>
                <a:off x="475942" y="2481036"/>
                <a:ext cx="2055888" cy="1333217"/>
                <a:chOff x="5996265" y="2452573"/>
                <a:chExt cx="2055888" cy="1333217"/>
              </a:xfrm>
            </p:grpSpPr>
            <p:sp>
              <p:nvSpPr>
                <p:cNvPr id="880" name="Freeform 23"/>
                <p:cNvSpPr>
                  <a:spLocks/>
                </p:cNvSpPr>
                <p:nvPr/>
              </p:nvSpPr>
              <p:spPr bwMode="auto">
                <a:xfrm flipH="1">
                  <a:off x="5996265" y="2452573"/>
                  <a:ext cx="2055888" cy="1333217"/>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nvGrpSpPr>
                <p:cNvPr id="881" name="Group 880"/>
                <p:cNvGrpSpPr/>
                <p:nvPr/>
              </p:nvGrpSpPr>
              <p:grpSpPr>
                <a:xfrm>
                  <a:off x="6468553" y="2746939"/>
                  <a:ext cx="1111312" cy="1038851"/>
                  <a:chOff x="6468553" y="2746939"/>
                  <a:chExt cx="1111312" cy="1038851"/>
                </a:xfrm>
              </p:grpSpPr>
              <p:grpSp>
                <p:nvGrpSpPr>
                  <p:cNvPr id="882" name="Group 881"/>
                  <p:cNvGrpSpPr/>
                  <p:nvPr/>
                </p:nvGrpSpPr>
                <p:grpSpPr>
                  <a:xfrm>
                    <a:off x="6468553" y="2746939"/>
                    <a:ext cx="1111312" cy="1038851"/>
                    <a:chOff x="7132637" y="1006524"/>
                    <a:chExt cx="4304244" cy="4014739"/>
                  </a:xfrm>
                </p:grpSpPr>
                <p:pic>
                  <p:nvPicPr>
                    <p:cNvPr id="884" name="Picture 883"/>
                    <p:cNvPicPr>
                      <a:picLocks noChangeAspect="1"/>
                    </p:cNvPicPr>
                    <p:nvPr/>
                  </p:nvPicPr>
                  <p:blipFill>
                    <a:blip r:embed="rId5"/>
                    <a:stretch>
                      <a:fillRect/>
                    </a:stretch>
                  </p:blipFill>
                  <p:spPr>
                    <a:xfrm>
                      <a:off x="7199561" y="1172781"/>
                      <a:ext cx="4182166" cy="3848482"/>
                    </a:xfrm>
                    <a:prstGeom prst="rect">
                      <a:avLst/>
                    </a:prstGeom>
                  </p:spPr>
                </p:pic>
                <p:sp>
                  <p:nvSpPr>
                    <p:cNvPr id="885"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100000"/>
                        </a:lnSpc>
                        <a:spcBef>
                          <a:spcPts val="0"/>
                        </a:spcBef>
                        <a:spcAft>
                          <a:spcPts val="0"/>
                        </a:spcAft>
                        <a:buClrTx/>
                        <a:buSzTx/>
                        <a:buFontTx/>
                        <a:buNone/>
                        <a:tabLst/>
                        <a:defRPr/>
                      </a:pPr>
                      <a:endParaRPr kumimoji="0" lang="en-US" sz="576" b="0" i="0" u="none" strike="noStrike" kern="0" cap="none" spc="0" normalizeH="0" baseline="0" noProof="0" dirty="0">
                        <a:ln>
                          <a:noFill/>
                        </a:ln>
                        <a:solidFill>
                          <a:srgbClr val="00B0F0"/>
                        </a:solidFill>
                        <a:effectLst/>
                        <a:uLnTx/>
                        <a:uFillTx/>
                        <a:latin typeface="Segoe UI"/>
                        <a:ea typeface="+mn-ea"/>
                        <a:cs typeface="+mn-cs"/>
                      </a:endParaRPr>
                    </a:p>
                  </p:txBody>
                </p:sp>
              </p:grpSp>
              <p:sp>
                <p:nvSpPr>
                  <p:cNvPr id="883" name="TextBox 882"/>
                  <p:cNvSpPr txBox="1"/>
                  <p:nvPr/>
                </p:nvSpPr>
                <p:spPr>
                  <a:xfrm>
                    <a:off x="6565772" y="2862607"/>
                    <a:ext cx="916875" cy="636119"/>
                  </a:xfrm>
                  <a:prstGeom prst="rect">
                    <a:avLst/>
                  </a:prstGeom>
                  <a:solidFill>
                    <a:schemeClr val="bg1">
                      <a:lumMod val="50000"/>
                    </a:schemeClr>
                  </a:solidFill>
                </p:spPr>
                <p:txBody>
                  <a:bodyPr wrap="square" lIns="175735" tIns="123032" rIns="175735" bIns="140588" rtlCol="0">
                    <a:noAutofit/>
                  </a:bodyPr>
                  <a:lstStyle/>
                  <a:p>
                    <a:pPr marL="0" marR="0" lvl="0" indent="0" algn="ctr" defTabSz="896094" rtl="0" eaLnBrk="1" fontAlgn="auto" latinLnBrk="0" hangingPunct="1">
                      <a:lnSpc>
                        <a:spcPct val="90000"/>
                      </a:lnSpc>
                      <a:spcBef>
                        <a:spcPts val="0"/>
                      </a:spcBef>
                      <a:spcAft>
                        <a:spcPts val="0"/>
                      </a:spcAft>
                      <a:buClrTx/>
                      <a:buSzTx/>
                      <a:buFontTx/>
                      <a:buNone/>
                      <a:tabLst/>
                      <a:defRPr/>
                    </a:pPr>
                    <a:r>
                      <a:rPr kumimoji="0" lang="en-US" sz="3075"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a:t>
                    </a:r>
                  </a:p>
                </p:txBody>
              </p:sp>
            </p:grpSp>
          </p:grpSp>
        </p:grpSp>
        <p:grpSp>
          <p:nvGrpSpPr>
            <p:cNvPr id="886" name="Group 885"/>
            <p:cNvGrpSpPr/>
            <p:nvPr/>
          </p:nvGrpSpPr>
          <p:grpSpPr>
            <a:xfrm>
              <a:off x="1592397" y="4920884"/>
              <a:ext cx="1214827" cy="1252972"/>
              <a:chOff x="475942" y="2481036"/>
              <a:chExt cx="2055888" cy="2120443"/>
            </a:xfrm>
          </p:grpSpPr>
          <p:sp>
            <p:nvSpPr>
              <p:cNvPr id="887" name="Rectangle 886"/>
              <p:cNvSpPr/>
              <p:nvPr/>
            </p:nvSpPr>
            <p:spPr bwMode="auto">
              <a:xfrm>
                <a:off x="1012338" y="4105238"/>
                <a:ext cx="983097"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927" rtl="0" eaLnBrk="0" fontAlgn="base" latinLnBrk="0" hangingPunct="0">
                  <a:lnSpc>
                    <a:spcPct val="90000"/>
                  </a:lnSpc>
                  <a:spcBef>
                    <a:spcPct val="0"/>
                  </a:spcBef>
                  <a:spcAft>
                    <a:spcPct val="0"/>
                  </a:spcAft>
                  <a:buClrTx/>
                  <a:buSzTx/>
                  <a:buFontTx/>
                  <a:buNone/>
                  <a:tabLst/>
                  <a:defRPr/>
                </a:pP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Highest </a:t>
                </a:r>
                <a:b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372" b="0" i="0" u="none" strike="noStrike" kern="0" cap="none" spc="0" normalizeH="0" baseline="0" noProof="0" dirty="0">
                    <a:ln>
                      <a:noFill/>
                    </a:ln>
                    <a:gradFill>
                      <a:gsLst>
                        <a:gs pos="125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value</a:t>
                </a:r>
              </a:p>
            </p:txBody>
          </p:sp>
          <p:grpSp>
            <p:nvGrpSpPr>
              <p:cNvPr id="888" name="Group 887"/>
              <p:cNvGrpSpPr/>
              <p:nvPr/>
            </p:nvGrpSpPr>
            <p:grpSpPr>
              <a:xfrm>
                <a:off x="475942" y="2481036"/>
                <a:ext cx="2055888" cy="1333217"/>
                <a:chOff x="5996265" y="2452573"/>
                <a:chExt cx="2055888" cy="1333217"/>
              </a:xfrm>
            </p:grpSpPr>
            <p:sp>
              <p:nvSpPr>
                <p:cNvPr id="889" name="Freeform 23"/>
                <p:cNvSpPr>
                  <a:spLocks/>
                </p:cNvSpPr>
                <p:nvPr/>
              </p:nvSpPr>
              <p:spPr bwMode="auto">
                <a:xfrm flipH="1">
                  <a:off x="5996265" y="2452573"/>
                  <a:ext cx="2055888" cy="1333217"/>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ysClr val="windowText" lastClr="000000"/>
                    </a:solidFill>
                    <a:effectLst/>
                    <a:uLnTx/>
                    <a:uFillTx/>
                    <a:latin typeface="Segoe UI"/>
                    <a:ea typeface="+mn-ea"/>
                    <a:cs typeface="+mn-cs"/>
                  </a:endParaRPr>
                </a:p>
              </p:txBody>
            </p:sp>
            <p:grpSp>
              <p:nvGrpSpPr>
                <p:cNvPr id="890" name="Group 889"/>
                <p:cNvGrpSpPr/>
                <p:nvPr/>
              </p:nvGrpSpPr>
              <p:grpSpPr>
                <a:xfrm>
                  <a:off x="6468553" y="2746939"/>
                  <a:ext cx="1111312" cy="1038851"/>
                  <a:chOff x="6468553" y="2746939"/>
                  <a:chExt cx="1111312" cy="1038851"/>
                </a:xfrm>
              </p:grpSpPr>
              <p:grpSp>
                <p:nvGrpSpPr>
                  <p:cNvPr id="891" name="Group 890"/>
                  <p:cNvGrpSpPr/>
                  <p:nvPr/>
                </p:nvGrpSpPr>
                <p:grpSpPr>
                  <a:xfrm>
                    <a:off x="6468553" y="2746939"/>
                    <a:ext cx="1111312" cy="1038851"/>
                    <a:chOff x="7132637" y="1006524"/>
                    <a:chExt cx="4304244" cy="4014739"/>
                  </a:xfrm>
                </p:grpSpPr>
                <p:pic>
                  <p:nvPicPr>
                    <p:cNvPr id="893" name="Picture 892"/>
                    <p:cNvPicPr>
                      <a:picLocks noChangeAspect="1"/>
                    </p:cNvPicPr>
                    <p:nvPr/>
                  </p:nvPicPr>
                  <p:blipFill>
                    <a:blip r:embed="rId5"/>
                    <a:stretch>
                      <a:fillRect/>
                    </a:stretch>
                  </p:blipFill>
                  <p:spPr>
                    <a:xfrm>
                      <a:off x="7199561" y="1172781"/>
                      <a:ext cx="4182166" cy="3848482"/>
                    </a:xfrm>
                    <a:prstGeom prst="rect">
                      <a:avLst/>
                    </a:prstGeom>
                  </p:spPr>
                </p:pic>
                <p:sp>
                  <p:nvSpPr>
                    <p:cNvPr id="894"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100000"/>
                        </a:lnSpc>
                        <a:spcBef>
                          <a:spcPts val="0"/>
                        </a:spcBef>
                        <a:spcAft>
                          <a:spcPts val="0"/>
                        </a:spcAft>
                        <a:buClrTx/>
                        <a:buSzTx/>
                        <a:buFontTx/>
                        <a:buNone/>
                        <a:tabLst/>
                        <a:defRPr/>
                      </a:pPr>
                      <a:endParaRPr kumimoji="0" lang="en-US" sz="576" b="0" i="0" u="none" strike="noStrike" kern="0" cap="none" spc="0" normalizeH="0" baseline="0" noProof="0" dirty="0">
                        <a:ln>
                          <a:noFill/>
                        </a:ln>
                        <a:solidFill>
                          <a:srgbClr val="00B0F0"/>
                        </a:solidFill>
                        <a:effectLst/>
                        <a:uLnTx/>
                        <a:uFillTx/>
                        <a:latin typeface="Segoe UI"/>
                        <a:ea typeface="+mn-ea"/>
                        <a:cs typeface="+mn-cs"/>
                      </a:endParaRPr>
                    </a:p>
                  </p:txBody>
                </p:sp>
              </p:grpSp>
              <p:sp>
                <p:nvSpPr>
                  <p:cNvPr id="892" name="TextBox 891"/>
                  <p:cNvSpPr txBox="1"/>
                  <p:nvPr/>
                </p:nvSpPr>
                <p:spPr>
                  <a:xfrm>
                    <a:off x="6565772" y="2862607"/>
                    <a:ext cx="916875" cy="636119"/>
                  </a:xfrm>
                  <a:prstGeom prst="rect">
                    <a:avLst/>
                  </a:prstGeom>
                  <a:solidFill>
                    <a:schemeClr val="bg1">
                      <a:lumMod val="50000"/>
                    </a:schemeClr>
                  </a:solidFill>
                </p:spPr>
                <p:txBody>
                  <a:bodyPr wrap="square" lIns="175735" tIns="123032" rIns="175735" bIns="140588" rtlCol="0">
                    <a:noAutofit/>
                  </a:bodyPr>
                  <a:lstStyle/>
                  <a:p>
                    <a:pPr marL="0" marR="0" lvl="0" indent="0" algn="ctr" defTabSz="896094" rtl="0" eaLnBrk="1" fontAlgn="auto" latinLnBrk="0" hangingPunct="1">
                      <a:lnSpc>
                        <a:spcPct val="90000"/>
                      </a:lnSpc>
                      <a:spcBef>
                        <a:spcPts val="0"/>
                      </a:spcBef>
                      <a:spcAft>
                        <a:spcPts val="0"/>
                      </a:spcAft>
                      <a:buClrTx/>
                      <a:buSzTx/>
                      <a:buFontTx/>
                      <a:buNone/>
                      <a:tabLst/>
                      <a:defRPr/>
                    </a:pPr>
                    <a:r>
                      <a:rPr kumimoji="0" lang="en-US" sz="3075"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a:t>
                    </a:r>
                  </a:p>
                </p:txBody>
              </p:sp>
            </p:grpSp>
          </p:grpSp>
        </p:grpSp>
      </p:grpSp>
      <p:grpSp>
        <p:nvGrpSpPr>
          <p:cNvPr id="7" name="Group 6">
            <a:extLst>
              <a:ext uri="{FF2B5EF4-FFF2-40B4-BE49-F238E27FC236}">
                <a16:creationId xmlns:a16="http://schemas.microsoft.com/office/drawing/2014/main" id="{FF12BE65-34F5-4DD9-AB32-D59DC5227057}"/>
              </a:ext>
            </a:extLst>
          </p:cNvPr>
          <p:cNvGrpSpPr/>
          <p:nvPr/>
        </p:nvGrpSpPr>
        <p:grpSpPr>
          <a:xfrm>
            <a:off x="8288099" y="3928754"/>
            <a:ext cx="1618731" cy="1950926"/>
            <a:chOff x="8501123" y="3862264"/>
            <a:chExt cx="1618731" cy="1950926"/>
          </a:xfrm>
        </p:grpSpPr>
        <p:sp>
          <p:nvSpPr>
            <p:cNvPr id="1095" name="Rectangle 1094"/>
            <p:cNvSpPr/>
            <p:nvPr/>
          </p:nvSpPr>
          <p:spPr bwMode="auto">
            <a:xfrm>
              <a:off x="8501123" y="5341168"/>
              <a:ext cx="1618731" cy="4720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0078D7"/>
                      </a:gs>
                      <a:gs pos="100000">
                        <a:srgbClr val="0078D7"/>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FPGA*</a:t>
              </a:r>
              <a:endPar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13927" rtl="0" eaLnBrk="0" fontAlgn="base" latinLnBrk="0" hangingPunct="0">
                <a:lnSpc>
                  <a:spcPct val="90000"/>
                </a:lnSpc>
                <a:spcBef>
                  <a:spcPts val="588"/>
                </a:spcBef>
                <a:spcAft>
                  <a:spcPts val="0"/>
                </a:spcAft>
                <a:buClrTx/>
                <a:buSzTx/>
                <a:buFontTx/>
                <a:buNone/>
                <a:tabLst/>
                <a:defRPr/>
              </a:pPr>
              <a:r>
                <a:rPr kumimoji="0" lang="en-US" sz="1176" b="0" i="0" u="none" strike="noStrike" kern="0" cap="none" spc="0" normalizeH="0" baseline="0" noProof="0" dirty="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rPr>
                <a:t>Virtual Machines – HPC</a:t>
              </a:r>
            </a:p>
            <a:p>
              <a:pPr marL="0" marR="0" lvl="0" indent="0" algn="l" defTabSz="913927" rtl="0" eaLnBrk="0" fontAlgn="base" latinLnBrk="0" hangingPunct="0">
                <a:lnSpc>
                  <a:spcPct val="90000"/>
                </a:lnSpc>
                <a:spcBef>
                  <a:spcPts val="588"/>
                </a:spcBef>
                <a:spcAft>
                  <a:spcPts val="0"/>
                </a:spcAft>
                <a:buClrTx/>
                <a:buSzTx/>
                <a:buFontTx/>
                <a:buNone/>
                <a:tabLst/>
                <a:defRPr/>
              </a:pPr>
              <a:r>
                <a:rPr kumimoji="0" lang="en-US" sz="1176" b="0" i="0" u="none" strike="noStrike" kern="0" cap="none" spc="0" normalizeH="0" baseline="0" noProof="0" dirty="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rPr>
                <a:t>FPGA Microservices – AI/Edge  </a:t>
              </a:r>
            </a:p>
          </p:txBody>
        </p:sp>
        <p:pic>
          <p:nvPicPr>
            <p:cNvPr id="1097" name="Picture 1096"/>
            <p:cNvPicPr>
              <a:picLocks noChangeAspect="1"/>
            </p:cNvPicPr>
            <p:nvPr/>
          </p:nvPicPr>
          <p:blipFill rotWithShape="1">
            <a:blip r:embed="rId6">
              <a:duotone>
                <a:schemeClr val="accent4">
                  <a:shade val="45000"/>
                  <a:satMod val="135000"/>
                </a:schemeClr>
                <a:prstClr val="white"/>
              </a:duotone>
            </a:blip>
            <a:srcRect r="48372"/>
            <a:stretch/>
          </p:blipFill>
          <p:spPr>
            <a:xfrm>
              <a:off x="8740271" y="3862264"/>
              <a:ext cx="755983" cy="1225220"/>
            </a:xfrm>
            <a:prstGeom prst="rect">
              <a:avLst/>
            </a:prstGeom>
          </p:spPr>
        </p:pic>
      </p:grpSp>
      <p:grpSp>
        <p:nvGrpSpPr>
          <p:cNvPr id="13" name="Group 12">
            <a:extLst>
              <a:ext uri="{FF2B5EF4-FFF2-40B4-BE49-F238E27FC236}">
                <a16:creationId xmlns:a16="http://schemas.microsoft.com/office/drawing/2014/main" id="{76D522F4-3C71-4875-8951-00F096B337C5}"/>
              </a:ext>
            </a:extLst>
          </p:cNvPr>
          <p:cNvGrpSpPr/>
          <p:nvPr/>
        </p:nvGrpSpPr>
        <p:grpSpPr>
          <a:xfrm>
            <a:off x="10195740" y="3889937"/>
            <a:ext cx="1618731" cy="1895064"/>
            <a:chOff x="10306626" y="3880779"/>
            <a:chExt cx="1618731" cy="1895064"/>
          </a:xfrm>
        </p:grpSpPr>
        <p:pic>
          <p:nvPicPr>
            <p:cNvPr id="1096" name="Picture 1095"/>
            <p:cNvPicPr>
              <a:picLocks noChangeAspect="1"/>
            </p:cNvPicPr>
            <p:nvPr/>
          </p:nvPicPr>
          <p:blipFill>
            <a:blip r:embed="rId6">
              <a:duotone>
                <a:schemeClr val="accent4">
                  <a:shade val="45000"/>
                  <a:satMod val="135000"/>
                </a:schemeClr>
                <a:prstClr val="white"/>
              </a:duotone>
            </a:blip>
            <a:stretch>
              <a:fillRect/>
            </a:stretch>
          </p:blipFill>
          <p:spPr>
            <a:xfrm>
              <a:off x="10322921" y="3880779"/>
              <a:ext cx="1464287" cy="1225220"/>
            </a:xfrm>
            <a:prstGeom prst="rect">
              <a:avLst/>
            </a:prstGeom>
          </p:spPr>
        </p:pic>
        <p:sp>
          <p:nvSpPr>
            <p:cNvPr id="1098" name="Rectangle 1097"/>
            <p:cNvSpPr/>
            <p:nvPr/>
          </p:nvSpPr>
          <p:spPr bwMode="auto">
            <a:xfrm>
              <a:off x="10306626" y="5303821"/>
              <a:ext cx="1618731" cy="4720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0078D7"/>
                      </a:gs>
                      <a:gs pos="100000">
                        <a:srgbClr val="0078D7"/>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Cray in Azure</a:t>
              </a:r>
              <a:endPar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13927" rtl="0" eaLnBrk="0" fontAlgn="base" latinLnBrk="0" hangingPunct="0">
                <a:lnSpc>
                  <a:spcPct val="90000"/>
                </a:lnSpc>
                <a:spcBef>
                  <a:spcPts val="588"/>
                </a:spcBef>
                <a:spcAft>
                  <a:spcPts val="0"/>
                </a:spcAft>
                <a:buClrTx/>
                <a:buSzTx/>
                <a:buFontTx/>
                <a:buNone/>
                <a:tabLst/>
                <a:defRPr/>
              </a:pPr>
              <a:r>
                <a:rPr lang="en-US" sz="1176" kern="0" dirty="0">
                  <a:solidFill>
                    <a:srgbClr val="505050"/>
                  </a:solidFill>
                  <a:latin typeface="Segoe UI Semibold" panose="020B0702040204020203" pitchFamily="34" charset="0"/>
                  <a:ea typeface="Segoe UI" pitchFamily="34" charset="0"/>
                  <a:cs typeface="Segoe UI Semibold" panose="020B0702040204020203" pitchFamily="34" charset="0"/>
                </a:rPr>
                <a:t>Aries </a:t>
              </a:r>
              <a:r>
                <a:rPr kumimoji="0" lang="en-US" sz="1176" b="0" i="0" u="none" strike="noStrike" kern="0" cap="none" spc="0" normalizeH="0" baseline="0" noProof="0" dirty="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rPr>
                <a:t>Connected CPU/GPU/Storage available in cloud</a:t>
              </a:r>
            </a:p>
          </p:txBody>
        </p:sp>
      </p:grpSp>
      <p:sp>
        <p:nvSpPr>
          <p:cNvPr id="4" name="TextBox 3"/>
          <p:cNvSpPr txBox="1"/>
          <p:nvPr/>
        </p:nvSpPr>
        <p:spPr>
          <a:xfrm>
            <a:off x="8569283" y="6400800"/>
            <a:ext cx="3337459" cy="914400"/>
          </a:xfrm>
          <a:prstGeom prst="rect">
            <a:avLst/>
          </a:prstGeom>
        </p:spPr>
        <p:txBody>
          <a:bodyPr vert="horz" wrap="none" lIns="91440" tIns="91440" rIns="91440" bIns="91440" rtlCol="0" anchor="t">
            <a:noAutofit/>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600" b="0" i="0" u="none" strike="noStrike" kern="1200" cap="none" spc="0" normalizeH="0" baseline="0" noProof="0" dirty="0">
              <a:ln>
                <a:noFill/>
              </a:ln>
              <a:solidFill>
                <a:srgbClr val="505050"/>
              </a:solidFill>
              <a:effectLst/>
              <a:uLnTx/>
              <a:uFillTx/>
              <a:latin typeface="Segoe UI" pitchFamily="34" charset="0"/>
              <a:ea typeface="Segoe UI" pitchFamily="34" charset="0"/>
              <a:cs typeface="Segoe UI" pitchFamily="34" charset="0"/>
            </a:endParaRPr>
          </a:p>
        </p:txBody>
      </p:sp>
      <p:grpSp>
        <p:nvGrpSpPr>
          <p:cNvPr id="26" name="Group 25">
            <a:extLst>
              <a:ext uri="{FF2B5EF4-FFF2-40B4-BE49-F238E27FC236}">
                <a16:creationId xmlns:a16="http://schemas.microsoft.com/office/drawing/2014/main" id="{338CAD30-BCF9-487C-BF3B-66444633C01B}"/>
              </a:ext>
            </a:extLst>
          </p:cNvPr>
          <p:cNvGrpSpPr/>
          <p:nvPr/>
        </p:nvGrpSpPr>
        <p:grpSpPr>
          <a:xfrm>
            <a:off x="3008998" y="3839950"/>
            <a:ext cx="5029193" cy="2345170"/>
            <a:chOff x="3008998" y="3839950"/>
            <a:chExt cx="5029193" cy="2345170"/>
          </a:xfrm>
        </p:grpSpPr>
        <p:grpSp>
          <p:nvGrpSpPr>
            <p:cNvPr id="970" name="Group 969"/>
            <p:cNvGrpSpPr>
              <a:grpSpLocks noChangeAspect="1"/>
            </p:cNvGrpSpPr>
            <p:nvPr/>
          </p:nvGrpSpPr>
          <p:grpSpPr>
            <a:xfrm>
              <a:off x="3008998" y="3839950"/>
              <a:ext cx="2156008" cy="2345170"/>
              <a:chOff x="5431036" y="2481036"/>
              <a:chExt cx="2266629" cy="2465498"/>
            </a:xfrm>
          </p:grpSpPr>
          <p:sp>
            <p:nvSpPr>
              <p:cNvPr id="971" name="Rectangle 970"/>
              <p:cNvSpPr/>
              <p:nvPr/>
            </p:nvSpPr>
            <p:spPr bwMode="auto">
              <a:xfrm>
                <a:off x="5431036" y="4105238"/>
                <a:ext cx="2266629" cy="84129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0078D7"/>
                        </a:gs>
                        <a:gs pos="100000">
                          <a:srgbClr val="0078D7"/>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High Performance VMs</a:t>
                </a:r>
                <a:endPar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Batch processing, fluid </a:t>
                </a:r>
                <a:br>
                  <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dynamics, monte </a:t>
                </a:r>
                <a:br>
                  <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carlo simulation</a:t>
                </a:r>
              </a:p>
            </p:txBody>
          </p:sp>
          <p:grpSp>
            <p:nvGrpSpPr>
              <p:cNvPr id="972" name="Group 971"/>
              <p:cNvGrpSpPr/>
              <p:nvPr/>
            </p:nvGrpSpPr>
            <p:grpSpPr>
              <a:xfrm>
                <a:off x="5536406" y="2481036"/>
                <a:ext cx="2055888" cy="1333217"/>
                <a:chOff x="6030151" y="2452573"/>
                <a:chExt cx="2055888" cy="1333217"/>
              </a:xfrm>
            </p:grpSpPr>
            <p:sp>
              <p:nvSpPr>
                <p:cNvPr id="973" name="Freeform 23"/>
                <p:cNvSpPr>
                  <a:spLocks/>
                </p:cNvSpPr>
                <p:nvPr/>
              </p:nvSpPr>
              <p:spPr bwMode="auto">
                <a:xfrm flipH="1">
                  <a:off x="6030151" y="2452573"/>
                  <a:ext cx="2055888" cy="1333217"/>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90000"/>
                    </a:lnSpc>
                    <a:spcBef>
                      <a:spcPts val="588"/>
                    </a:spcBef>
                    <a:spcAft>
                      <a:spcPts val="588"/>
                    </a:spcAft>
                    <a:buClrTx/>
                    <a:buSzTx/>
                    <a:buFontTx/>
                    <a:buNone/>
                    <a:tabLst/>
                    <a:defRPr/>
                  </a:pPr>
                  <a:endParaRPr kumimoji="0" lang="en-US" sz="2745"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grpSp>
              <p:nvGrpSpPr>
                <p:cNvPr id="974" name="Group 973"/>
                <p:cNvGrpSpPr/>
                <p:nvPr/>
              </p:nvGrpSpPr>
              <p:grpSpPr>
                <a:xfrm>
                  <a:off x="6468553" y="2746939"/>
                  <a:ext cx="1111312" cy="1038851"/>
                  <a:chOff x="6468553" y="2746939"/>
                  <a:chExt cx="1111312" cy="1038851"/>
                </a:xfrm>
              </p:grpSpPr>
              <p:grpSp>
                <p:nvGrpSpPr>
                  <p:cNvPr id="975" name="Group 974"/>
                  <p:cNvGrpSpPr/>
                  <p:nvPr/>
                </p:nvGrpSpPr>
                <p:grpSpPr>
                  <a:xfrm>
                    <a:off x="6468553" y="2746939"/>
                    <a:ext cx="1111312" cy="1038851"/>
                    <a:chOff x="7132637" y="1006524"/>
                    <a:chExt cx="4304244" cy="4014739"/>
                  </a:xfrm>
                </p:grpSpPr>
                <p:pic>
                  <p:nvPicPr>
                    <p:cNvPr id="977" name="Picture 976"/>
                    <p:cNvPicPr>
                      <a:picLocks noChangeAspect="1"/>
                    </p:cNvPicPr>
                    <p:nvPr/>
                  </p:nvPicPr>
                  <p:blipFill>
                    <a:blip r:embed="rId5"/>
                    <a:stretch>
                      <a:fillRect/>
                    </a:stretch>
                  </p:blipFill>
                  <p:spPr>
                    <a:xfrm>
                      <a:off x="7199561" y="1172781"/>
                      <a:ext cx="4182166" cy="3848482"/>
                    </a:xfrm>
                    <a:prstGeom prst="rect">
                      <a:avLst/>
                    </a:prstGeom>
                  </p:spPr>
                </p:pic>
                <p:sp>
                  <p:nvSpPr>
                    <p:cNvPr id="978"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90000"/>
                        </a:lnSpc>
                        <a:spcBef>
                          <a:spcPts val="588"/>
                        </a:spcBef>
                        <a:spcAft>
                          <a:spcPts val="588"/>
                        </a:spcAft>
                        <a:buClrTx/>
                        <a:buSzTx/>
                        <a:buFontTx/>
                        <a:buNone/>
                        <a:tabLst/>
                        <a:defRPr/>
                      </a:pPr>
                      <a:endParaRPr kumimoji="0" lang="en-US" sz="88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grpSp>
              <p:sp>
                <p:nvSpPr>
                  <p:cNvPr id="976" name="TextBox 975"/>
                  <p:cNvSpPr txBox="1"/>
                  <p:nvPr/>
                </p:nvSpPr>
                <p:spPr>
                  <a:xfrm>
                    <a:off x="6565772" y="2862607"/>
                    <a:ext cx="916875" cy="636119"/>
                  </a:xfrm>
                  <a:prstGeom prst="rect">
                    <a:avLst/>
                  </a:prstGeom>
                  <a:solidFill>
                    <a:srgbClr val="7F7F7F"/>
                  </a:solidFill>
                </p:spPr>
                <p:txBody>
                  <a:bodyPr wrap="square" lIns="0" tIns="44821" rIns="0" bIns="0" rtlCol="0" anchor="ctr" anchorCtr="0">
                    <a:noAutofit/>
                  </a:bodyPr>
                  <a:lstStyle/>
                  <a:p>
                    <a:pPr marL="0" marR="0" lvl="0" indent="0" algn="ctr" defTabSz="896094" rtl="0" eaLnBrk="1" fontAlgn="auto" latinLnBrk="0" hangingPunct="1">
                      <a:lnSpc>
                        <a:spcPct val="90000"/>
                      </a:lnSpc>
                      <a:spcBef>
                        <a:spcPts val="588"/>
                      </a:spcBef>
                      <a:spcAft>
                        <a:spcPts val="588"/>
                      </a:spcAft>
                      <a:buClrTx/>
                      <a:buSzTx/>
                      <a:buFontTx/>
                      <a:buNone/>
                      <a:tabLst/>
                      <a:defRPr/>
                    </a:pPr>
                    <a:r>
                      <a:rPr kumimoji="0" lang="en-US" sz="3137" b="1" i="0" u="none" strike="noStrike" kern="0" cap="none" spc="0" normalizeH="0" baseline="0" noProof="0" dirty="0">
                        <a:ln>
                          <a:noFill/>
                        </a:ln>
                        <a:gradFill>
                          <a:gsLst>
                            <a:gs pos="5694">
                              <a:srgbClr val="FFFFFF"/>
                            </a:gs>
                            <a:gs pos="100000">
                              <a:srgbClr val="FFFFFF"/>
                            </a:gs>
                          </a:gsLst>
                          <a:lin ang="5400000" scaled="0"/>
                        </a:gradFill>
                        <a:effectLst/>
                        <a:uLnTx/>
                        <a:uFillTx/>
                        <a:latin typeface="Segoe UI"/>
                        <a:ea typeface="Segoe UI" pitchFamily="34" charset="0"/>
                        <a:cs typeface="Segoe UI" pitchFamily="34" charset="0"/>
                      </a:rPr>
                      <a:t>H</a:t>
                    </a:r>
                  </a:p>
                </p:txBody>
              </p:sp>
            </p:grpSp>
          </p:grpSp>
        </p:grpSp>
        <p:grpSp>
          <p:nvGrpSpPr>
            <p:cNvPr id="980" name="Group 979"/>
            <p:cNvGrpSpPr>
              <a:grpSpLocks noChangeAspect="1"/>
            </p:cNvGrpSpPr>
            <p:nvPr/>
          </p:nvGrpSpPr>
          <p:grpSpPr>
            <a:xfrm>
              <a:off x="5507807" y="3853734"/>
              <a:ext cx="2530384" cy="2016956"/>
              <a:chOff x="5594469" y="2481036"/>
              <a:chExt cx="2276142" cy="2120443"/>
            </a:xfrm>
          </p:grpSpPr>
          <p:sp>
            <p:nvSpPr>
              <p:cNvPr id="981" name="Rectangle 980"/>
              <p:cNvSpPr/>
              <p:nvPr/>
            </p:nvSpPr>
            <p:spPr bwMode="auto">
              <a:xfrm>
                <a:off x="5867206" y="4105238"/>
                <a:ext cx="2003405"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0078D7"/>
                        </a:gs>
                        <a:gs pos="100000">
                          <a:srgbClr val="0078D7"/>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GPU-enabled VMs</a:t>
                </a:r>
                <a:endPar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13927" rtl="0" eaLnBrk="0" fontAlgn="base" latinLnBrk="0" hangingPunct="0">
                  <a:lnSpc>
                    <a:spcPct val="90000"/>
                  </a:lnSpc>
                  <a:spcBef>
                    <a:spcPts val="588"/>
                  </a:spcBef>
                  <a:spcAft>
                    <a:spcPts val="0"/>
                  </a:spcAft>
                  <a:buClrTx/>
                  <a:buSzTx/>
                  <a:buFontTx/>
                  <a:buNone/>
                  <a:tabLst/>
                  <a:defRPr/>
                </a:pPr>
                <a:r>
                  <a:rPr kumimoji="0" lang="en-US" sz="1176"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NV -Graphic based applications</a:t>
                </a:r>
              </a:p>
              <a:p>
                <a:pPr marL="0" marR="0" lvl="0" indent="0" algn="l" defTabSz="913927" rtl="0" eaLnBrk="0" fontAlgn="base" latinLnBrk="0" hangingPunct="0">
                  <a:lnSpc>
                    <a:spcPct val="90000"/>
                  </a:lnSpc>
                  <a:spcBef>
                    <a:spcPts val="588"/>
                  </a:spcBef>
                  <a:spcAft>
                    <a:spcPts val="0"/>
                  </a:spcAft>
                  <a:buClrTx/>
                  <a:buSzTx/>
                  <a:buFontTx/>
                  <a:buNone/>
                  <a:tabLst/>
                  <a:defRPr/>
                </a:pPr>
                <a:r>
                  <a:rPr kumimoji="0" lang="en-US" sz="1176" b="0" i="0" u="none" strike="noStrike" kern="0" cap="none" spc="0" normalizeH="0" baseline="0" noProof="0" dirty="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rPr>
                  <a:t>NC2 – Advanced Sim (P100-X)</a:t>
                </a:r>
              </a:p>
              <a:p>
                <a:pPr marL="0" marR="0" lvl="0" indent="0" algn="l" defTabSz="913927" rtl="0" eaLnBrk="0" fontAlgn="base" latinLnBrk="0" hangingPunct="0">
                  <a:lnSpc>
                    <a:spcPct val="90000"/>
                  </a:lnSpc>
                  <a:spcBef>
                    <a:spcPts val="588"/>
                  </a:spcBef>
                  <a:spcAft>
                    <a:spcPts val="0"/>
                  </a:spcAft>
                  <a:buClrTx/>
                  <a:buSzTx/>
                  <a:buFontTx/>
                  <a:buNone/>
                  <a:tabLst/>
                  <a:defRPr/>
                </a:pPr>
                <a:r>
                  <a:rPr kumimoji="0" lang="en-US" sz="1176" b="0" i="0" u="none" strike="noStrike" kern="0" cap="none" spc="0" normalizeH="0" baseline="0" noProof="0" dirty="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rPr>
                  <a:t>ND1 – AI Inferencing (P40)</a:t>
                </a:r>
              </a:p>
              <a:p>
                <a:pPr marL="0" marR="0" lvl="0" indent="0" algn="l" defTabSz="913927" rtl="0" eaLnBrk="0" fontAlgn="base" latinLnBrk="0" hangingPunct="0">
                  <a:lnSpc>
                    <a:spcPct val="90000"/>
                  </a:lnSpc>
                  <a:spcBef>
                    <a:spcPts val="588"/>
                  </a:spcBef>
                  <a:spcAft>
                    <a:spcPts val="0"/>
                  </a:spcAft>
                  <a:buClrTx/>
                  <a:buSzTx/>
                  <a:buFontTx/>
                  <a:buNone/>
                  <a:tabLst/>
                  <a:defRPr/>
                </a:pPr>
                <a:r>
                  <a:rPr kumimoji="0" lang="en-US" sz="1176" b="0" i="0" u="none" strike="noStrike" kern="0" cap="none" spc="0" normalizeH="0" baseline="0" noProof="0" dirty="0">
                    <a:ln>
                      <a:noFill/>
                    </a:ln>
                    <a:solidFill>
                      <a:srgbClr val="505050"/>
                    </a:solidFill>
                    <a:effectLst/>
                    <a:uLnTx/>
                    <a:uFillTx/>
                    <a:latin typeface="Segoe UI Semibold" panose="020B0702040204020203" pitchFamily="34" charset="0"/>
                    <a:ea typeface="Segoe UI" pitchFamily="34" charset="0"/>
                    <a:cs typeface="Segoe UI Semibold" panose="020B0702040204020203" pitchFamily="34" charset="0"/>
                  </a:rPr>
                  <a:t>ND2* – AI Training (V100/V100 SXM)</a:t>
                </a:r>
              </a:p>
            </p:txBody>
          </p:sp>
          <p:grpSp>
            <p:nvGrpSpPr>
              <p:cNvPr id="982" name="Group 981"/>
              <p:cNvGrpSpPr/>
              <p:nvPr/>
            </p:nvGrpSpPr>
            <p:grpSpPr>
              <a:xfrm>
                <a:off x="5594469" y="2481036"/>
                <a:ext cx="1792019" cy="1333217"/>
                <a:chOff x="6088214" y="2452573"/>
                <a:chExt cx="1792019" cy="1333217"/>
              </a:xfrm>
            </p:grpSpPr>
            <p:sp>
              <p:nvSpPr>
                <p:cNvPr id="983" name="Freeform 23"/>
                <p:cNvSpPr>
                  <a:spLocks/>
                </p:cNvSpPr>
                <p:nvPr/>
              </p:nvSpPr>
              <p:spPr bwMode="auto">
                <a:xfrm flipH="1">
                  <a:off x="6088214" y="2452573"/>
                  <a:ext cx="1792019" cy="1333217"/>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90000"/>
                    </a:lnSpc>
                    <a:spcBef>
                      <a:spcPts val="588"/>
                    </a:spcBef>
                    <a:spcAft>
                      <a:spcPts val="588"/>
                    </a:spcAft>
                    <a:buClrTx/>
                    <a:buSzTx/>
                    <a:buFontTx/>
                    <a:buNone/>
                    <a:tabLst/>
                    <a:defRPr/>
                  </a:pPr>
                  <a:endParaRPr kumimoji="0" lang="en-US" sz="2745"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grpSp>
              <p:nvGrpSpPr>
                <p:cNvPr id="984" name="Group 983"/>
                <p:cNvGrpSpPr/>
                <p:nvPr/>
              </p:nvGrpSpPr>
              <p:grpSpPr>
                <a:xfrm>
                  <a:off x="6468553" y="2746939"/>
                  <a:ext cx="1111312" cy="1038851"/>
                  <a:chOff x="6468553" y="2746939"/>
                  <a:chExt cx="1111312" cy="1038851"/>
                </a:xfrm>
              </p:grpSpPr>
              <p:grpSp>
                <p:nvGrpSpPr>
                  <p:cNvPr id="985" name="Group 984"/>
                  <p:cNvGrpSpPr/>
                  <p:nvPr/>
                </p:nvGrpSpPr>
                <p:grpSpPr>
                  <a:xfrm>
                    <a:off x="6468553" y="2746939"/>
                    <a:ext cx="1111312" cy="1038851"/>
                    <a:chOff x="7132637" y="1006524"/>
                    <a:chExt cx="4304244" cy="4014739"/>
                  </a:xfrm>
                </p:grpSpPr>
                <p:pic>
                  <p:nvPicPr>
                    <p:cNvPr id="987" name="Picture 986"/>
                    <p:cNvPicPr>
                      <a:picLocks noChangeAspect="1"/>
                    </p:cNvPicPr>
                    <p:nvPr/>
                  </p:nvPicPr>
                  <p:blipFill>
                    <a:blip r:embed="rId5"/>
                    <a:stretch>
                      <a:fillRect/>
                    </a:stretch>
                  </p:blipFill>
                  <p:spPr>
                    <a:xfrm>
                      <a:off x="7199561" y="1172781"/>
                      <a:ext cx="4182166" cy="3848482"/>
                    </a:xfrm>
                    <a:prstGeom prst="rect">
                      <a:avLst/>
                    </a:prstGeom>
                  </p:spPr>
                </p:pic>
                <p:sp>
                  <p:nvSpPr>
                    <p:cNvPr id="988"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90000"/>
                        </a:lnSpc>
                        <a:spcBef>
                          <a:spcPts val="588"/>
                        </a:spcBef>
                        <a:spcAft>
                          <a:spcPts val="588"/>
                        </a:spcAft>
                        <a:buClrTx/>
                        <a:buSzTx/>
                        <a:buFontTx/>
                        <a:buNone/>
                        <a:tabLst/>
                        <a:defRPr/>
                      </a:pPr>
                      <a:endParaRPr kumimoji="0" lang="en-US" sz="88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grpSp>
              <p:sp>
                <p:nvSpPr>
                  <p:cNvPr id="986" name="TextBox 985"/>
                  <p:cNvSpPr txBox="1"/>
                  <p:nvPr/>
                </p:nvSpPr>
                <p:spPr>
                  <a:xfrm>
                    <a:off x="6565772" y="2862607"/>
                    <a:ext cx="916875" cy="636119"/>
                  </a:xfrm>
                  <a:prstGeom prst="rect">
                    <a:avLst/>
                  </a:prstGeom>
                  <a:solidFill>
                    <a:srgbClr val="7F7F7F"/>
                  </a:solidFill>
                </p:spPr>
                <p:txBody>
                  <a:bodyPr wrap="square" lIns="0" tIns="44821" rIns="0" bIns="0" rtlCol="0" anchor="ctr" anchorCtr="0">
                    <a:noAutofit/>
                  </a:bodyPr>
                  <a:lstStyle/>
                  <a:p>
                    <a:pPr marL="0" marR="0" lvl="0" indent="0" algn="ctr" defTabSz="896094" rtl="0" eaLnBrk="1" fontAlgn="auto" latinLnBrk="0" hangingPunct="1">
                      <a:lnSpc>
                        <a:spcPct val="90000"/>
                      </a:lnSpc>
                      <a:spcBef>
                        <a:spcPts val="588"/>
                      </a:spcBef>
                      <a:spcAft>
                        <a:spcPts val="588"/>
                      </a:spcAft>
                      <a:buClrTx/>
                      <a:buSzTx/>
                      <a:buFontTx/>
                      <a:buNone/>
                      <a:tabLst/>
                      <a:defRPr/>
                    </a:pPr>
                    <a:r>
                      <a:rPr kumimoji="0" lang="en-US" sz="3137" b="1" i="0" u="none" strike="noStrike" kern="0" cap="none" spc="0" normalizeH="0" baseline="0" noProof="0" dirty="0">
                        <a:ln>
                          <a:noFill/>
                        </a:ln>
                        <a:gradFill>
                          <a:gsLst>
                            <a:gs pos="5694">
                              <a:srgbClr val="FFFFFF"/>
                            </a:gs>
                            <a:gs pos="100000">
                              <a:srgbClr val="FFFFFF"/>
                            </a:gs>
                          </a:gsLst>
                          <a:lin ang="5400000" scaled="0"/>
                        </a:gradFill>
                        <a:effectLst/>
                        <a:uLnTx/>
                        <a:uFillTx/>
                        <a:latin typeface="Segoe UI"/>
                        <a:ea typeface="Segoe UI" pitchFamily="34" charset="0"/>
                        <a:cs typeface="Segoe UI" pitchFamily="34" charset="0"/>
                      </a:rPr>
                      <a:t>N</a:t>
                    </a:r>
                  </a:p>
                </p:txBody>
              </p:sp>
            </p:grpSp>
          </p:grpSp>
        </p:grpSp>
        <p:sp>
          <p:nvSpPr>
            <p:cNvPr id="835" name="TextBox 834">
              <a:extLst>
                <a:ext uri="{FF2B5EF4-FFF2-40B4-BE49-F238E27FC236}">
                  <a16:creationId xmlns:a16="http://schemas.microsoft.com/office/drawing/2014/main" id="{2D9B2807-0AA4-4014-9847-A6AA134632AA}"/>
                </a:ext>
              </a:extLst>
            </p:cNvPr>
            <p:cNvSpPr txBox="1"/>
            <p:nvPr/>
          </p:nvSpPr>
          <p:spPr>
            <a:xfrm>
              <a:off x="3607374" y="4258793"/>
              <a:ext cx="864724" cy="605073"/>
            </a:xfrm>
            <a:prstGeom prst="rect">
              <a:avLst/>
            </a:prstGeom>
            <a:solidFill>
              <a:schemeClr val="accent2"/>
            </a:solidFill>
          </p:spPr>
          <p:txBody>
            <a:bodyPr wrap="square" lIns="0" tIns="44821" rIns="0" bIns="0" rtlCol="0" anchor="ctr" anchorCtr="0">
              <a:noAutofit/>
            </a:bodyPr>
            <a:lstStyle/>
            <a:p>
              <a:pPr marL="0" marR="0" lvl="0" indent="0" algn="ctr" defTabSz="896094" rtl="0" eaLnBrk="1" fontAlgn="auto" latinLnBrk="0" hangingPunct="1">
                <a:lnSpc>
                  <a:spcPct val="90000"/>
                </a:lnSpc>
                <a:spcBef>
                  <a:spcPts val="588"/>
                </a:spcBef>
                <a:spcAft>
                  <a:spcPts val="588"/>
                </a:spcAft>
                <a:buClrTx/>
                <a:buSzTx/>
                <a:buFontTx/>
                <a:buNone/>
                <a:tabLst/>
                <a:defRPr/>
              </a:pPr>
              <a:r>
                <a:rPr kumimoji="0" lang="en-US" sz="3137" b="1"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H</a:t>
              </a:r>
            </a:p>
          </p:txBody>
        </p:sp>
        <p:sp>
          <p:nvSpPr>
            <p:cNvPr id="837" name="TextBox 836">
              <a:extLst>
                <a:ext uri="{FF2B5EF4-FFF2-40B4-BE49-F238E27FC236}">
                  <a16:creationId xmlns:a16="http://schemas.microsoft.com/office/drawing/2014/main" id="{6EFFF5AC-1F55-42FB-812E-7DEEB306AD0B}"/>
                </a:ext>
              </a:extLst>
            </p:cNvPr>
            <p:cNvSpPr txBox="1"/>
            <p:nvPr/>
          </p:nvSpPr>
          <p:spPr>
            <a:xfrm>
              <a:off x="6063795" y="4242032"/>
              <a:ext cx="967796" cy="605073"/>
            </a:xfrm>
            <a:prstGeom prst="rect">
              <a:avLst/>
            </a:prstGeom>
            <a:solidFill>
              <a:schemeClr val="accent2"/>
            </a:solidFill>
          </p:spPr>
          <p:txBody>
            <a:bodyPr wrap="square" lIns="0" tIns="44821" rIns="0" bIns="0" rtlCol="0" anchor="ctr" anchorCtr="0">
              <a:noAutofit/>
            </a:bodyPr>
            <a:lstStyle/>
            <a:p>
              <a:pPr marL="0" marR="0" lvl="0" indent="0" algn="ctr" defTabSz="896094" rtl="0" eaLnBrk="1" fontAlgn="auto" latinLnBrk="0" hangingPunct="1">
                <a:lnSpc>
                  <a:spcPct val="90000"/>
                </a:lnSpc>
                <a:spcBef>
                  <a:spcPts val="588"/>
                </a:spcBef>
                <a:spcAft>
                  <a:spcPts val="588"/>
                </a:spcAft>
                <a:buClrTx/>
                <a:buSzTx/>
                <a:buFontTx/>
                <a:buNone/>
                <a:tabLst/>
                <a:defRPr/>
              </a:pPr>
              <a:r>
                <a:rPr kumimoji="0" lang="en-US" sz="3137" b="1"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N</a:t>
              </a:r>
            </a:p>
          </p:txBody>
        </p:sp>
      </p:grpSp>
      <p:grpSp>
        <p:nvGrpSpPr>
          <p:cNvPr id="5" name="Group 4">
            <a:extLst>
              <a:ext uri="{FF2B5EF4-FFF2-40B4-BE49-F238E27FC236}">
                <a16:creationId xmlns:a16="http://schemas.microsoft.com/office/drawing/2014/main" id="{D5F19471-FA0F-454A-9CFF-227BCD1E69FB}"/>
              </a:ext>
            </a:extLst>
          </p:cNvPr>
          <p:cNvGrpSpPr/>
          <p:nvPr/>
        </p:nvGrpSpPr>
        <p:grpSpPr>
          <a:xfrm>
            <a:off x="442487" y="1009454"/>
            <a:ext cx="11421983" cy="4836776"/>
            <a:chOff x="442487" y="1009454"/>
            <a:chExt cx="11421983" cy="4836776"/>
          </a:xfrm>
        </p:grpSpPr>
        <p:sp>
          <p:nvSpPr>
            <p:cNvPr id="920" name="Rectangle 919"/>
            <p:cNvSpPr/>
            <p:nvPr/>
          </p:nvSpPr>
          <p:spPr bwMode="auto">
            <a:xfrm>
              <a:off x="836217" y="2768331"/>
              <a:ext cx="1349844" cy="4720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0078D7"/>
                      </a:gs>
                      <a:gs pos="100000">
                        <a:srgbClr val="0078D7"/>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Entry Level VMs</a:t>
              </a:r>
              <a:endPar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Dev/Test Workolads	</a:t>
              </a:r>
            </a:p>
          </p:txBody>
        </p:sp>
        <p:sp>
          <p:nvSpPr>
            <p:cNvPr id="922" name="Freeform 23"/>
            <p:cNvSpPr>
              <a:spLocks/>
            </p:cNvSpPr>
            <p:nvPr/>
          </p:nvSpPr>
          <p:spPr bwMode="auto">
            <a:xfrm flipH="1">
              <a:off x="472329" y="1223397"/>
              <a:ext cx="2077621" cy="1268150"/>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90000"/>
                </a:lnSpc>
                <a:spcBef>
                  <a:spcPts val="588"/>
                </a:spcBef>
                <a:spcAft>
                  <a:spcPts val="588"/>
                </a:spcAft>
                <a:buClrTx/>
                <a:buSzTx/>
                <a:buFontTx/>
                <a:buNone/>
                <a:tabLst/>
                <a:defRPr/>
              </a:pPr>
              <a:endParaRPr kumimoji="0" lang="en-US" sz="1765"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grpSp>
          <p:nvGrpSpPr>
            <p:cNvPr id="924" name="Group 923"/>
            <p:cNvGrpSpPr/>
            <p:nvPr/>
          </p:nvGrpSpPr>
          <p:grpSpPr>
            <a:xfrm>
              <a:off x="949610" y="1503397"/>
              <a:ext cx="1123060" cy="988150"/>
              <a:chOff x="7132637" y="1006524"/>
              <a:chExt cx="4304244" cy="4014739"/>
            </a:xfrm>
          </p:grpSpPr>
          <p:pic>
            <p:nvPicPr>
              <p:cNvPr id="926" name="Picture 925"/>
              <p:cNvPicPr>
                <a:picLocks noChangeAspect="1"/>
              </p:cNvPicPr>
              <p:nvPr/>
            </p:nvPicPr>
            <p:blipFill>
              <a:blip r:embed="rId5"/>
              <a:stretch>
                <a:fillRect/>
              </a:stretch>
            </p:blipFill>
            <p:spPr>
              <a:xfrm>
                <a:off x="7199561" y="1172781"/>
                <a:ext cx="4182166" cy="3848482"/>
              </a:xfrm>
              <a:prstGeom prst="rect">
                <a:avLst/>
              </a:prstGeom>
            </p:spPr>
          </p:pic>
          <p:sp>
            <p:nvSpPr>
              <p:cNvPr id="927"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90000"/>
                  </a:lnSpc>
                  <a:spcBef>
                    <a:spcPts val="588"/>
                  </a:spcBef>
                  <a:spcAft>
                    <a:spcPts val="588"/>
                  </a:spcAft>
                  <a:buClrTx/>
                  <a:buSzTx/>
                  <a:buFontTx/>
                  <a:buNone/>
                  <a:tabLst/>
                  <a:defRPr/>
                </a:pPr>
                <a:endParaRPr kumimoji="0" lang="en-US" sz="576"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grpSp>
        <p:sp>
          <p:nvSpPr>
            <p:cNvPr id="925" name="TextBox 924"/>
            <p:cNvSpPr txBox="1"/>
            <p:nvPr/>
          </p:nvSpPr>
          <p:spPr>
            <a:xfrm>
              <a:off x="1047857" y="1613420"/>
              <a:ext cx="926568" cy="605073"/>
            </a:xfrm>
            <a:prstGeom prst="rect">
              <a:avLst/>
            </a:prstGeom>
            <a:solidFill>
              <a:schemeClr val="accent2"/>
            </a:solidFill>
          </p:spPr>
          <p:txBody>
            <a:bodyPr wrap="square" lIns="0" tIns="44821" rIns="0" bIns="0" rtlCol="0" anchor="ctr" anchorCtr="0">
              <a:noAutofit/>
            </a:bodyPr>
            <a:lstStyle/>
            <a:p>
              <a:pPr marL="0" marR="0" lvl="0" indent="0" algn="ctr" defTabSz="896094" rtl="0" eaLnBrk="1" fontAlgn="auto" latinLnBrk="0" hangingPunct="1">
                <a:lnSpc>
                  <a:spcPct val="90000"/>
                </a:lnSpc>
                <a:spcBef>
                  <a:spcPts val="588"/>
                </a:spcBef>
                <a:spcAft>
                  <a:spcPts val="588"/>
                </a:spcAft>
                <a:buClrTx/>
                <a:buSzTx/>
                <a:buFontTx/>
                <a:buNone/>
                <a:tabLst/>
                <a:defRPr/>
              </a:pPr>
              <a:r>
                <a:rPr kumimoji="0" lang="en-US" sz="3137" b="1"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A</a:t>
              </a:r>
            </a:p>
          </p:txBody>
        </p:sp>
        <p:grpSp>
          <p:nvGrpSpPr>
            <p:cNvPr id="928" name="Group 927"/>
            <p:cNvGrpSpPr/>
            <p:nvPr/>
          </p:nvGrpSpPr>
          <p:grpSpPr>
            <a:xfrm>
              <a:off x="2862975" y="1223397"/>
              <a:ext cx="2077621" cy="2016956"/>
              <a:chOff x="506307" y="2481036"/>
              <a:chExt cx="2055887" cy="2120443"/>
            </a:xfrm>
          </p:grpSpPr>
          <p:sp>
            <p:nvSpPr>
              <p:cNvPr id="929" name="Rectangle 928"/>
              <p:cNvSpPr/>
              <p:nvPr/>
            </p:nvSpPr>
            <p:spPr bwMode="auto">
              <a:xfrm>
                <a:off x="639400" y="4105239"/>
                <a:ext cx="1789699" cy="49624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0078D7"/>
                        </a:gs>
                        <a:gs pos="100000">
                          <a:srgbClr val="0078D7"/>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General Purpose VMs</a:t>
                </a:r>
                <a:endPar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mn-ea"/>
                    <a:cs typeface="Segoe UI Semibold" panose="020B0702040204020203" pitchFamily="34" charset="0"/>
                  </a:rPr>
                  <a:t>Common Applications, Web servers etc</a:t>
                </a:r>
              </a:p>
            </p:txBody>
          </p:sp>
          <p:grpSp>
            <p:nvGrpSpPr>
              <p:cNvPr id="930" name="Group 929"/>
              <p:cNvGrpSpPr/>
              <p:nvPr/>
            </p:nvGrpSpPr>
            <p:grpSpPr>
              <a:xfrm>
                <a:off x="506307" y="2481036"/>
                <a:ext cx="2055887" cy="1333217"/>
                <a:chOff x="6026630" y="2452573"/>
                <a:chExt cx="2055887" cy="1333217"/>
              </a:xfrm>
            </p:grpSpPr>
            <p:sp>
              <p:nvSpPr>
                <p:cNvPr id="931" name="Freeform 23"/>
                <p:cNvSpPr>
                  <a:spLocks/>
                </p:cNvSpPr>
                <p:nvPr/>
              </p:nvSpPr>
              <p:spPr bwMode="auto">
                <a:xfrm flipH="1">
                  <a:off x="6026630" y="2452573"/>
                  <a:ext cx="2055887" cy="1333217"/>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90000"/>
                    </a:lnSpc>
                    <a:spcBef>
                      <a:spcPts val="588"/>
                    </a:spcBef>
                    <a:spcAft>
                      <a:spcPts val="588"/>
                    </a:spcAft>
                    <a:buClrTx/>
                    <a:buSzTx/>
                    <a:buFontTx/>
                    <a:buNone/>
                    <a:tabLst/>
                    <a:defRPr/>
                  </a:pPr>
                  <a:endParaRPr kumimoji="0" lang="en-US" sz="1765"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grpSp>
              <p:nvGrpSpPr>
                <p:cNvPr id="932" name="Group 931"/>
                <p:cNvGrpSpPr/>
                <p:nvPr/>
              </p:nvGrpSpPr>
              <p:grpSpPr>
                <a:xfrm>
                  <a:off x="6468553" y="2746939"/>
                  <a:ext cx="1111312" cy="1038851"/>
                  <a:chOff x="6468553" y="2746939"/>
                  <a:chExt cx="1111312" cy="1038851"/>
                </a:xfrm>
              </p:grpSpPr>
              <p:grpSp>
                <p:nvGrpSpPr>
                  <p:cNvPr id="933" name="Group 932"/>
                  <p:cNvGrpSpPr/>
                  <p:nvPr/>
                </p:nvGrpSpPr>
                <p:grpSpPr>
                  <a:xfrm>
                    <a:off x="6468553" y="2746939"/>
                    <a:ext cx="1111312" cy="1038851"/>
                    <a:chOff x="7132637" y="1006524"/>
                    <a:chExt cx="4304244" cy="4014739"/>
                  </a:xfrm>
                </p:grpSpPr>
                <p:pic>
                  <p:nvPicPr>
                    <p:cNvPr id="935" name="Picture 934"/>
                    <p:cNvPicPr>
                      <a:picLocks noChangeAspect="1"/>
                    </p:cNvPicPr>
                    <p:nvPr/>
                  </p:nvPicPr>
                  <p:blipFill>
                    <a:blip r:embed="rId5"/>
                    <a:stretch>
                      <a:fillRect/>
                    </a:stretch>
                  </p:blipFill>
                  <p:spPr>
                    <a:xfrm>
                      <a:off x="7199561" y="1172781"/>
                      <a:ext cx="4182166" cy="3848482"/>
                    </a:xfrm>
                    <a:prstGeom prst="rect">
                      <a:avLst/>
                    </a:prstGeom>
                  </p:spPr>
                </p:pic>
                <p:sp>
                  <p:nvSpPr>
                    <p:cNvPr id="936"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90000"/>
                        </a:lnSpc>
                        <a:spcBef>
                          <a:spcPts val="588"/>
                        </a:spcBef>
                        <a:spcAft>
                          <a:spcPts val="588"/>
                        </a:spcAft>
                        <a:buClrTx/>
                        <a:buSzTx/>
                        <a:buFontTx/>
                        <a:buNone/>
                        <a:tabLst/>
                        <a:defRPr/>
                      </a:pPr>
                      <a:endParaRPr kumimoji="0" lang="en-US" sz="576"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grpSp>
              <p:sp>
                <p:nvSpPr>
                  <p:cNvPr id="934" name="TextBox 933"/>
                  <p:cNvSpPr txBox="1"/>
                  <p:nvPr/>
                </p:nvSpPr>
                <p:spPr>
                  <a:xfrm>
                    <a:off x="6565772" y="2862607"/>
                    <a:ext cx="916875" cy="636119"/>
                  </a:xfrm>
                  <a:prstGeom prst="rect">
                    <a:avLst/>
                  </a:prstGeom>
                  <a:solidFill>
                    <a:schemeClr val="bg1">
                      <a:lumMod val="50000"/>
                    </a:schemeClr>
                  </a:solidFill>
                </p:spPr>
                <p:txBody>
                  <a:bodyPr wrap="square" lIns="0" tIns="44821" rIns="0" bIns="0" rtlCol="0" anchor="ctr" anchorCtr="0">
                    <a:noAutofit/>
                  </a:bodyPr>
                  <a:lstStyle/>
                  <a:p>
                    <a:pPr marL="0" marR="0" lvl="0" indent="0" algn="ctr" defTabSz="896094" rtl="0" eaLnBrk="1" fontAlgn="auto" latinLnBrk="0" hangingPunct="1">
                      <a:lnSpc>
                        <a:spcPct val="90000"/>
                      </a:lnSpc>
                      <a:spcBef>
                        <a:spcPts val="588"/>
                      </a:spcBef>
                      <a:spcAft>
                        <a:spcPts val="588"/>
                      </a:spcAft>
                      <a:buClrTx/>
                      <a:buSzTx/>
                      <a:buFontTx/>
                      <a:buNone/>
                      <a:tabLst/>
                      <a:defRPr/>
                    </a:pPr>
                    <a:r>
                      <a:rPr kumimoji="0" lang="en-US" sz="3137" b="1" i="0" u="none" strike="noStrike" kern="0" cap="none" spc="0" normalizeH="0" baseline="0" noProof="0" dirty="0">
                        <a:ln>
                          <a:noFill/>
                        </a:ln>
                        <a:gradFill>
                          <a:gsLst>
                            <a:gs pos="1250">
                              <a:srgbClr val="FFFFFF"/>
                            </a:gs>
                            <a:gs pos="100000">
                              <a:srgbClr val="FFFFFF"/>
                            </a:gs>
                          </a:gsLst>
                          <a:lin ang="5400000" scaled="0"/>
                        </a:gradFill>
                        <a:effectLst/>
                        <a:uLnTx/>
                        <a:uFillTx/>
                        <a:latin typeface="Segoe UI"/>
                        <a:ea typeface="Segoe UI" pitchFamily="34" charset="0"/>
                        <a:cs typeface="Segoe UI" pitchFamily="34" charset="0"/>
                      </a:rPr>
                      <a:t>D</a:t>
                    </a:r>
                  </a:p>
                </p:txBody>
              </p:sp>
            </p:grpSp>
          </p:grpSp>
        </p:grpSp>
        <p:grpSp>
          <p:nvGrpSpPr>
            <p:cNvPr id="937" name="Group 936"/>
            <p:cNvGrpSpPr/>
            <p:nvPr/>
          </p:nvGrpSpPr>
          <p:grpSpPr>
            <a:xfrm>
              <a:off x="5253621" y="1223397"/>
              <a:ext cx="2092374" cy="2016956"/>
              <a:chOff x="426548" y="2481036"/>
              <a:chExt cx="2070486" cy="2120443"/>
            </a:xfrm>
          </p:grpSpPr>
          <p:sp>
            <p:nvSpPr>
              <p:cNvPr id="938" name="Rectangle 937"/>
              <p:cNvSpPr/>
              <p:nvPr/>
            </p:nvSpPr>
            <p:spPr bwMode="auto">
              <a:xfrm>
                <a:off x="426548" y="4105239"/>
                <a:ext cx="2070486" cy="49624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0078D7"/>
                        </a:gs>
                        <a:gs pos="100000">
                          <a:srgbClr val="0078D7"/>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Compute Optimized VMs</a:t>
                </a:r>
              </a:p>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Gaming, Analytics</a:t>
                </a:r>
              </a:p>
            </p:txBody>
          </p:sp>
          <p:grpSp>
            <p:nvGrpSpPr>
              <p:cNvPr id="939" name="Group 938"/>
              <p:cNvGrpSpPr/>
              <p:nvPr/>
            </p:nvGrpSpPr>
            <p:grpSpPr>
              <a:xfrm>
                <a:off x="433847" y="2481036"/>
                <a:ext cx="2055888" cy="1333217"/>
                <a:chOff x="5954170" y="2452573"/>
                <a:chExt cx="2055888" cy="1333217"/>
              </a:xfrm>
            </p:grpSpPr>
            <p:sp>
              <p:nvSpPr>
                <p:cNvPr id="940" name="Freeform 23"/>
                <p:cNvSpPr>
                  <a:spLocks/>
                </p:cNvSpPr>
                <p:nvPr/>
              </p:nvSpPr>
              <p:spPr bwMode="auto">
                <a:xfrm flipH="1">
                  <a:off x="5954170" y="2452573"/>
                  <a:ext cx="2055888" cy="1333217"/>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90000"/>
                    </a:lnSpc>
                    <a:spcBef>
                      <a:spcPts val="588"/>
                    </a:spcBef>
                    <a:spcAft>
                      <a:spcPts val="588"/>
                    </a:spcAft>
                    <a:buClrTx/>
                    <a:buSzTx/>
                    <a:buFontTx/>
                    <a:buNone/>
                    <a:tabLst/>
                    <a:defRPr/>
                  </a:pPr>
                  <a:endParaRPr kumimoji="0" lang="en-US" sz="1765"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grpSp>
              <p:nvGrpSpPr>
                <p:cNvPr id="941" name="Group 940"/>
                <p:cNvGrpSpPr/>
                <p:nvPr/>
              </p:nvGrpSpPr>
              <p:grpSpPr>
                <a:xfrm>
                  <a:off x="6468553" y="2746939"/>
                  <a:ext cx="1111312" cy="1038851"/>
                  <a:chOff x="6468553" y="2746939"/>
                  <a:chExt cx="1111312" cy="1038851"/>
                </a:xfrm>
              </p:grpSpPr>
              <p:grpSp>
                <p:nvGrpSpPr>
                  <p:cNvPr id="942" name="Group 941"/>
                  <p:cNvGrpSpPr/>
                  <p:nvPr/>
                </p:nvGrpSpPr>
                <p:grpSpPr>
                  <a:xfrm>
                    <a:off x="6468553" y="2746939"/>
                    <a:ext cx="1111312" cy="1038851"/>
                    <a:chOff x="7132637" y="1006524"/>
                    <a:chExt cx="4304244" cy="4014739"/>
                  </a:xfrm>
                </p:grpSpPr>
                <p:pic>
                  <p:nvPicPr>
                    <p:cNvPr id="944" name="Picture 943"/>
                    <p:cNvPicPr>
                      <a:picLocks noChangeAspect="1"/>
                    </p:cNvPicPr>
                    <p:nvPr/>
                  </p:nvPicPr>
                  <p:blipFill>
                    <a:blip r:embed="rId5"/>
                    <a:stretch>
                      <a:fillRect/>
                    </a:stretch>
                  </p:blipFill>
                  <p:spPr>
                    <a:xfrm>
                      <a:off x="7199561" y="1172781"/>
                      <a:ext cx="4182166" cy="3848482"/>
                    </a:xfrm>
                    <a:prstGeom prst="rect">
                      <a:avLst/>
                    </a:prstGeom>
                  </p:spPr>
                </p:pic>
                <p:sp>
                  <p:nvSpPr>
                    <p:cNvPr id="945"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90000"/>
                        </a:lnSpc>
                        <a:spcBef>
                          <a:spcPts val="588"/>
                        </a:spcBef>
                        <a:spcAft>
                          <a:spcPts val="588"/>
                        </a:spcAft>
                        <a:buClrTx/>
                        <a:buSzTx/>
                        <a:buFontTx/>
                        <a:buNone/>
                        <a:tabLst/>
                        <a:defRPr/>
                      </a:pPr>
                      <a:endParaRPr kumimoji="0" lang="en-US" sz="576"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grpSp>
              <p:sp>
                <p:nvSpPr>
                  <p:cNvPr id="943" name="TextBox 942"/>
                  <p:cNvSpPr txBox="1"/>
                  <p:nvPr/>
                </p:nvSpPr>
                <p:spPr>
                  <a:xfrm>
                    <a:off x="6565772" y="2862607"/>
                    <a:ext cx="916875" cy="636119"/>
                  </a:xfrm>
                  <a:prstGeom prst="rect">
                    <a:avLst/>
                  </a:prstGeom>
                  <a:solidFill>
                    <a:schemeClr val="bg1">
                      <a:lumMod val="50000"/>
                    </a:schemeClr>
                  </a:solidFill>
                </p:spPr>
                <p:txBody>
                  <a:bodyPr wrap="square" lIns="0" tIns="44821" rIns="0" bIns="0" rtlCol="0" anchor="ctr" anchorCtr="0">
                    <a:noAutofit/>
                  </a:bodyPr>
                  <a:lstStyle/>
                  <a:p>
                    <a:pPr marL="0" marR="0" lvl="0" indent="0" algn="ctr" defTabSz="896094" rtl="0" eaLnBrk="1" fontAlgn="auto" latinLnBrk="0" hangingPunct="1">
                      <a:lnSpc>
                        <a:spcPct val="90000"/>
                      </a:lnSpc>
                      <a:spcBef>
                        <a:spcPts val="588"/>
                      </a:spcBef>
                      <a:spcAft>
                        <a:spcPts val="588"/>
                      </a:spcAft>
                      <a:buClrTx/>
                      <a:buSzTx/>
                      <a:buFontTx/>
                      <a:buNone/>
                      <a:tabLst/>
                      <a:defRPr/>
                    </a:pPr>
                    <a:r>
                      <a:rPr kumimoji="0" lang="en-US" sz="3137" b="1" i="0" u="none" strike="noStrike" kern="0" cap="none" spc="0" normalizeH="0" baseline="0" noProof="0" dirty="0">
                        <a:ln>
                          <a:noFill/>
                        </a:ln>
                        <a:gradFill>
                          <a:gsLst>
                            <a:gs pos="1250">
                              <a:srgbClr val="FFFFFF"/>
                            </a:gs>
                            <a:gs pos="100000">
                              <a:srgbClr val="FFFFFF"/>
                            </a:gs>
                          </a:gsLst>
                          <a:lin ang="5400000" scaled="0"/>
                        </a:gradFill>
                        <a:effectLst/>
                        <a:uLnTx/>
                        <a:uFillTx/>
                        <a:latin typeface="Segoe UI"/>
                        <a:ea typeface="Segoe UI" pitchFamily="34" charset="0"/>
                        <a:cs typeface="Segoe UI" pitchFamily="34" charset="0"/>
                      </a:rPr>
                      <a:t>F</a:t>
                    </a:r>
                  </a:p>
                </p:txBody>
              </p:sp>
            </p:grpSp>
          </p:grpSp>
        </p:grpSp>
        <p:grpSp>
          <p:nvGrpSpPr>
            <p:cNvPr id="946" name="Group 945"/>
            <p:cNvGrpSpPr/>
            <p:nvPr/>
          </p:nvGrpSpPr>
          <p:grpSpPr>
            <a:xfrm>
              <a:off x="7659020" y="1223397"/>
              <a:ext cx="2077621" cy="2016956"/>
              <a:chOff x="475942" y="2481036"/>
              <a:chExt cx="2055888" cy="2120443"/>
            </a:xfrm>
          </p:grpSpPr>
          <p:sp>
            <p:nvSpPr>
              <p:cNvPr id="947" name="Rectangle 946"/>
              <p:cNvSpPr/>
              <p:nvPr/>
            </p:nvSpPr>
            <p:spPr bwMode="auto">
              <a:xfrm>
                <a:off x="575676" y="4105239"/>
                <a:ext cx="1856422" cy="49624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0078D7"/>
                        </a:gs>
                        <a:gs pos="100000">
                          <a:srgbClr val="0078D7"/>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Large Memory VMs</a:t>
                </a:r>
                <a:endPar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Large Databases</a:t>
                </a:r>
              </a:p>
            </p:txBody>
          </p:sp>
          <p:grpSp>
            <p:nvGrpSpPr>
              <p:cNvPr id="948" name="Group 947"/>
              <p:cNvGrpSpPr/>
              <p:nvPr/>
            </p:nvGrpSpPr>
            <p:grpSpPr>
              <a:xfrm>
                <a:off x="475942" y="2481036"/>
                <a:ext cx="2055888" cy="1333217"/>
                <a:chOff x="5996265" y="2452573"/>
                <a:chExt cx="2055888" cy="1333217"/>
              </a:xfrm>
            </p:grpSpPr>
            <p:sp>
              <p:nvSpPr>
                <p:cNvPr id="949" name="Freeform 23"/>
                <p:cNvSpPr>
                  <a:spLocks/>
                </p:cNvSpPr>
                <p:nvPr/>
              </p:nvSpPr>
              <p:spPr bwMode="auto">
                <a:xfrm flipH="1">
                  <a:off x="5996265" y="2452573"/>
                  <a:ext cx="2055888" cy="1333217"/>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90000"/>
                    </a:lnSpc>
                    <a:spcBef>
                      <a:spcPts val="588"/>
                    </a:spcBef>
                    <a:spcAft>
                      <a:spcPts val="588"/>
                    </a:spcAft>
                    <a:buClrTx/>
                    <a:buSzTx/>
                    <a:buFontTx/>
                    <a:buNone/>
                    <a:tabLst/>
                    <a:defRPr/>
                  </a:pPr>
                  <a:endParaRPr kumimoji="0" lang="en-US" sz="1765"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grpSp>
              <p:nvGrpSpPr>
                <p:cNvPr id="950" name="Group 949"/>
                <p:cNvGrpSpPr/>
                <p:nvPr/>
              </p:nvGrpSpPr>
              <p:grpSpPr>
                <a:xfrm>
                  <a:off x="6468553" y="2746939"/>
                  <a:ext cx="1111312" cy="1038851"/>
                  <a:chOff x="6468553" y="2746939"/>
                  <a:chExt cx="1111312" cy="1038851"/>
                </a:xfrm>
              </p:grpSpPr>
              <p:grpSp>
                <p:nvGrpSpPr>
                  <p:cNvPr id="951" name="Group 950"/>
                  <p:cNvGrpSpPr/>
                  <p:nvPr/>
                </p:nvGrpSpPr>
                <p:grpSpPr>
                  <a:xfrm>
                    <a:off x="6468553" y="2746939"/>
                    <a:ext cx="1111312" cy="1038851"/>
                    <a:chOff x="7132637" y="1006524"/>
                    <a:chExt cx="4304244" cy="4014739"/>
                  </a:xfrm>
                </p:grpSpPr>
                <p:pic>
                  <p:nvPicPr>
                    <p:cNvPr id="953" name="Picture 952"/>
                    <p:cNvPicPr>
                      <a:picLocks noChangeAspect="1"/>
                    </p:cNvPicPr>
                    <p:nvPr/>
                  </p:nvPicPr>
                  <p:blipFill>
                    <a:blip r:embed="rId5"/>
                    <a:stretch>
                      <a:fillRect/>
                    </a:stretch>
                  </p:blipFill>
                  <p:spPr>
                    <a:xfrm>
                      <a:off x="7199561" y="1172781"/>
                      <a:ext cx="4182166" cy="3848482"/>
                    </a:xfrm>
                    <a:prstGeom prst="rect">
                      <a:avLst/>
                    </a:prstGeom>
                  </p:spPr>
                </p:pic>
                <p:sp>
                  <p:nvSpPr>
                    <p:cNvPr id="954" name="AutoShape 3"/>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90000"/>
                        </a:lnSpc>
                        <a:spcBef>
                          <a:spcPts val="588"/>
                        </a:spcBef>
                        <a:spcAft>
                          <a:spcPts val="588"/>
                        </a:spcAft>
                        <a:buClrTx/>
                        <a:buSzTx/>
                        <a:buFontTx/>
                        <a:buNone/>
                        <a:tabLst/>
                        <a:defRPr/>
                      </a:pPr>
                      <a:endParaRPr kumimoji="0" lang="en-US" sz="576"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grpSp>
              <p:sp>
                <p:nvSpPr>
                  <p:cNvPr id="952" name="TextBox 951"/>
                  <p:cNvSpPr txBox="1"/>
                  <p:nvPr/>
                </p:nvSpPr>
                <p:spPr>
                  <a:xfrm>
                    <a:off x="6565772" y="2862607"/>
                    <a:ext cx="916875" cy="636119"/>
                  </a:xfrm>
                  <a:prstGeom prst="rect">
                    <a:avLst/>
                  </a:prstGeom>
                  <a:solidFill>
                    <a:schemeClr val="bg1">
                      <a:lumMod val="50000"/>
                    </a:schemeClr>
                  </a:solidFill>
                </p:spPr>
                <p:txBody>
                  <a:bodyPr wrap="square" lIns="0" tIns="44821" rIns="0" bIns="0" rtlCol="0" anchor="ctr" anchorCtr="0">
                    <a:noAutofit/>
                  </a:bodyPr>
                  <a:lstStyle/>
                  <a:p>
                    <a:pPr marL="0" marR="0" lvl="0" indent="0" algn="ctr" defTabSz="896094" rtl="0" eaLnBrk="1" fontAlgn="auto" latinLnBrk="0" hangingPunct="1">
                      <a:lnSpc>
                        <a:spcPct val="90000"/>
                      </a:lnSpc>
                      <a:spcBef>
                        <a:spcPts val="588"/>
                      </a:spcBef>
                      <a:spcAft>
                        <a:spcPts val="588"/>
                      </a:spcAft>
                      <a:buClrTx/>
                      <a:buSzTx/>
                      <a:buFontTx/>
                      <a:buNone/>
                      <a:tabLst/>
                      <a:defRPr/>
                    </a:pPr>
                    <a:r>
                      <a:rPr kumimoji="0" lang="en-US" sz="3137" b="1" i="0" u="none" strike="noStrike" kern="0" cap="none" spc="0" normalizeH="0" baseline="0" noProof="0" dirty="0">
                        <a:ln>
                          <a:noFill/>
                        </a:ln>
                        <a:gradFill>
                          <a:gsLst>
                            <a:gs pos="1250">
                              <a:srgbClr val="FFFFFF"/>
                            </a:gs>
                            <a:gs pos="100000">
                              <a:srgbClr val="FFFFFF"/>
                            </a:gs>
                          </a:gsLst>
                          <a:lin ang="5400000" scaled="0"/>
                        </a:gradFill>
                        <a:effectLst/>
                        <a:uLnTx/>
                        <a:uFillTx/>
                        <a:latin typeface="Segoe UI"/>
                        <a:ea typeface="Segoe UI" pitchFamily="34" charset="0"/>
                        <a:cs typeface="Segoe UI" pitchFamily="34" charset="0"/>
                      </a:rPr>
                      <a:t>G</a:t>
                    </a:r>
                  </a:p>
                </p:txBody>
              </p:sp>
            </p:grpSp>
          </p:grpSp>
        </p:grpSp>
        <p:grpSp>
          <p:nvGrpSpPr>
            <p:cNvPr id="955" name="Group 954"/>
            <p:cNvGrpSpPr/>
            <p:nvPr/>
          </p:nvGrpSpPr>
          <p:grpSpPr>
            <a:xfrm>
              <a:off x="9967242" y="1009454"/>
              <a:ext cx="1897228" cy="2016956"/>
              <a:chOff x="10532261" y="2494176"/>
              <a:chExt cx="1815579" cy="2107303"/>
            </a:xfrm>
          </p:grpSpPr>
          <p:sp>
            <p:nvSpPr>
              <p:cNvPr id="956" name="Rectangle 955"/>
              <p:cNvSpPr/>
              <p:nvPr/>
            </p:nvSpPr>
            <p:spPr bwMode="auto">
              <a:xfrm>
                <a:off x="10890462" y="4105238"/>
                <a:ext cx="1457378"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784" b="0" i="0" u="none" strike="noStrike" kern="0" cap="none" spc="0" normalizeH="0" baseline="0" noProof="0" dirty="0">
                    <a:ln>
                      <a:noFill/>
                    </a:ln>
                    <a:gradFill>
                      <a:gsLst>
                        <a:gs pos="1250">
                          <a:srgbClr val="0078D7"/>
                        </a:gs>
                        <a:gs pos="100000">
                          <a:srgbClr val="0078D7"/>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&gt;</a:t>
                </a:r>
                <a:r>
                  <a:rPr kumimoji="0" lang="en-US" sz="1372" b="0" i="0" u="none" strike="noStrike" kern="0" cap="none" spc="0" normalizeH="0" baseline="0" noProof="0" dirty="0">
                    <a:ln>
                      <a:noFill/>
                    </a:ln>
                    <a:gradFill>
                      <a:gsLst>
                        <a:gs pos="1250">
                          <a:srgbClr val="0078D7"/>
                        </a:gs>
                        <a:gs pos="100000">
                          <a:srgbClr val="0078D7"/>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80,000 IOPs</a:t>
                </a:r>
                <a:br>
                  <a:rPr kumimoji="0" lang="en-US" sz="1372" b="0" i="0" u="none" strike="noStrike" kern="0" cap="none" spc="0" normalizeH="0" baseline="0" noProof="0" dirty="0">
                    <a:ln>
                      <a:noFill/>
                    </a:ln>
                    <a:gradFill>
                      <a:gsLst>
                        <a:gs pos="1250">
                          <a:srgbClr val="0078D7"/>
                        </a:gs>
                        <a:gs pos="100000">
                          <a:srgbClr val="0078D7"/>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br>
                <a:r>
                  <a:rPr kumimoji="0" lang="en-US" sz="1372" b="0" i="0" u="none" strike="noStrike" kern="0" cap="none" spc="0" normalizeH="0" baseline="0" noProof="0" dirty="0">
                    <a:ln>
                      <a:noFill/>
                    </a:ln>
                    <a:gradFill>
                      <a:gsLst>
                        <a:gs pos="1250">
                          <a:srgbClr val="0078D7"/>
                        </a:gs>
                        <a:gs pos="100000">
                          <a:srgbClr val="0078D7"/>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Premium Storage</a:t>
                </a:r>
                <a:endPar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Low latency, high throughput apps</a:t>
                </a:r>
              </a:p>
            </p:txBody>
          </p:sp>
          <p:grpSp>
            <p:nvGrpSpPr>
              <p:cNvPr id="957" name="Group 956"/>
              <p:cNvGrpSpPr/>
              <p:nvPr/>
            </p:nvGrpSpPr>
            <p:grpSpPr>
              <a:xfrm>
                <a:off x="10532261" y="2494176"/>
                <a:ext cx="1437100" cy="1384404"/>
                <a:chOff x="10632593" y="1209273"/>
                <a:chExt cx="1110460" cy="1069741"/>
              </a:xfrm>
            </p:grpSpPr>
            <p:grpSp>
              <p:nvGrpSpPr>
                <p:cNvPr id="959" name="Group 958"/>
                <p:cNvGrpSpPr/>
                <p:nvPr/>
              </p:nvGrpSpPr>
              <p:grpSpPr>
                <a:xfrm>
                  <a:off x="11109187" y="1209273"/>
                  <a:ext cx="633866" cy="1004948"/>
                  <a:chOff x="6206486" y="2957003"/>
                  <a:chExt cx="660508" cy="1268000"/>
                </a:xfrm>
                <a:gradFill>
                  <a:gsLst>
                    <a:gs pos="0">
                      <a:schemeClr val="accent1">
                        <a:lumMod val="50000"/>
                        <a:alpha val="68000"/>
                      </a:schemeClr>
                    </a:gs>
                    <a:gs pos="100000">
                      <a:schemeClr val="accent1">
                        <a:lumMod val="50000"/>
                      </a:schemeClr>
                    </a:gs>
                  </a:gsLst>
                  <a:lin ang="5400000" scaled="0"/>
                </a:gradFill>
              </p:grpSpPr>
              <p:sp>
                <p:nvSpPr>
                  <p:cNvPr id="965" name="Flowchart: Magnetic Disk 964"/>
                  <p:cNvSpPr/>
                  <p:nvPr/>
                </p:nvSpPr>
                <p:spPr bwMode="auto">
                  <a:xfrm>
                    <a:off x="6206493" y="3927534"/>
                    <a:ext cx="660501"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90000"/>
                      </a:lnSpc>
                      <a:spcBef>
                        <a:spcPts val="588"/>
                      </a:spcBef>
                      <a:spcAft>
                        <a:spcPts val="588"/>
                      </a:spcAft>
                      <a:buClrTx/>
                      <a:buSzTx/>
                      <a:buFontTx/>
                      <a:buNone/>
                      <a:tabLst/>
                      <a:defRPr/>
                    </a:pPr>
                    <a:endParaRPr kumimoji="0" lang="en-US" sz="2400"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Segoe UI" pitchFamily="34" charset="0"/>
                      <a:cs typeface="Segoe UI" pitchFamily="34" charset="0"/>
                    </a:endParaRPr>
                  </a:p>
                </p:txBody>
              </p:sp>
              <p:sp>
                <p:nvSpPr>
                  <p:cNvPr id="966" name="Flowchart: Magnetic Disk 965"/>
                  <p:cNvSpPr/>
                  <p:nvPr/>
                </p:nvSpPr>
                <p:spPr bwMode="auto">
                  <a:xfrm>
                    <a:off x="6206486" y="3683447"/>
                    <a:ext cx="660500"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90000"/>
                      </a:lnSpc>
                      <a:spcBef>
                        <a:spcPts val="588"/>
                      </a:spcBef>
                      <a:spcAft>
                        <a:spcPts val="588"/>
                      </a:spcAft>
                      <a:buClrTx/>
                      <a:buSzTx/>
                      <a:buFontTx/>
                      <a:buNone/>
                      <a:tabLst/>
                      <a:defRPr/>
                    </a:pPr>
                    <a:endParaRPr kumimoji="0" lang="en-US" sz="2400"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Segoe UI" pitchFamily="34" charset="0"/>
                      <a:cs typeface="Segoe UI" pitchFamily="34" charset="0"/>
                    </a:endParaRPr>
                  </a:p>
                </p:txBody>
              </p:sp>
              <p:sp>
                <p:nvSpPr>
                  <p:cNvPr id="967" name="Flowchart: Magnetic Disk 966"/>
                  <p:cNvSpPr/>
                  <p:nvPr/>
                </p:nvSpPr>
                <p:spPr bwMode="auto">
                  <a:xfrm>
                    <a:off x="6206486" y="3439360"/>
                    <a:ext cx="660500"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90000"/>
                      </a:lnSpc>
                      <a:spcBef>
                        <a:spcPts val="588"/>
                      </a:spcBef>
                      <a:spcAft>
                        <a:spcPts val="588"/>
                      </a:spcAft>
                      <a:buClrTx/>
                      <a:buSzTx/>
                      <a:buFontTx/>
                      <a:buNone/>
                      <a:tabLst/>
                      <a:defRPr/>
                    </a:pPr>
                    <a:endParaRPr kumimoji="0" lang="en-US" sz="2400"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Segoe UI" pitchFamily="34" charset="0"/>
                      <a:cs typeface="Segoe UI" pitchFamily="34" charset="0"/>
                    </a:endParaRPr>
                  </a:p>
                </p:txBody>
              </p:sp>
              <p:sp>
                <p:nvSpPr>
                  <p:cNvPr id="968" name="Flowchart: Magnetic Disk 967"/>
                  <p:cNvSpPr/>
                  <p:nvPr/>
                </p:nvSpPr>
                <p:spPr bwMode="auto">
                  <a:xfrm>
                    <a:off x="6206486" y="3195273"/>
                    <a:ext cx="660500"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90000"/>
                      </a:lnSpc>
                      <a:spcBef>
                        <a:spcPts val="588"/>
                      </a:spcBef>
                      <a:spcAft>
                        <a:spcPts val="588"/>
                      </a:spcAft>
                      <a:buClrTx/>
                      <a:buSzTx/>
                      <a:buFontTx/>
                      <a:buNone/>
                      <a:tabLst/>
                      <a:defRPr/>
                    </a:pPr>
                    <a:endParaRPr kumimoji="0" lang="en-US" sz="2400"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Segoe UI" pitchFamily="34" charset="0"/>
                      <a:cs typeface="Segoe UI" pitchFamily="34" charset="0"/>
                    </a:endParaRPr>
                  </a:p>
                </p:txBody>
              </p:sp>
              <p:sp>
                <p:nvSpPr>
                  <p:cNvPr id="969" name="Flowchart: Magnetic Disk 968"/>
                  <p:cNvSpPr/>
                  <p:nvPr/>
                </p:nvSpPr>
                <p:spPr bwMode="auto">
                  <a:xfrm>
                    <a:off x="6206486" y="2957003"/>
                    <a:ext cx="660500" cy="297469"/>
                  </a:xfrm>
                  <a:prstGeom prst="flowChartMagneticDisk">
                    <a:avLst/>
                  </a:prstGeom>
                  <a:grpFill/>
                  <a:ln w="19050">
                    <a:gradFill>
                      <a:gsLst>
                        <a:gs pos="0">
                          <a:schemeClr val="accent1">
                            <a:alpha val="72000"/>
                          </a:schemeClr>
                        </a:gs>
                        <a:gs pos="100000">
                          <a:schemeClr val="accent1">
                            <a:alpha val="86000"/>
                          </a:schemeClr>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32114" rtl="0" eaLnBrk="1" fontAlgn="base" latinLnBrk="0" hangingPunct="1">
                      <a:lnSpc>
                        <a:spcPct val="90000"/>
                      </a:lnSpc>
                      <a:spcBef>
                        <a:spcPts val="588"/>
                      </a:spcBef>
                      <a:spcAft>
                        <a:spcPts val="588"/>
                      </a:spcAft>
                      <a:buClrTx/>
                      <a:buSzTx/>
                      <a:buFontTx/>
                      <a:buNone/>
                      <a:tabLst/>
                      <a:defRPr/>
                    </a:pPr>
                    <a:endParaRPr kumimoji="0" lang="en-US" sz="2400"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Segoe UI" pitchFamily="34" charset="0"/>
                      <a:cs typeface="Segoe UI" pitchFamily="34" charset="0"/>
                    </a:endParaRPr>
                  </a:p>
                </p:txBody>
              </p:sp>
            </p:grpSp>
            <p:grpSp>
              <p:nvGrpSpPr>
                <p:cNvPr id="960" name="Group 959"/>
                <p:cNvGrpSpPr/>
                <p:nvPr/>
              </p:nvGrpSpPr>
              <p:grpSpPr>
                <a:xfrm>
                  <a:off x="10632593" y="1483519"/>
                  <a:ext cx="767612" cy="795495"/>
                  <a:chOff x="-477782" y="450675"/>
                  <a:chExt cx="5901463" cy="6115812"/>
                </a:xfrm>
              </p:grpSpPr>
              <p:sp>
                <p:nvSpPr>
                  <p:cNvPr id="961" name="16-Point Star 90"/>
                  <p:cNvSpPr/>
                  <p:nvPr/>
                </p:nvSpPr>
                <p:spPr bwMode="auto">
                  <a:xfrm>
                    <a:off x="-477782" y="665024"/>
                    <a:ext cx="5901463" cy="5901463"/>
                  </a:xfrm>
                  <a:prstGeom prst="star16">
                    <a:avLst>
                      <a:gd name="adj" fmla="val 35361"/>
                    </a:avLst>
                  </a:prstGeom>
                  <a:solidFill>
                    <a:srgbClr val="FDFDFD">
                      <a:alpha val="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auto" latinLnBrk="0" hangingPunct="1">
                      <a:lnSpc>
                        <a:spcPct val="90000"/>
                      </a:lnSpc>
                      <a:spcBef>
                        <a:spcPts val="588"/>
                      </a:spcBef>
                      <a:spcAft>
                        <a:spcPts val="588"/>
                      </a:spcAft>
                      <a:buClrTx/>
                      <a:buSzTx/>
                      <a:buFontTx/>
                      <a:buNone/>
                      <a:tabLst/>
                      <a:defRPr/>
                    </a:pPr>
                    <a:endParaRPr kumimoji="0" lang="en-US" sz="2353"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Segoe UI" pitchFamily="34" charset="0"/>
                      <a:cs typeface="Segoe UI" pitchFamily="34" charset="0"/>
                    </a:endParaRPr>
                  </a:p>
                </p:txBody>
              </p:sp>
              <p:pic>
                <p:nvPicPr>
                  <p:cNvPr id="962" name="Picture 961"/>
                  <p:cNvPicPr>
                    <a:picLocks noChangeAspect="1"/>
                  </p:cNvPicPr>
                  <p:nvPr/>
                </p:nvPicPr>
                <p:blipFill>
                  <a:blip r:embed="rId3"/>
                  <a:stretch>
                    <a:fillRect/>
                  </a:stretch>
                </p:blipFill>
                <p:spPr>
                  <a:xfrm>
                    <a:off x="2990885" y="4844838"/>
                    <a:ext cx="1486280" cy="1490576"/>
                  </a:xfrm>
                  <a:prstGeom prst="rect">
                    <a:avLst/>
                  </a:prstGeom>
                </p:spPr>
              </p:pic>
              <p:pic>
                <p:nvPicPr>
                  <p:cNvPr id="963" name="Picture 962"/>
                  <p:cNvPicPr>
                    <a:picLocks noChangeAspect="1"/>
                  </p:cNvPicPr>
                  <p:nvPr/>
                </p:nvPicPr>
                <p:blipFill>
                  <a:blip r:embed="rId3"/>
                  <a:stretch>
                    <a:fillRect/>
                  </a:stretch>
                </p:blipFill>
                <p:spPr>
                  <a:xfrm>
                    <a:off x="624820" y="1700441"/>
                    <a:ext cx="3815982" cy="3827010"/>
                  </a:xfrm>
                  <a:prstGeom prst="rect">
                    <a:avLst/>
                  </a:prstGeom>
                </p:spPr>
              </p:pic>
              <p:pic>
                <p:nvPicPr>
                  <p:cNvPr id="964" name="Picture 963"/>
                  <p:cNvPicPr>
                    <a:picLocks noChangeAspect="1"/>
                  </p:cNvPicPr>
                  <p:nvPr/>
                </p:nvPicPr>
                <p:blipFill>
                  <a:blip r:embed="rId3"/>
                  <a:stretch>
                    <a:fillRect/>
                  </a:stretch>
                </p:blipFill>
                <p:spPr>
                  <a:xfrm>
                    <a:off x="2211493" y="450675"/>
                    <a:ext cx="1974734" cy="1980442"/>
                  </a:xfrm>
                  <a:prstGeom prst="rect">
                    <a:avLst/>
                  </a:prstGeom>
                </p:spPr>
              </p:pic>
            </p:grpSp>
          </p:grpSp>
        </p:grpSp>
        <p:sp>
          <p:nvSpPr>
            <p:cNvPr id="832" name="TextBox 831">
              <a:extLst>
                <a:ext uri="{FF2B5EF4-FFF2-40B4-BE49-F238E27FC236}">
                  <a16:creationId xmlns:a16="http://schemas.microsoft.com/office/drawing/2014/main" id="{526EE34E-A651-4C14-B901-1C6C89385F5C}"/>
                </a:ext>
              </a:extLst>
            </p:cNvPr>
            <p:cNvSpPr txBox="1"/>
            <p:nvPr/>
          </p:nvSpPr>
          <p:spPr>
            <a:xfrm>
              <a:off x="3408450" y="1588165"/>
              <a:ext cx="926568" cy="605073"/>
            </a:xfrm>
            <a:prstGeom prst="rect">
              <a:avLst/>
            </a:prstGeom>
            <a:solidFill>
              <a:schemeClr val="accent2"/>
            </a:solidFill>
          </p:spPr>
          <p:txBody>
            <a:bodyPr wrap="square" lIns="0" tIns="44821" rIns="0" bIns="0" rtlCol="0" anchor="ctr" anchorCtr="0">
              <a:noAutofit/>
            </a:bodyPr>
            <a:lstStyle/>
            <a:p>
              <a:pPr marL="0" marR="0" lvl="0" indent="0" algn="ctr" defTabSz="896094" rtl="0" eaLnBrk="1" fontAlgn="auto" latinLnBrk="0" hangingPunct="1">
                <a:lnSpc>
                  <a:spcPct val="90000"/>
                </a:lnSpc>
                <a:spcBef>
                  <a:spcPts val="588"/>
                </a:spcBef>
                <a:spcAft>
                  <a:spcPts val="588"/>
                </a:spcAft>
                <a:buClrTx/>
                <a:buSzTx/>
                <a:buFontTx/>
                <a:buNone/>
                <a:tabLst/>
                <a:defRPr/>
              </a:pPr>
              <a:r>
                <a:rPr kumimoji="0" lang="en-US" sz="3137" b="1"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D</a:t>
              </a:r>
            </a:p>
          </p:txBody>
        </p:sp>
        <p:sp>
          <p:nvSpPr>
            <p:cNvPr id="833" name="TextBox 832">
              <a:extLst>
                <a:ext uri="{FF2B5EF4-FFF2-40B4-BE49-F238E27FC236}">
                  <a16:creationId xmlns:a16="http://schemas.microsoft.com/office/drawing/2014/main" id="{38E89F43-1D4C-4FE7-9CA1-A5E7BB42FCB2}"/>
                </a:ext>
              </a:extLst>
            </p:cNvPr>
            <p:cNvSpPr txBox="1"/>
            <p:nvPr/>
          </p:nvSpPr>
          <p:spPr>
            <a:xfrm>
              <a:off x="5879865" y="1622906"/>
              <a:ext cx="926568" cy="605073"/>
            </a:xfrm>
            <a:prstGeom prst="rect">
              <a:avLst/>
            </a:prstGeom>
            <a:solidFill>
              <a:schemeClr val="accent2"/>
            </a:solidFill>
          </p:spPr>
          <p:txBody>
            <a:bodyPr wrap="square" lIns="0" tIns="44821" rIns="0" bIns="0" rtlCol="0" anchor="ctr" anchorCtr="0">
              <a:noAutofit/>
            </a:bodyPr>
            <a:lstStyle/>
            <a:p>
              <a:pPr marL="0" marR="0" lvl="0" indent="0" algn="ctr" defTabSz="896094" rtl="0" eaLnBrk="1" fontAlgn="auto" latinLnBrk="0" hangingPunct="1">
                <a:lnSpc>
                  <a:spcPct val="90000"/>
                </a:lnSpc>
                <a:spcBef>
                  <a:spcPts val="588"/>
                </a:spcBef>
                <a:spcAft>
                  <a:spcPts val="588"/>
                </a:spcAft>
                <a:buClrTx/>
                <a:buSzTx/>
                <a:buFontTx/>
                <a:buNone/>
                <a:tabLst/>
                <a:defRPr/>
              </a:pPr>
              <a:r>
                <a:rPr kumimoji="0" lang="en-US" sz="3137" b="1"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F</a:t>
              </a:r>
            </a:p>
          </p:txBody>
        </p:sp>
        <p:sp>
          <p:nvSpPr>
            <p:cNvPr id="834" name="TextBox 833">
              <a:extLst>
                <a:ext uri="{FF2B5EF4-FFF2-40B4-BE49-F238E27FC236}">
                  <a16:creationId xmlns:a16="http://schemas.microsoft.com/office/drawing/2014/main" id="{767FA68D-6476-4EB9-8174-640D704A6074}"/>
                </a:ext>
              </a:extLst>
            </p:cNvPr>
            <p:cNvSpPr txBox="1"/>
            <p:nvPr/>
          </p:nvSpPr>
          <p:spPr>
            <a:xfrm>
              <a:off x="8241993" y="1611061"/>
              <a:ext cx="926568" cy="605073"/>
            </a:xfrm>
            <a:prstGeom prst="rect">
              <a:avLst/>
            </a:prstGeom>
            <a:solidFill>
              <a:schemeClr val="accent2"/>
            </a:solidFill>
          </p:spPr>
          <p:txBody>
            <a:bodyPr wrap="square" lIns="0" tIns="44821" rIns="0" bIns="0" rtlCol="0" anchor="ctr" anchorCtr="0">
              <a:noAutofit/>
            </a:bodyPr>
            <a:lstStyle/>
            <a:p>
              <a:pPr marL="0" marR="0" lvl="0" indent="0" algn="ctr" defTabSz="896094" rtl="0" eaLnBrk="1" fontAlgn="auto" latinLnBrk="0" hangingPunct="1">
                <a:lnSpc>
                  <a:spcPct val="90000"/>
                </a:lnSpc>
                <a:spcBef>
                  <a:spcPts val="588"/>
                </a:spcBef>
                <a:spcAft>
                  <a:spcPts val="588"/>
                </a:spcAft>
                <a:buClrTx/>
                <a:buSzTx/>
                <a:buFontTx/>
                <a:buNone/>
                <a:tabLst/>
                <a:defRPr/>
              </a:pPr>
              <a:r>
                <a:rPr kumimoji="0" lang="en-US" sz="3137" b="1"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G</a:t>
              </a:r>
            </a:p>
          </p:txBody>
        </p:sp>
        <p:grpSp>
          <p:nvGrpSpPr>
            <p:cNvPr id="823" name="Group 822">
              <a:extLst>
                <a:ext uri="{FF2B5EF4-FFF2-40B4-BE49-F238E27FC236}">
                  <a16:creationId xmlns:a16="http://schemas.microsoft.com/office/drawing/2014/main" id="{13DBACD6-273E-4D15-862C-A3D5DB21D84D}"/>
                </a:ext>
              </a:extLst>
            </p:cNvPr>
            <p:cNvGrpSpPr>
              <a:grpSpLocks noChangeAspect="1"/>
            </p:cNvGrpSpPr>
            <p:nvPr/>
          </p:nvGrpSpPr>
          <p:grpSpPr>
            <a:xfrm>
              <a:off x="442487" y="3832700"/>
              <a:ext cx="1955551" cy="2013530"/>
              <a:chOff x="5498070" y="2481036"/>
              <a:chExt cx="2055888" cy="2116841"/>
            </a:xfrm>
          </p:grpSpPr>
          <p:sp>
            <p:nvSpPr>
              <p:cNvPr id="824" name="Rectangle 823">
                <a:extLst>
                  <a:ext uri="{FF2B5EF4-FFF2-40B4-BE49-F238E27FC236}">
                    <a16:creationId xmlns:a16="http://schemas.microsoft.com/office/drawing/2014/main" id="{51F21712-0019-4717-9CF1-A97C7E527E5B}"/>
                  </a:ext>
                </a:extLst>
              </p:cNvPr>
              <p:cNvSpPr/>
              <p:nvPr/>
            </p:nvSpPr>
            <p:spPr bwMode="auto">
              <a:xfrm>
                <a:off x="5511229" y="4101636"/>
                <a:ext cx="2029567" cy="496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0078D7"/>
                        </a:gs>
                        <a:gs pos="100000">
                          <a:srgbClr val="0078D7"/>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Storage optimized VMs</a:t>
                </a:r>
                <a:endPar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a:p>
                <a:pPr marL="0" marR="0" lvl="0" indent="0" algn="l" defTabSz="913927" rtl="0" eaLnBrk="0" fontAlgn="base" latinLnBrk="0" hangingPunct="0">
                  <a:lnSpc>
                    <a:spcPct val="90000"/>
                  </a:lnSpc>
                  <a:spcBef>
                    <a:spcPts val="588"/>
                  </a:spcBef>
                  <a:spcAft>
                    <a:spcPts val="588"/>
                  </a:spcAft>
                  <a:buClrTx/>
                  <a:buSzTx/>
                  <a:buFontTx/>
                  <a:buNone/>
                  <a:tabLst/>
                  <a:defRPr/>
                </a:pPr>
                <a:r>
                  <a:rPr kumimoji="0" lang="en-US" sz="137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No SQL Databases (Cassandra, MongoDB), Data warehousing</a:t>
                </a:r>
              </a:p>
            </p:txBody>
          </p:sp>
          <p:grpSp>
            <p:nvGrpSpPr>
              <p:cNvPr id="825" name="Group 824">
                <a:extLst>
                  <a:ext uri="{FF2B5EF4-FFF2-40B4-BE49-F238E27FC236}">
                    <a16:creationId xmlns:a16="http://schemas.microsoft.com/office/drawing/2014/main" id="{56B690E3-717C-49C8-8907-3E85B6C19C77}"/>
                  </a:ext>
                </a:extLst>
              </p:cNvPr>
              <p:cNvGrpSpPr/>
              <p:nvPr/>
            </p:nvGrpSpPr>
            <p:grpSpPr>
              <a:xfrm>
                <a:off x="5498070" y="2481036"/>
                <a:ext cx="2055888" cy="1333217"/>
                <a:chOff x="5991815" y="2452573"/>
                <a:chExt cx="2055888" cy="1333217"/>
              </a:xfrm>
            </p:grpSpPr>
            <p:sp>
              <p:nvSpPr>
                <p:cNvPr id="826" name="Freeform 23">
                  <a:extLst>
                    <a:ext uri="{FF2B5EF4-FFF2-40B4-BE49-F238E27FC236}">
                      <a16:creationId xmlns:a16="http://schemas.microsoft.com/office/drawing/2014/main" id="{7259283B-5117-4998-A4C6-E7617295F935}"/>
                    </a:ext>
                  </a:extLst>
                </p:cNvPr>
                <p:cNvSpPr>
                  <a:spLocks/>
                </p:cNvSpPr>
                <p:nvPr/>
              </p:nvSpPr>
              <p:spPr bwMode="auto">
                <a:xfrm flipH="1">
                  <a:off x="5991815" y="2452573"/>
                  <a:ext cx="2055888" cy="1333217"/>
                </a:xfrm>
                <a:custGeom>
                  <a:avLst/>
                  <a:gdLst>
                    <a:gd name="T0" fmla="*/ 99 w 118"/>
                    <a:gd name="T1" fmla="*/ 34 h 77"/>
                    <a:gd name="T2" fmla="*/ 99 w 118"/>
                    <a:gd name="T3" fmla="*/ 32 h 77"/>
                    <a:gd name="T4" fmla="*/ 67 w 118"/>
                    <a:gd name="T5" fmla="*/ 0 h 77"/>
                    <a:gd name="T6" fmla="*/ 40 w 118"/>
                    <a:gd name="T7" fmla="*/ 14 h 77"/>
                    <a:gd name="T8" fmla="*/ 31 w 118"/>
                    <a:gd name="T9" fmla="*/ 12 h 77"/>
                    <a:gd name="T10" fmla="*/ 20 w 118"/>
                    <a:gd name="T11" fmla="*/ 15 h 77"/>
                    <a:gd name="T12" fmla="*/ 12 w 118"/>
                    <a:gd name="T13" fmla="*/ 30 h 77"/>
                    <a:gd name="T14" fmla="*/ 0 w 118"/>
                    <a:gd name="T15" fmla="*/ 52 h 77"/>
                    <a:gd name="T16" fmla="*/ 23 w 118"/>
                    <a:gd name="T17" fmla="*/ 77 h 77"/>
                    <a:gd name="T18" fmla="*/ 26 w 118"/>
                    <a:gd name="T19" fmla="*/ 77 h 77"/>
                    <a:gd name="T20" fmla="*/ 28 w 118"/>
                    <a:gd name="T21" fmla="*/ 77 h 77"/>
                    <a:gd name="T22" fmla="*/ 81 w 118"/>
                    <a:gd name="T23" fmla="*/ 77 h 77"/>
                    <a:gd name="T24" fmla="*/ 82 w 118"/>
                    <a:gd name="T25" fmla="*/ 77 h 77"/>
                    <a:gd name="T26" fmla="*/ 84 w 118"/>
                    <a:gd name="T27" fmla="*/ 77 h 77"/>
                    <a:gd name="T28" fmla="*/ 88 w 118"/>
                    <a:gd name="T29" fmla="*/ 77 h 77"/>
                    <a:gd name="T30" fmla="*/ 96 w 118"/>
                    <a:gd name="T31" fmla="*/ 77 h 77"/>
                    <a:gd name="T32" fmla="*/ 118 w 118"/>
                    <a:gd name="T33" fmla="*/ 55 h 77"/>
                    <a:gd name="T34" fmla="*/ 99 w 118"/>
                    <a:gd name="T35"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77">
                      <a:moveTo>
                        <a:pt x="99" y="34"/>
                      </a:moveTo>
                      <a:cubicBezTo>
                        <a:pt x="99" y="33"/>
                        <a:pt x="99" y="33"/>
                        <a:pt x="99" y="32"/>
                      </a:cubicBezTo>
                      <a:cubicBezTo>
                        <a:pt x="99" y="14"/>
                        <a:pt x="85" y="0"/>
                        <a:pt x="67" y="0"/>
                      </a:cubicBezTo>
                      <a:cubicBezTo>
                        <a:pt x="55" y="0"/>
                        <a:pt x="45" y="6"/>
                        <a:pt x="40" y="14"/>
                      </a:cubicBezTo>
                      <a:cubicBezTo>
                        <a:pt x="37" y="13"/>
                        <a:pt x="34" y="12"/>
                        <a:pt x="31" y="12"/>
                      </a:cubicBezTo>
                      <a:cubicBezTo>
                        <a:pt x="27" y="12"/>
                        <a:pt x="23" y="13"/>
                        <a:pt x="20" y="15"/>
                      </a:cubicBezTo>
                      <a:cubicBezTo>
                        <a:pt x="15" y="18"/>
                        <a:pt x="12" y="24"/>
                        <a:pt x="12" y="30"/>
                      </a:cubicBezTo>
                      <a:cubicBezTo>
                        <a:pt x="5" y="35"/>
                        <a:pt x="0" y="43"/>
                        <a:pt x="0" y="52"/>
                      </a:cubicBezTo>
                      <a:cubicBezTo>
                        <a:pt x="0" y="65"/>
                        <a:pt x="10" y="76"/>
                        <a:pt x="23" y="77"/>
                      </a:cubicBezTo>
                      <a:cubicBezTo>
                        <a:pt x="24" y="77"/>
                        <a:pt x="25" y="77"/>
                        <a:pt x="26" y="77"/>
                      </a:cubicBezTo>
                      <a:cubicBezTo>
                        <a:pt x="27" y="77"/>
                        <a:pt x="28" y="77"/>
                        <a:pt x="28" y="77"/>
                      </a:cubicBezTo>
                      <a:cubicBezTo>
                        <a:pt x="40" y="77"/>
                        <a:pt x="68" y="77"/>
                        <a:pt x="81" y="77"/>
                      </a:cubicBezTo>
                      <a:cubicBezTo>
                        <a:pt x="82" y="77"/>
                        <a:pt x="82" y="77"/>
                        <a:pt x="82" y="77"/>
                      </a:cubicBezTo>
                      <a:cubicBezTo>
                        <a:pt x="84" y="77"/>
                        <a:pt x="84" y="77"/>
                        <a:pt x="84" y="77"/>
                      </a:cubicBezTo>
                      <a:cubicBezTo>
                        <a:pt x="84" y="77"/>
                        <a:pt x="86" y="77"/>
                        <a:pt x="88" y="77"/>
                      </a:cubicBezTo>
                      <a:cubicBezTo>
                        <a:pt x="96" y="77"/>
                        <a:pt x="96" y="77"/>
                        <a:pt x="96" y="77"/>
                      </a:cubicBezTo>
                      <a:cubicBezTo>
                        <a:pt x="108" y="77"/>
                        <a:pt x="118" y="67"/>
                        <a:pt x="118" y="55"/>
                      </a:cubicBezTo>
                      <a:cubicBezTo>
                        <a:pt x="118" y="44"/>
                        <a:pt x="110" y="35"/>
                        <a:pt x="99" y="34"/>
                      </a:cubicBezTo>
                      <a:close/>
                    </a:path>
                  </a:pathLst>
                </a:custGeom>
                <a:solidFill>
                  <a:schemeClr val="tx1">
                    <a:alpha val="20000"/>
                  </a:schemeClr>
                </a:solidFill>
                <a:ln>
                  <a:noFill/>
                </a:ln>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90000"/>
                    </a:lnSpc>
                    <a:spcBef>
                      <a:spcPts val="588"/>
                    </a:spcBef>
                    <a:spcAft>
                      <a:spcPts val="588"/>
                    </a:spcAft>
                    <a:buClrTx/>
                    <a:buSzTx/>
                    <a:buFontTx/>
                    <a:buNone/>
                    <a:tabLst/>
                    <a:defRPr/>
                  </a:pPr>
                  <a:endParaRPr kumimoji="0" lang="en-US" sz="2745"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grpSp>
              <p:nvGrpSpPr>
                <p:cNvPr id="827" name="Group 826">
                  <a:extLst>
                    <a:ext uri="{FF2B5EF4-FFF2-40B4-BE49-F238E27FC236}">
                      <a16:creationId xmlns:a16="http://schemas.microsoft.com/office/drawing/2014/main" id="{C7D311C4-594A-40FE-B630-DC091E79D271}"/>
                    </a:ext>
                  </a:extLst>
                </p:cNvPr>
                <p:cNvGrpSpPr/>
                <p:nvPr/>
              </p:nvGrpSpPr>
              <p:grpSpPr>
                <a:xfrm>
                  <a:off x="6468553" y="2746939"/>
                  <a:ext cx="1111312" cy="1038851"/>
                  <a:chOff x="6468553" y="2746939"/>
                  <a:chExt cx="1111312" cy="1038851"/>
                </a:xfrm>
              </p:grpSpPr>
              <p:grpSp>
                <p:nvGrpSpPr>
                  <p:cNvPr id="828" name="Group 827">
                    <a:extLst>
                      <a:ext uri="{FF2B5EF4-FFF2-40B4-BE49-F238E27FC236}">
                        <a16:creationId xmlns:a16="http://schemas.microsoft.com/office/drawing/2014/main" id="{2D1DAEE6-28C1-4EA7-B8B9-A8FA8BC8DE19}"/>
                      </a:ext>
                    </a:extLst>
                  </p:cNvPr>
                  <p:cNvGrpSpPr/>
                  <p:nvPr/>
                </p:nvGrpSpPr>
                <p:grpSpPr>
                  <a:xfrm>
                    <a:off x="6468553" y="2746939"/>
                    <a:ext cx="1111312" cy="1038851"/>
                    <a:chOff x="7132637" y="1006524"/>
                    <a:chExt cx="4304244" cy="4014739"/>
                  </a:xfrm>
                </p:grpSpPr>
                <p:pic>
                  <p:nvPicPr>
                    <p:cNvPr id="830" name="Picture 829">
                      <a:extLst>
                        <a:ext uri="{FF2B5EF4-FFF2-40B4-BE49-F238E27FC236}">
                          <a16:creationId xmlns:a16="http://schemas.microsoft.com/office/drawing/2014/main" id="{EA8CF12F-FFD1-4EDA-99B4-70ED70E797E7}"/>
                        </a:ext>
                      </a:extLst>
                    </p:cNvPr>
                    <p:cNvPicPr>
                      <a:picLocks noChangeAspect="1"/>
                    </p:cNvPicPr>
                    <p:nvPr/>
                  </p:nvPicPr>
                  <p:blipFill>
                    <a:blip r:embed="rId5"/>
                    <a:stretch>
                      <a:fillRect/>
                    </a:stretch>
                  </p:blipFill>
                  <p:spPr>
                    <a:xfrm>
                      <a:off x="7199561" y="1172781"/>
                      <a:ext cx="4182166" cy="3848482"/>
                    </a:xfrm>
                    <a:prstGeom prst="rect">
                      <a:avLst/>
                    </a:prstGeom>
                  </p:spPr>
                </p:pic>
                <p:sp>
                  <p:nvSpPr>
                    <p:cNvPr id="831" name="AutoShape 3">
                      <a:extLst>
                        <a:ext uri="{FF2B5EF4-FFF2-40B4-BE49-F238E27FC236}">
                          <a16:creationId xmlns:a16="http://schemas.microsoft.com/office/drawing/2014/main" id="{7B030634-3230-452A-941B-F927CBEBFF54}"/>
                        </a:ext>
                      </a:extLst>
                    </p:cNvPr>
                    <p:cNvSpPr>
                      <a:spLocks noChangeAspect="1" noChangeArrowheads="1" noTextEdit="1"/>
                    </p:cNvSpPr>
                    <p:nvPr/>
                  </p:nvSpPr>
                  <p:spPr bwMode="auto">
                    <a:xfrm>
                      <a:off x="7132637" y="1006524"/>
                      <a:ext cx="4304244" cy="389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p>
                      <a:pPr marL="0" marR="0" lvl="0" indent="0" algn="l" defTabSz="878727" rtl="0" eaLnBrk="1" fontAlgn="auto" latinLnBrk="0" hangingPunct="1">
                        <a:lnSpc>
                          <a:spcPct val="90000"/>
                        </a:lnSpc>
                        <a:spcBef>
                          <a:spcPts val="588"/>
                        </a:spcBef>
                        <a:spcAft>
                          <a:spcPts val="588"/>
                        </a:spcAft>
                        <a:buClrTx/>
                        <a:buSzTx/>
                        <a:buFontTx/>
                        <a:buNone/>
                        <a:tabLst/>
                        <a:defRPr/>
                      </a:pPr>
                      <a:endParaRPr kumimoji="0" lang="en-US" sz="882" b="0" i="0" u="none" strike="noStrike" kern="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grpSp>
              <p:sp>
                <p:nvSpPr>
                  <p:cNvPr id="829" name="TextBox 828">
                    <a:extLst>
                      <a:ext uri="{FF2B5EF4-FFF2-40B4-BE49-F238E27FC236}">
                        <a16:creationId xmlns:a16="http://schemas.microsoft.com/office/drawing/2014/main" id="{23F25BC9-7CEC-4D2A-BE95-257F530F8A0A}"/>
                      </a:ext>
                    </a:extLst>
                  </p:cNvPr>
                  <p:cNvSpPr txBox="1"/>
                  <p:nvPr/>
                </p:nvSpPr>
                <p:spPr>
                  <a:xfrm>
                    <a:off x="6565772" y="2862607"/>
                    <a:ext cx="916875" cy="636119"/>
                  </a:xfrm>
                  <a:prstGeom prst="rect">
                    <a:avLst/>
                  </a:prstGeom>
                  <a:solidFill>
                    <a:srgbClr val="7F7F7F"/>
                  </a:solidFill>
                </p:spPr>
                <p:txBody>
                  <a:bodyPr wrap="square" lIns="0" tIns="44821" rIns="0" bIns="0" rtlCol="0" anchor="ctr" anchorCtr="0">
                    <a:noAutofit/>
                  </a:bodyPr>
                  <a:lstStyle/>
                  <a:p>
                    <a:pPr marL="0" marR="0" lvl="0" indent="0" algn="ctr" defTabSz="896094" rtl="0" eaLnBrk="1" fontAlgn="auto" latinLnBrk="0" hangingPunct="1">
                      <a:lnSpc>
                        <a:spcPct val="90000"/>
                      </a:lnSpc>
                      <a:spcBef>
                        <a:spcPts val="588"/>
                      </a:spcBef>
                      <a:spcAft>
                        <a:spcPts val="588"/>
                      </a:spcAft>
                      <a:buClrTx/>
                      <a:buSzTx/>
                      <a:buFontTx/>
                      <a:buNone/>
                      <a:tabLst/>
                      <a:defRPr/>
                    </a:pPr>
                    <a:r>
                      <a:rPr kumimoji="0" lang="en-US" sz="3137" b="1" i="0" u="none" strike="noStrike" kern="0" cap="none" spc="0" normalizeH="0" baseline="0" noProof="0" dirty="0">
                        <a:ln>
                          <a:noFill/>
                        </a:ln>
                        <a:gradFill>
                          <a:gsLst>
                            <a:gs pos="5694">
                              <a:srgbClr val="FFFFFF"/>
                            </a:gs>
                            <a:gs pos="100000">
                              <a:srgbClr val="FFFFFF"/>
                            </a:gs>
                          </a:gsLst>
                          <a:lin ang="5400000" scaled="0"/>
                        </a:gradFill>
                        <a:effectLst/>
                        <a:uLnTx/>
                        <a:uFillTx/>
                        <a:latin typeface="Segoe UI"/>
                        <a:ea typeface="Segoe UI" pitchFamily="34" charset="0"/>
                        <a:cs typeface="Segoe UI" pitchFamily="34" charset="0"/>
                      </a:rPr>
                      <a:t>L</a:t>
                    </a:r>
                  </a:p>
                </p:txBody>
              </p:sp>
            </p:grpSp>
          </p:grpSp>
        </p:grpSp>
      </p:grpSp>
      <p:sp>
        <p:nvSpPr>
          <p:cNvPr id="838" name="TextBox 837">
            <a:extLst>
              <a:ext uri="{FF2B5EF4-FFF2-40B4-BE49-F238E27FC236}">
                <a16:creationId xmlns:a16="http://schemas.microsoft.com/office/drawing/2014/main" id="{3E090D48-59A5-4C67-99C7-DF3184167EDC}"/>
              </a:ext>
            </a:extLst>
          </p:cNvPr>
          <p:cNvSpPr txBox="1"/>
          <p:nvPr/>
        </p:nvSpPr>
        <p:spPr>
          <a:xfrm>
            <a:off x="952456" y="4227475"/>
            <a:ext cx="926568" cy="605073"/>
          </a:xfrm>
          <a:prstGeom prst="rect">
            <a:avLst/>
          </a:prstGeom>
          <a:solidFill>
            <a:schemeClr val="accent2"/>
          </a:solidFill>
        </p:spPr>
        <p:txBody>
          <a:bodyPr wrap="square" lIns="0" tIns="44821" rIns="0" bIns="0" rtlCol="0" anchor="ctr" anchorCtr="0">
            <a:noAutofit/>
          </a:bodyPr>
          <a:lstStyle/>
          <a:p>
            <a:pPr marL="0" marR="0" lvl="0" indent="0" algn="ctr" defTabSz="896094" rtl="0" eaLnBrk="1" fontAlgn="auto" latinLnBrk="0" hangingPunct="1">
              <a:lnSpc>
                <a:spcPct val="90000"/>
              </a:lnSpc>
              <a:spcBef>
                <a:spcPts val="588"/>
              </a:spcBef>
              <a:spcAft>
                <a:spcPts val="588"/>
              </a:spcAft>
              <a:buClrTx/>
              <a:buSzTx/>
              <a:buFontTx/>
              <a:buNone/>
              <a:tabLst/>
              <a:defRPr/>
            </a:pPr>
            <a:r>
              <a:rPr kumimoji="0" lang="en-US" sz="3137" b="1"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L</a:t>
            </a:r>
          </a:p>
        </p:txBody>
      </p:sp>
      <p:grpSp>
        <p:nvGrpSpPr>
          <p:cNvPr id="27" name="Group 26">
            <a:extLst>
              <a:ext uri="{FF2B5EF4-FFF2-40B4-BE49-F238E27FC236}">
                <a16:creationId xmlns:a16="http://schemas.microsoft.com/office/drawing/2014/main" id="{E1D3503B-CD93-4D68-9E6E-E2AE1EC2AB6D}"/>
              </a:ext>
            </a:extLst>
          </p:cNvPr>
          <p:cNvGrpSpPr/>
          <p:nvPr/>
        </p:nvGrpSpPr>
        <p:grpSpPr>
          <a:xfrm>
            <a:off x="3954422" y="3549934"/>
            <a:ext cx="2414414" cy="303800"/>
            <a:chOff x="3954422" y="3549934"/>
            <a:chExt cx="2414414" cy="303800"/>
          </a:xfrm>
        </p:grpSpPr>
        <p:cxnSp>
          <p:nvCxnSpPr>
            <p:cNvPr id="15" name="Connector: Elbow 14">
              <a:extLst>
                <a:ext uri="{FF2B5EF4-FFF2-40B4-BE49-F238E27FC236}">
                  <a16:creationId xmlns:a16="http://schemas.microsoft.com/office/drawing/2014/main" id="{1D940F37-8809-41DF-B2AC-013D9324E665}"/>
                </a:ext>
              </a:extLst>
            </p:cNvPr>
            <p:cNvCxnSpPr>
              <a:cxnSpLocks/>
              <a:stCxn id="973" idx="2"/>
              <a:endCxn id="983" idx="2"/>
            </p:cNvCxnSpPr>
            <p:nvPr/>
          </p:nvCxnSpPr>
          <p:spPr>
            <a:xfrm rot="10800000" flipH="1" flipV="1">
              <a:off x="3954422" y="3839950"/>
              <a:ext cx="2414414" cy="13784"/>
            </a:xfrm>
            <a:prstGeom prst="bentConnector5">
              <a:avLst>
                <a:gd name="adj1" fmla="val -406"/>
                <a:gd name="adj2" fmla="val -1375958"/>
                <a:gd name="adj3" fmla="val 100393"/>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0B66A56-3226-4897-ABAF-79E638EC2C0B}"/>
                </a:ext>
              </a:extLst>
            </p:cNvPr>
            <p:cNvSpPr/>
            <p:nvPr/>
          </p:nvSpPr>
          <p:spPr bwMode="auto">
            <a:xfrm>
              <a:off x="4326401" y="3549934"/>
              <a:ext cx="1808619" cy="3015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Infiniband</a:t>
              </a: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772" name="Title 2">
            <a:extLst>
              <a:ext uri="{FF2B5EF4-FFF2-40B4-BE49-F238E27FC236}">
                <a16:creationId xmlns:a16="http://schemas.microsoft.com/office/drawing/2014/main" id="{A91ED4A8-60C1-44EA-A9C7-E62B1AAFD5FB}"/>
              </a:ext>
            </a:extLst>
          </p:cNvPr>
          <p:cNvSpPr txBox="1">
            <a:spLocks/>
          </p:cNvSpPr>
          <p:nvPr/>
        </p:nvSpPr>
        <p:spPr>
          <a:xfrm>
            <a:off x="198439" y="1205136"/>
            <a:ext cx="11655840" cy="899665"/>
          </a:xfrm>
          <a:prstGeom prst="rect">
            <a:avLst/>
          </a:prstGeom>
        </p:spPr>
        <p:txBody>
          <a:bodyPr vert="horz" wrap="square" lIns="146304" tIns="91440" rIns="146304" bIns="91440" rtlCol="0" anchor="t">
            <a:normAutofit/>
          </a:bodyPr>
          <a:lstStyle>
            <a:lvl1pPr algn="l" defTabSz="914192" rtl="0" eaLnBrk="1" latinLnBrk="0" hangingPunct="1">
              <a:lnSpc>
                <a:spcPct val="90000"/>
              </a:lnSpc>
              <a:spcBef>
                <a:spcPct val="0"/>
              </a:spcBef>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spcBef>
                <a:spcPts val="588"/>
              </a:spcBef>
              <a:spcAft>
                <a:spcPts val="588"/>
              </a:spcAft>
            </a:pPr>
            <a:endParaRPr lang="en-US" sz="2800" dirty="0"/>
          </a:p>
        </p:txBody>
      </p:sp>
      <p:sp>
        <p:nvSpPr>
          <p:cNvPr id="773" name="Shape 1484">
            <a:extLst>
              <a:ext uri="{FF2B5EF4-FFF2-40B4-BE49-F238E27FC236}">
                <a16:creationId xmlns:a16="http://schemas.microsoft.com/office/drawing/2014/main" id="{7E2CBDC8-65B4-4E6A-911F-BC130551828A}"/>
              </a:ext>
            </a:extLst>
          </p:cNvPr>
          <p:cNvSpPr txBox="1">
            <a:spLocks/>
          </p:cNvSpPr>
          <p:nvPr/>
        </p:nvSpPr>
        <p:spPr>
          <a:xfrm>
            <a:off x="3313" y="1635"/>
            <a:ext cx="11655425" cy="900113"/>
          </a:xfrm>
          <a:prstGeom prst="rect">
            <a:avLst/>
          </a:prstGeom>
        </p:spPr>
        <p:txBody>
          <a:bodyPr vert="horz" wrap="square" lIns="146304" tIns="91440" rIns="146304" bIns="91440" rtlCol="0" anchor="t">
            <a:noAutofit/>
          </a:bodyPr>
          <a:lstStyle>
            <a:lvl1pPr algn="l" defTabSz="914192" rtl="0" eaLnBrk="1" latinLnBrk="0" hangingPunct="1">
              <a:lnSpc>
                <a:spcPct val="90000"/>
              </a:lnSpc>
              <a:spcBef>
                <a:spcPct val="0"/>
              </a:spcBef>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sz="2400" dirty="0"/>
          </a:p>
        </p:txBody>
      </p:sp>
      <p:sp>
        <p:nvSpPr>
          <p:cNvPr id="3" name="Title 2">
            <a:extLst>
              <a:ext uri="{FF2B5EF4-FFF2-40B4-BE49-F238E27FC236}">
                <a16:creationId xmlns:a16="http://schemas.microsoft.com/office/drawing/2014/main" id="{FCD9ECF9-0342-AF49-BC51-743F673570B8}"/>
              </a:ext>
            </a:extLst>
          </p:cNvPr>
          <p:cNvSpPr>
            <a:spLocks noGrp="1"/>
          </p:cNvSpPr>
          <p:nvPr>
            <p:ph type="title"/>
          </p:nvPr>
        </p:nvSpPr>
        <p:spPr>
          <a:xfrm>
            <a:off x="588263" y="457200"/>
            <a:ext cx="11018520" cy="553998"/>
          </a:xfrm>
        </p:spPr>
        <p:txBody>
          <a:bodyPr>
            <a:normAutofit fontScale="90000"/>
          </a:bodyPr>
          <a:lstStyle/>
          <a:p>
            <a:r>
              <a:rPr lang="en-US" b="0" dirty="0">
                <a:sym typeface="Quattrocento Sans"/>
              </a:rPr>
              <a:t>HPC in Azure: VMs with RDMA, GPU, FPGA + Cray</a:t>
            </a:r>
            <a:endParaRPr lang="en-US" b="0" dirty="0"/>
          </a:p>
        </p:txBody>
      </p:sp>
    </p:spTree>
    <p:extLst>
      <p:ext uri="{BB962C8B-B14F-4D97-AF65-F5344CB8AC3E}">
        <p14:creationId xmlns:p14="http://schemas.microsoft.com/office/powerpoint/2010/main" val="357412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11="http://schemas.microsoft.com/office/drawing/2016/11/main"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771"/>
                                        </p:tgtEl>
                                        <p:attrNameLst>
                                          <p:attrName>style.visibility</p:attrName>
                                        </p:attrNameLst>
                                      </p:cBhvr>
                                      <p:to>
                                        <p:strVal val="visible"/>
                                      </p:to>
                                    </p:set>
                                    <p:anim calcmode="lin" valueType="num">
                                      <p:cBhvr additive="base">
                                        <p:cTn id="7" dur="750" fill="hold"/>
                                        <p:tgtEl>
                                          <p:spTgt spid="771"/>
                                        </p:tgtEl>
                                        <p:attrNameLst>
                                          <p:attrName>ppt_x</p:attrName>
                                        </p:attrNameLst>
                                      </p:cBhvr>
                                      <p:tavLst>
                                        <p:tav tm="0">
                                          <p:val>
                                            <p:strVal val="#ppt_x"/>
                                          </p:val>
                                        </p:tav>
                                        <p:tav tm="100000">
                                          <p:val>
                                            <p:strVal val="#ppt_x"/>
                                          </p:val>
                                        </p:tav>
                                      </p:tavLst>
                                    </p:anim>
                                    <p:anim calcmode="lin" valueType="num">
                                      <p:cBhvr additive="base">
                                        <p:cTn id="8" dur="750" fill="hold"/>
                                        <p:tgtEl>
                                          <p:spTgt spid="771"/>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784"/>
                                        </p:tgtEl>
                                        <p:attrNameLst>
                                          <p:attrName>style.visibility</p:attrName>
                                        </p:attrNameLst>
                                      </p:cBhvr>
                                      <p:to>
                                        <p:strVal val="visible"/>
                                      </p:to>
                                    </p:set>
                                    <p:animEffect transition="in" filter="fade">
                                      <p:cBhvr>
                                        <p:cTn id="11" dur="500"/>
                                        <p:tgtEl>
                                          <p:spTgt spid="784"/>
                                        </p:tgtEl>
                                      </p:cBhvr>
                                    </p:animEffect>
                                  </p:childTnLst>
                                </p:cTn>
                              </p:par>
                              <p:par>
                                <p:cTn id="12" presetID="42" presetClass="path" presetSubtype="0" decel="100000" fill="hold" grpId="1" nodeType="withEffect">
                                  <p:stCondLst>
                                    <p:cond delay="250"/>
                                  </p:stCondLst>
                                  <p:childTnLst>
                                    <p:animMotion origin="layout" path="M 0 4.35769E-6 L 0 0.03835 " pathEditMode="relative" rAng="0" ptsTypes="AA">
                                      <p:cBhvr>
                                        <p:cTn id="13" dur="750" spd="-100000" fill="hold"/>
                                        <p:tgtEl>
                                          <p:spTgt spid="784"/>
                                        </p:tgtEl>
                                        <p:attrNameLst>
                                          <p:attrName>ppt_x</p:attrName>
                                          <p:attrName>ppt_y</p:attrName>
                                        </p:attrNameLst>
                                      </p:cBhvr>
                                      <p:rCtr x="0" y="1906"/>
                                    </p:animMotion>
                                  </p:childTnLst>
                                </p:cTn>
                              </p:par>
                              <p:par>
                                <p:cTn id="14" presetID="10" presetClass="entr" presetSubtype="0" fill="hold" grpId="0" nodeType="withEffect">
                                  <p:stCondLst>
                                    <p:cond delay="500"/>
                                  </p:stCondLst>
                                  <p:childTnLst>
                                    <p:set>
                                      <p:cBhvr>
                                        <p:cTn id="15" dur="1" fill="hold">
                                          <p:stCondLst>
                                            <p:cond delay="0"/>
                                          </p:stCondLst>
                                        </p:cTn>
                                        <p:tgtEl>
                                          <p:spTgt spid="785"/>
                                        </p:tgtEl>
                                        <p:attrNameLst>
                                          <p:attrName>style.visibility</p:attrName>
                                        </p:attrNameLst>
                                      </p:cBhvr>
                                      <p:to>
                                        <p:strVal val="visible"/>
                                      </p:to>
                                    </p:set>
                                    <p:animEffect transition="in" filter="fade">
                                      <p:cBhvr>
                                        <p:cTn id="16" dur="500"/>
                                        <p:tgtEl>
                                          <p:spTgt spid="785"/>
                                        </p:tgtEl>
                                      </p:cBhvr>
                                    </p:animEffect>
                                  </p:childTnLst>
                                </p:cTn>
                              </p:par>
                              <p:par>
                                <p:cTn id="17" presetID="42" presetClass="path" presetSubtype="0" decel="100000" fill="hold" grpId="1" nodeType="withEffect">
                                  <p:stCondLst>
                                    <p:cond delay="500"/>
                                  </p:stCondLst>
                                  <p:childTnLst>
                                    <p:animMotion origin="layout" path="M 0 9.98638E-7 L 0 0.03836 " pathEditMode="relative" rAng="0" ptsTypes="AA">
                                      <p:cBhvr>
                                        <p:cTn id="18" dur="750" spd="-100000" fill="hold"/>
                                        <p:tgtEl>
                                          <p:spTgt spid="785"/>
                                        </p:tgtEl>
                                        <p:attrNameLst>
                                          <p:attrName>ppt_x</p:attrName>
                                          <p:attrName>ppt_y</p:attrName>
                                        </p:attrNameLst>
                                      </p:cBhvr>
                                      <p:rCtr x="0" y="1906"/>
                                    </p:animMotion>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42" presetClass="path" presetSubtype="0" decel="100000" fill="hold" nodeType="withEffect">
                                  <p:stCondLst>
                                    <p:cond delay="0"/>
                                  </p:stCondLst>
                                  <p:childTnLst>
                                    <p:animMotion origin="layout" path="M -3.32908E-6 -4.97049E-6 L -3.32908E-6 0.03836 " pathEditMode="relative" rAng="0" ptsTypes="AA">
                                      <p:cBhvr>
                                        <p:cTn id="23" dur="750" spd="-100000" fill="hold"/>
                                        <p:tgtEl>
                                          <p:spTgt spid="8"/>
                                        </p:tgtEl>
                                        <p:attrNameLst>
                                          <p:attrName>ppt_x</p:attrName>
                                          <p:attrName>ppt_y</p:attrName>
                                        </p:attrNameLst>
                                      </p:cBhvr>
                                      <p:rCtr x="0" y="1906"/>
                                    </p:animMotion>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42" presetClass="path" presetSubtype="0" decel="100000" fill="hold" nodeType="withEffect">
                                  <p:stCondLst>
                                    <p:cond delay="0"/>
                                  </p:stCondLst>
                                  <p:childTnLst>
                                    <p:animMotion origin="layout" path="M -1.23819E-6 -4.97049E-6 L -1.23819E-6 0.03836 " pathEditMode="relative" rAng="0" ptsTypes="AA">
                                      <p:cBhvr>
                                        <p:cTn id="28" dur="750" spd="-100000" fill="hold"/>
                                        <p:tgtEl>
                                          <p:spTgt spid="9"/>
                                        </p:tgtEl>
                                        <p:attrNameLst>
                                          <p:attrName>ppt_x</p:attrName>
                                          <p:attrName>ppt_y</p:attrName>
                                        </p:attrNameLst>
                                      </p:cBhvr>
                                      <p:rCtr x="0" y="1906"/>
                                    </p:animMotion>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42" presetClass="path" presetSubtype="0" decel="100000" fill="hold" nodeType="withEffect">
                                  <p:stCondLst>
                                    <p:cond delay="0"/>
                                  </p:stCondLst>
                                  <p:childTnLst>
                                    <p:animMotion origin="layout" path="M 8.52693E-7 -4.97049E-6 L 8.52693E-7 0.03836 " pathEditMode="relative" rAng="0" ptsTypes="AA">
                                      <p:cBhvr>
                                        <p:cTn id="33" dur="750" spd="-100000" fill="hold"/>
                                        <p:tgtEl>
                                          <p:spTgt spid="10"/>
                                        </p:tgtEl>
                                        <p:attrNameLst>
                                          <p:attrName>ppt_x</p:attrName>
                                          <p:attrName>ppt_y</p:attrName>
                                        </p:attrNameLst>
                                      </p:cBhvr>
                                      <p:rCtr x="0" y="1906"/>
                                    </p:animMotion>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42" presetClass="path" presetSubtype="0" decel="100000" fill="hold" nodeType="withEffect">
                                  <p:stCondLst>
                                    <p:cond delay="0"/>
                                  </p:stCondLst>
                                  <p:childTnLst>
                                    <p:animMotion origin="layout" path="M 2.94358E-6 -4.97049E-6 L 2.94358E-6 0.03836 " pathEditMode="relative" rAng="0" ptsTypes="AA">
                                      <p:cBhvr>
                                        <p:cTn id="38" dur="750" spd="-100000" fill="hold"/>
                                        <p:tgtEl>
                                          <p:spTgt spid="11"/>
                                        </p:tgtEl>
                                        <p:attrNameLst>
                                          <p:attrName>ppt_x</p:attrName>
                                          <p:attrName>ppt_y</p:attrName>
                                        </p:attrNameLst>
                                      </p:cBhvr>
                                      <p:rCtr x="0" y="1906"/>
                                    </p:animMotion>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42" presetClass="path" presetSubtype="0" decel="100000" fill="hold" nodeType="withEffect">
                                  <p:stCondLst>
                                    <p:cond delay="0"/>
                                  </p:stCondLst>
                                  <p:childTnLst>
                                    <p:animMotion origin="layout" path="M 1.20756E-6 -2.82342E-6 L 1.20756E-6 0.03836 " pathEditMode="relative" rAng="0" ptsTypes="AA">
                                      <p:cBhvr>
                                        <p:cTn id="43" dur="750" spd="-100000" fill="hold"/>
                                        <p:tgtEl>
                                          <p:spTgt spid="12"/>
                                        </p:tgtEl>
                                        <p:attrNameLst>
                                          <p:attrName>ppt_x</p:attrName>
                                          <p:attrName>ppt_y</p:attrName>
                                        </p:attrNameLst>
                                      </p:cBhvr>
                                      <p:rCtr x="0" y="1906"/>
                                    </p:animMotion>
                                  </p:childTnLst>
                                </p:cTn>
                              </p:par>
                              <p:par>
                                <p:cTn id="44" presetID="6" presetClass="emph" presetSubtype="0" decel="100000" fill="hold" nodeType="withEffect">
                                  <p:stCondLst>
                                    <p:cond delay="150"/>
                                  </p:stCondLst>
                                  <p:childTnLst>
                                    <p:animScale>
                                      <p:cBhvr>
                                        <p:cTn id="45" dur="750" fill="hold"/>
                                        <p:tgtEl>
                                          <p:spTgt spid="8"/>
                                        </p:tgtEl>
                                      </p:cBhvr>
                                      <p:by x="60000" y="60000"/>
                                    </p:animScale>
                                  </p:childTnLst>
                                </p:cTn>
                              </p:par>
                              <p:par>
                                <p:cTn id="46" presetID="6" presetClass="emph" presetSubtype="0" decel="100000" fill="hold" nodeType="withEffect">
                                  <p:stCondLst>
                                    <p:cond delay="150"/>
                                  </p:stCondLst>
                                  <p:childTnLst>
                                    <p:animScale>
                                      <p:cBhvr>
                                        <p:cTn id="47" dur="750" fill="hold"/>
                                        <p:tgtEl>
                                          <p:spTgt spid="9"/>
                                        </p:tgtEl>
                                      </p:cBhvr>
                                      <p:by x="60000" y="60000"/>
                                    </p:animScale>
                                  </p:childTnLst>
                                </p:cTn>
                              </p:par>
                              <p:par>
                                <p:cTn id="48" presetID="6" presetClass="emph" presetSubtype="0" decel="100000" fill="hold" nodeType="withEffect">
                                  <p:stCondLst>
                                    <p:cond delay="150"/>
                                  </p:stCondLst>
                                  <p:childTnLst>
                                    <p:animScale>
                                      <p:cBhvr>
                                        <p:cTn id="49" dur="750" fill="hold"/>
                                        <p:tgtEl>
                                          <p:spTgt spid="10"/>
                                        </p:tgtEl>
                                      </p:cBhvr>
                                      <p:by x="60000" y="60000"/>
                                    </p:animScale>
                                  </p:childTnLst>
                                </p:cTn>
                              </p:par>
                              <p:par>
                                <p:cTn id="50" presetID="6" presetClass="emph" presetSubtype="0" decel="100000" fill="hold" nodeType="withEffect">
                                  <p:stCondLst>
                                    <p:cond delay="150"/>
                                  </p:stCondLst>
                                  <p:childTnLst>
                                    <p:animScale>
                                      <p:cBhvr>
                                        <p:cTn id="51" dur="750" fill="hold"/>
                                        <p:tgtEl>
                                          <p:spTgt spid="11"/>
                                        </p:tgtEl>
                                      </p:cBhvr>
                                      <p:by x="60000" y="60000"/>
                                    </p:animScale>
                                  </p:childTnLst>
                                </p:cTn>
                              </p:par>
                              <p:par>
                                <p:cTn id="52" presetID="6" presetClass="emph" presetSubtype="0" decel="100000" fill="hold" nodeType="withEffect">
                                  <p:stCondLst>
                                    <p:cond delay="150"/>
                                  </p:stCondLst>
                                  <p:childTnLst>
                                    <p:animScale>
                                      <p:cBhvr>
                                        <p:cTn id="53" dur="750" fill="hold"/>
                                        <p:tgtEl>
                                          <p:spTgt spid="12"/>
                                        </p:tgtEl>
                                      </p:cBhvr>
                                      <p:by x="60000" y="60000"/>
                                    </p:animScale>
                                  </p:childTnLst>
                                </p:cTn>
                              </p:par>
                              <p:par>
                                <p:cTn id="54" presetID="42" presetClass="path" presetSubtype="0" decel="100000" fill="hold" nodeType="withEffect">
                                  <p:stCondLst>
                                    <p:cond delay="150"/>
                                  </p:stCondLst>
                                  <p:childTnLst>
                                    <p:animMotion origin="layout" path="M -3.32908E-6 -4.97049E-6 L -0.03638 -0.37472 " pathEditMode="relative" rAng="0" ptsTypes="AA">
                                      <p:cBhvr>
                                        <p:cTn id="55" dur="750" fill="hold"/>
                                        <p:tgtEl>
                                          <p:spTgt spid="8"/>
                                        </p:tgtEl>
                                        <p:attrNameLst>
                                          <p:attrName>ppt_x</p:attrName>
                                          <p:attrName>ppt_y</p:attrName>
                                        </p:attrNameLst>
                                      </p:cBhvr>
                                      <p:rCtr x="-1825" y="-18180"/>
                                    </p:animMotion>
                                  </p:childTnLst>
                                </p:cTn>
                              </p:par>
                              <p:par>
                                <p:cTn id="56" presetID="42" presetClass="path" presetSubtype="0" decel="100000" fill="hold" nodeType="withEffect">
                                  <p:stCondLst>
                                    <p:cond delay="150"/>
                                  </p:stCondLst>
                                  <p:childTnLst>
                                    <p:animMotion origin="layout" path="M -1.23819E-6 -4.97049E-6 L -0.23845 -0.18338 " pathEditMode="relative" rAng="0" ptsTypes="AA">
                                      <p:cBhvr>
                                        <p:cTn id="57" dur="750" fill="hold"/>
                                        <p:tgtEl>
                                          <p:spTgt spid="9"/>
                                        </p:tgtEl>
                                        <p:attrNameLst>
                                          <p:attrName>ppt_x</p:attrName>
                                          <p:attrName>ppt_y</p:attrName>
                                        </p:attrNameLst>
                                      </p:cBhvr>
                                      <p:rCtr x="-11922" y="-8602"/>
                                    </p:animMotion>
                                  </p:childTnLst>
                                </p:cTn>
                              </p:par>
                              <p:par>
                                <p:cTn id="58" presetID="42" presetClass="path" presetSubtype="0" decel="100000" fill="hold" nodeType="withEffect">
                                  <p:stCondLst>
                                    <p:cond delay="150"/>
                                  </p:stCondLst>
                                  <p:childTnLst>
                                    <p:animMotion origin="layout" path="M 8.52693E-7 -4.97049E-6 L -0.44052 0.00794 " pathEditMode="relative" rAng="0" ptsTypes="AA">
                                      <p:cBhvr>
                                        <p:cTn id="59" dur="750" fill="hold"/>
                                        <p:tgtEl>
                                          <p:spTgt spid="10"/>
                                        </p:tgtEl>
                                        <p:attrNameLst>
                                          <p:attrName>ppt_x</p:attrName>
                                          <p:attrName>ppt_y</p:attrName>
                                        </p:attrNameLst>
                                      </p:cBhvr>
                                      <p:rCtr x="-22045" y="704"/>
                                    </p:animMotion>
                                  </p:childTnLst>
                                </p:cTn>
                              </p:par>
                              <p:par>
                                <p:cTn id="60" presetID="42" presetClass="path" presetSubtype="0" decel="100000" fill="hold" nodeType="withEffect">
                                  <p:stCondLst>
                                    <p:cond delay="150"/>
                                  </p:stCondLst>
                                  <p:childTnLst>
                                    <p:animMotion origin="layout" path="M 2.94358E-6 -4.97049E-6 L -0.64258 0.19927 " pathEditMode="relative" rAng="0" ptsTypes="AA">
                                      <p:cBhvr>
                                        <p:cTn id="61" dur="750" fill="hold"/>
                                        <p:tgtEl>
                                          <p:spTgt spid="11"/>
                                        </p:tgtEl>
                                        <p:attrNameLst>
                                          <p:attrName>ppt_x</p:attrName>
                                          <p:attrName>ppt_y</p:attrName>
                                        </p:attrNameLst>
                                      </p:cBhvr>
                                      <p:rCtr x="-32155" y="10145"/>
                                    </p:animMotion>
                                  </p:childTnLst>
                                </p:cTn>
                              </p:par>
                              <p:par>
                                <p:cTn id="62" presetID="42" presetClass="path" presetSubtype="0" decel="100000" fill="hold" nodeType="withEffect">
                                  <p:stCondLst>
                                    <p:cond delay="150"/>
                                  </p:stCondLst>
                                  <p:childTnLst>
                                    <p:animMotion origin="layout" path="M 1.20756E-6 -2.82342E-6 L -0.82219 0.38969 " pathEditMode="relative" rAng="0" ptsTypes="AA">
                                      <p:cBhvr>
                                        <p:cTn id="63" dur="750" fill="hold"/>
                                        <p:tgtEl>
                                          <p:spTgt spid="12"/>
                                        </p:tgtEl>
                                        <p:attrNameLst>
                                          <p:attrName>ppt_x</p:attrName>
                                          <p:attrName>ppt_y</p:attrName>
                                        </p:attrNameLst>
                                      </p:cBhvr>
                                      <p:rCtr x="-41269" y="205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 grpId="0" animBg="1"/>
      <p:bldP spid="784" grpId="0"/>
      <p:bldP spid="784" grpId="1"/>
      <p:bldP spid="785" grpId="0"/>
      <p:bldP spid="78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3596-DDBA-1943-B1F9-7FA2930A2E06}"/>
              </a:ext>
            </a:extLst>
          </p:cNvPr>
          <p:cNvSpPr>
            <a:spLocks noGrp="1"/>
          </p:cNvSpPr>
          <p:nvPr>
            <p:ph type="title"/>
          </p:nvPr>
        </p:nvSpPr>
        <p:spPr>
          <a:xfrm>
            <a:off x="588263" y="457200"/>
            <a:ext cx="11018520" cy="553998"/>
          </a:xfrm>
        </p:spPr>
        <p:txBody>
          <a:bodyPr>
            <a:normAutofit fontScale="90000"/>
          </a:bodyPr>
          <a:lstStyle/>
          <a:p>
            <a:r>
              <a:rPr lang="en-US" dirty="0"/>
              <a:t>Agility</a:t>
            </a:r>
            <a:r>
              <a:rPr lang="en-US" b="0" dirty="0"/>
              <a:t>: Cost-Performance Improves Over Time</a:t>
            </a:r>
          </a:p>
        </p:txBody>
      </p:sp>
      <p:sp>
        <p:nvSpPr>
          <p:cNvPr id="3" name="Text Placeholder 2">
            <a:extLst>
              <a:ext uri="{FF2B5EF4-FFF2-40B4-BE49-F238E27FC236}">
                <a16:creationId xmlns:a16="http://schemas.microsoft.com/office/drawing/2014/main" id="{216202F1-C1A2-AD4F-B6CF-23AEAE258DD7}"/>
              </a:ext>
            </a:extLst>
          </p:cNvPr>
          <p:cNvSpPr>
            <a:spLocks noGrp="1"/>
          </p:cNvSpPr>
          <p:nvPr>
            <p:ph type="body" sz="quarter" idx="4294967295"/>
          </p:nvPr>
        </p:nvSpPr>
        <p:spPr>
          <a:xfrm>
            <a:off x="584200" y="1435503"/>
            <a:ext cx="11018520" cy="1612749"/>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6" name="Group 25">
            <a:extLst>
              <a:ext uri="{FF2B5EF4-FFF2-40B4-BE49-F238E27FC236}">
                <a16:creationId xmlns:a16="http://schemas.microsoft.com/office/drawing/2014/main" id="{55B5496F-50DE-D447-BB63-A8C2150091AB}"/>
              </a:ext>
            </a:extLst>
          </p:cNvPr>
          <p:cNvGrpSpPr/>
          <p:nvPr/>
        </p:nvGrpSpPr>
        <p:grpSpPr>
          <a:xfrm>
            <a:off x="5091991" y="4336357"/>
            <a:ext cx="6517968" cy="1442211"/>
            <a:chOff x="4957946" y="4889916"/>
            <a:chExt cx="6648667" cy="1471130"/>
          </a:xfrm>
        </p:grpSpPr>
        <p:sp>
          <p:nvSpPr>
            <p:cNvPr id="12" name="Rectangle 11">
              <a:extLst>
                <a:ext uri="{FF2B5EF4-FFF2-40B4-BE49-F238E27FC236}">
                  <a16:creationId xmlns:a16="http://schemas.microsoft.com/office/drawing/2014/main" id="{6D4D9C55-1218-3649-A5D7-BDCD6168C67A}"/>
                </a:ext>
              </a:extLst>
            </p:cNvPr>
            <p:cNvSpPr/>
            <p:nvPr/>
          </p:nvSpPr>
          <p:spPr>
            <a:xfrm>
              <a:off x="4957946" y="5625480"/>
              <a:ext cx="1413592" cy="646331"/>
            </a:xfrm>
            <a:prstGeom prst="rect">
              <a:avLst/>
            </a:prstGeom>
          </p:spPr>
          <p:txBody>
            <a:bodyPr wrap="none">
              <a:spAutoFit/>
            </a:bodyPr>
            <a:lstStyle/>
            <a:p>
              <a:pPr algn="r"/>
              <a:r>
                <a:rPr lang="en-US" sz="1730" b="1">
                  <a:solidFill>
                    <a:srgbClr val="00B0F0"/>
                  </a:solidFill>
                </a:rPr>
                <a:t>Cloud VM</a:t>
              </a:r>
            </a:p>
            <a:p>
              <a:r>
                <a:rPr lang="en-US" sz="1730" b="1">
                  <a:solidFill>
                    <a:srgbClr val="00B0F0"/>
                  </a:solidFill>
                </a:rPr>
                <a:t>Performance</a:t>
              </a:r>
            </a:p>
          </p:txBody>
        </p:sp>
        <p:sp>
          <p:nvSpPr>
            <p:cNvPr id="13" name="Rectangle 12">
              <a:extLst>
                <a:ext uri="{FF2B5EF4-FFF2-40B4-BE49-F238E27FC236}">
                  <a16:creationId xmlns:a16="http://schemas.microsoft.com/office/drawing/2014/main" id="{6DBFB891-9E8A-2A4A-8855-B552E415AAA4}"/>
                </a:ext>
              </a:extLst>
            </p:cNvPr>
            <p:cNvSpPr/>
            <p:nvPr/>
          </p:nvSpPr>
          <p:spPr bwMode="auto">
            <a:xfrm>
              <a:off x="6506104" y="5791200"/>
              <a:ext cx="1199801" cy="569842"/>
            </a:xfrm>
            <a:prstGeom prst="rect">
              <a:avLst/>
            </a:prstGeom>
            <a:solidFill>
              <a:schemeClr val="tx2">
                <a:lumMod val="40000"/>
                <a:lumOff val="60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b" anchorCtr="0" forceAA="0" compatLnSpc="1">
              <a:prstTxWarp prst="textNoShape">
                <a:avLst/>
              </a:prstTxWarp>
              <a:noAutofit/>
            </a:bodyPr>
            <a:lstStyle/>
            <a:p>
              <a:pPr algn="ctr" defTabSz="914102" fontAlgn="base">
                <a:lnSpc>
                  <a:spcPct val="90000"/>
                </a:lnSpc>
                <a:spcBef>
                  <a:spcPct val="0"/>
                </a:spcBef>
                <a:spcAft>
                  <a:spcPct val="0"/>
                </a:spcAft>
              </a:pPr>
              <a:r>
                <a:rPr lang="en-US" sz="2353">
                  <a:gradFill>
                    <a:gsLst>
                      <a:gs pos="0">
                        <a:srgbClr val="FFFFFF"/>
                      </a:gs>
                      <a:gs pos="100000">
                        <a:srgbClr val="FFFFFF"/>
                      </a:gs>
                    </a:gsLst>
                    <a:lin ang="5400000" scaled="0"/>
                  </a:gradFill>
                  <a:ea typeface="Segoe UI" pitchFamily="34" charset="0"/>
                  <a:cs typeface="Segoe UI" pitchFamily="34" charset="0"/>
                </a:rPr>
                <a:t>Year 1</a:t>
              </a:r>
            </a:p>
          </p:txBody>
        </p:sp>
        <p:sp>
          <p:nvSpPr>
            <p:cNvPr id="14" name="Rectangle 13">
              <a:extLst>
                <a:ext uri="{FF2B5EF4-FFF2-40B4-BE49-F238E27FC236}">
                  <a16:creationId xmlns:a16="http://schemas.microsoft.com/office/drawing/2014/main" id="{1D52C0B3-DBA2-EE41-A48E-49BA44DA42B6}"/>
                </a:ext>
              </a:extLst>
            </p:cNvPr>
            <p:cNvSpPr/>
            <p:nvPr/>
          </p:nvSpPr>
          <p:spPr bwMode="auto">
            <a:xfrm>
              <a:off x="7705905" y="5625480"/>
              <a:ext cx="1255143" cy="735562"/>
            </a:xfrm>
            <a:prstGeom prst="rect">
              <a:avLst/>
            </a:prstGeom>
            <a:solidFill>
              <a:schemeClr val="tx2">
                <a:lumMod val="40000"/>
                <a:lumOff val="60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b" anchorCtr="0" forceAA="0" compatLnSpc="1">
              <a:prstTxWarp prst="textNoShape">
                <a:avLst/>
              </a:prstTxWarp>
              <a:noAutofit/>
            </a:bodyPr>
            <a:lstStyle/>
            <a:p>
              <a:pPr algn="ctr" defTabSz="914102" fontAlgn="base">
                <a:lnSpc>
                  <a:spcPct val="90000"/>
                </a:lnSpc>
                <a:spcBef>
                  <a:spcPct val="0"/>
                </a:spcBef>
                <a:spcAft>
                  <a:spcPct val="0"/>
                </a:spcAft>
              </a:pPr>
              <a:r>
                <a:rPr lang="en-US" sz="2353">
                  <a:gradFill>
                    <a:gsLst>
                      <a:gs pos="0">
                        <a:srgbClr val="FFFFFF"/>
                      </a:gs>
                      <a:gs pos="100000">
                        <a:srgbClr val="FFFFFF"/>
                      </a:gs>
                    </a:gsLst>
                    <a:lin ang="5400000" scaled="0"/>
                  </a:gradFill>
                  <a:ea typeface="Segoe UI" pitchFamily="34" charset="0"/>
                  <a:cs typeface="Segoe UI" pitchFamily="34" charset="0"/>
                </a:rPr>
                <a:t>Year 2</a:t>
              </a:r>
            </a:p>
          </p:txBody>
        </p:sp>
        <p:sp>
          <p:nvSpPr>
            <p:cNvPr id="15" name="Rectangle 14">
              <a:extLst>
                <a:ext uri="{FF2B5EF4-FFF2-40B4-BE49-F238E27FC236}">
                  <a16:creationId xmlns:a16="http://schemas.microsoft.com/office/drawing/2014/main" id="{CA9FCC8C-E7F6-8A4D-AD76-2474E226AC4C}"/>
                </a:ext>
              </a:extLst>
            </p:cNvPr>
            <p:cNvSpPr/>
            <p:nvPr/>
          </p:nvSpPr>
          <p:spPr bwMode="auto">
            <a:xfrm>
              <a:off x="8961048" y="5456890"/>
              <a:ext cx="1255143" cy="904151"/>
            </a:xfrm>
            <a:prstGeom prst="rect">
              <a:avLst/>
            </a:prstGeom>
            <a:solidFill>
              <a:schemeClr val="tx2">
                <a:lumMod val="40000"/>
                <a:lumOff val="60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b" anchorCtr="0" forceAA="0" compatLnSpc="1">
              <a:prstTxWarp prst="textNoShape">
                <a:avLst/>
              </a:prstTxWarp>
              <a:noAutofit/>
            </a:bodyPr>
            <a:lstStyle/>
            <a:p>
              <a:pPr algn="ctr" defTabSz="914102" fontAlgn="base">
                <a:lnSpc>
                  <a:spcPct val="90000"/>
                </a:lnSpc>
                <a:spcBef>
                  <a:spcPct val="0"/>
                </a:spcBef>
                <a:spcAft>
                  <a:spcPct val="0"/>
                </a:spcAft>
              </a:pPr>
              <a:r>
                <a:rPr lang="en-US" sz="2353">
                  <a:gradFill>
                    <a:gsLst>
                      <a:gs pos="0">
                        <a:srgbClr val="FFFFFF"/>
                      </a:gs>
                      <a:gs pos="100000">
                        <a:srgbClr val="FFFFFF"/>
                      </a:gs>
                    </a:gsLst>
                    <a:lin ang="5400000" scaled="0"/>
                  </a:gradFill>
                  <a:ea typeface="Segoe UI" pitchFamily="34" charset="0"/>
                  <a:cs typeface="Segoe UI" pitchFamily="34" charset="0"/>
                </a:rPr>
                <a:t>Year 3</a:t>
              </a:r>
            </a:p>
          </p:txBody>
        </p:sp>
        <p:sp>
          <p:nvSpPr>
            <p:cNvPr id="22" name="Rectangle 21">
              <a:extLst>
                <a:ext uri="{FF2B5EF4-FFF2-40B4-BE49-F238E27FC236}">
                  <a16:creationId xmlns:a16="http://schemas.microsoft.com/office/drawing/2014/main" id="{C7F989CC-54D3-4D43-BE0E-F0E306A190D2}"/>
                </a:ext>
              </a:extLst>
            </p:cNvPr>
            <p:cNvSpPr/>
            <p:nvPr/>
          </p:nvSpPr>
          <p:spPr bwMode="auto">
            <a:xfrm>
              <a:off x="10216191" y="5356682"/>
              <a:ext cx="1255143" cy="1004359"/>
            </a:xfrm>
            <a:prstGeom prst="rect">
              <a:avLst/>
            </a:prstGeom>
            <a:solidFill>
              <a:schemeClr val="tx2">
                <a:lumMod val="40000"/>
                <a:lumOff val="60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b" anchorCtr="0" forceAA="0" compatLnSpc="1">
              <a:prstTxWarp prst="textNoShape">
                <a:avLst/>
              </a:prstTxWarp>
              <a:noAutofit/>
            </a:bodyPr>
            <a:lstStyle/>
            <a:p>
              <a:pPr algn="ctr" defTabSz="914102" fontAlgn="base">
                <a:lnSpc>
                  <a:spcPct val="90000"/>
                </a:lnSpc>
                <a:spcBef>
                  <a:spcPct val="0"/>
                </a:spcBef>
                <a:spcAft>
                  <a:spcPct val="0"/>
                </a:spcAft>
              </a:pPr>
              <a:r>
                <a:rPr lang="en-US" sz="2353">
                  <a:gradFill>
                    <a:gsLst>
                      <a:gs pos="0">
                        <a:srgbClr val="FFFFFF"/>
                      </a:gs>
                      <a:gs pos="100000">
                        <a:srgbClr val="FFFFFF"/>
                      </a:gs>
                    </a:gsLst>
                    <a:lin ang="5400000" scaled="0"/>
                  </a:gradFill>
                  <a:ea typeface="Segoe UI" pitchFamily="34" charset="0"/>
                  <a:cs typeface="Segoe UI" pitchFamily="34" charset="0"/>
                </a:rPr>
                <a:t>Year 4</a:t>
              </a:r>
            </a:p>
          </p:txBody>
        </p:sp>
        <p:cxnSp>
          <p:nvCxnSpPr>
            <p:cNvPr id="8" name="Straight Arrow Connector 7">
              <a:extLst>
                <a:ext uri="{FF2B5EF4-FFF2-40B4-BE49-F238E27FC236}">
                  <a16:creationId xmlns:a16="http://schemas.microsoft.com/office/drawing/2014/main" id="{409286D4-85A3-F340-9B1E-8F19A87C4ECB}"/>
                </a:ext>
              </a:extLst>
            </p:cNvPr>
            <p:cNvCxnSpPr>
              <a:cxnSpLocks/>
            </p:cNvCxnSpPr>
            <p:nvPr/>
          </p:nvCxnSpPr>
          <p:spPr>
            <a:xfrm flipV="1">
              <a:off x="6506817" y="6361045"/>
              <a:ext cx="5099796" cy="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361C3EF-1817-BB44-ADB0-7A9460393C65}"/>
                </a:ext>
              </a:extLst>
            </p:cNvPr>
            <p:cNvCxnSpPr>
              <a:cxnSpLocks/>
            </p:cNvCxnSpPr>
            <p:nvPr/>
          </p:nvCxnSpPr>
          <p:spPr>
            <a:xfrm flipV="1">
              <a:off x="6506817" y="4889916"/>
              <a:ext cx="0" cy="1471128"/>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AD351701-98BB-A14A-87E7-6909D2D93226}"/>
              </a:ext>
            </a:extLst>
          </p:cNvPr>
          <p:cNvGrpSpPr/>
          <p:nvPr/>
        </p:nvGrpSpPr>
        <p:grpSpPr>
          <a:xfrm>
            <a:off x="4916423" y="2041820"/>
            <a:ext cx="6693536" cy="1442211"/>
            <a:chOff x="4778858" y="2807961"/>
            <a:chExt cx="6827755" cy="1471130"/>
          </a:xfrm>
        </p:grpSpPr>
        <p:sp>
          <p:nvSpPr>
            <p:cNvPr id="17" name="Rectangle 16">
              <a:extLst>
                <a:ext uri="{FF2B5EF4-FFF2-40B4-BE49-F238E27FC236}">
                  <a16:creationId xmlns:a16="http://schemas.microsoft.com/office/drawing/2014/main" id="{383BFCED-506B-A141-ABA1-A05C1A358809}"/>
                </a:ext>
              </a:extLst>
            </p:cNvPr>
            <p:cNvSpPr/>
            <p:nvPr/>
          </p:nvSpPr>
          <p:spPr bwMode="auto">
            <a:xfrm>
              <a:off x="6506816" y="3563472"/>
              <a:ext cx="4964518" cy="715617"/>
            </a:xfrm>
            <a:prstGeom prst="rect">
              <a:avLst/>
            </a:prstGeom>
            <a:solidFill>
              <a:schemeClr val="tx2">
                <a:lumMod val="40000"/>
                <a:lumOff val="60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a:gradFill>
                    <a:gsLst>
                      <a:gs pos="0">
                        <a:srgbClr val="FFFFFF"/>
                      </a:gs>
                      <a:gs pos="100000">
                        <a:srgbClr val="FFFFFF"/>
                      </a:gs>
                    </a:gsLst>
                    <a:lin ang="5400000" scaled="0"/>
                  </a:gradFill>
                  <a:ea typeface="Segoe UI" pitchFamily="34" charset="0"/>
                  <a:cs typeface="Segoe UI" pitchFamily="34" charset="0"/>
                </a:rPr>
                <a:t>4 year Purchased Server</a:t>
              </a:r>
            </a:p>
          </p:txBody>
        </p:sp>
        <p:cxnSp>
          <p:nvCxnSpPr>
            <p:cNvPr id="19" name="Straight Arrow Connector 18">
              <a:extLst>
                <a:ext uri="{FF2B5EF4-FFF2-40B4-BE49-F238E27FC236}">
                  <a16:creationId xmlns:a16="http://schemas.microsoft.com/office/drawing/2014/main" id="{2A72F90D-F3CA-4444-86DF-1274652DC54B}"/>
                </a:ext>
              </a:extLst>
            </p:cNvPr>
            <p:cNvCxnSpPr>
              <a:cxnSpLocks/>
            </p:cNvCxnSpPr>
            <p:nvPr/>
          </p:nvCxnSpPr>
          <p:spPr>
            <a:xfrm flipV="1">
              <a:off x="6506817" y="2807961"/>
              <a:ext cx="0" cy="1471128"/>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25C2AC0-C973-2F4B-B1B3-B64F6CBFC72A}"/>
                </a:ext>
              </a:extLst>
            </p:cNvPr>
            <p:cNvCxnSpPr>
              <a:cxnSpLocks/>
            </p:cNvCxnSpPr>
            <p:nvPr/>
          </p:nvCxnSpPr>
          <p:spPr>
            <a:xfrm flipV="1">
              <a:off x="6506817" y="4279090"/>
              <a:ext cx="5099796" cy="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FB04B88-3E2B-674A-B394-A80F6011600C}"/>
                </a:ext>
              </a:extLst>
            </p:cNvPr>
            <p:cNvSpPr/>
            <p:nvPr/>
          </p:nvSpPr>
          <p:spPr>
            <a:xfrm>
              <a:off x="4778858" y="3563472"/>
              <a:ext cx="1592680" cy="646331"/>
            </a:xfrm>
            <a:prstGeom prst="rect">
              <a:avLst/>
            </a:prstGeom>
          </p:spPr>
          <p:txBody>
            <a:bodyPr wrap="none">
              <a:spAutoFit/>
            </a:bodyPr>
            <a:lstStyle/>
            <a:p>
              <a:pPr algn="r"/>
              <a:r>
                <a:rPr lang="en-US" sz="1730" b="1">
                  <a:solidFill>
                    <a:srgbClr val="00B0F0"/>
                  </a:solidFill>
                </a:rPr>
                <a:t>Internal Server</a:t>
              </a:r>
            </a:p>
            <a:p>
              <a:pPr algn="r"/>
              <a:r>
                <a:rPr lang="en-US" sz="1730" b="1">
                  <a:solidFill>
                    <a:srgbClr val="00B0F0"/>
                  </a:solidFill>
                </a:rPr>
                <a:t>Performance</a:t>
              </a:r>
            </a:p>
          </p:txBody>
        </p:sp>
      </p:grpSp>
    </p:spTree>
    <p:extLst>
      <p:ext uri="{BB962C8B-B14F-4D97-AF65-F5344CB8AC3E}">
        <p14:creationId xmlns:p14="http://schemas.microsoft.com/office/powerpoint/2010/main" val="311249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Agility: </a:t>
            </a:r>
            <a:r>
              <a:rPr lang="en-US" b="0" dirty="0"/>
              <a:t>Manage cost with Low-priority VMs </a:t>
            </a:r>
          </a:p>
        </p:txBody>
      </p:sp>
      <p:sp>
        <p:nvSpPr>
          <p:cNvPr id="3" name="Text Placeholder 2"/>
          <p:cNvSpPr>
            <a:spLocks noGrp="1"/>
          </p:cNvSpPr>
          <p:nvPr>
            <p:ph type="body" sz="quarter" idx="10"/>
          </p:nvPr>
        </p:nvSpPr>
        <p:spPr>
          <a:xfrm>
            <a:off x="588263" y="1189176"/>
            <a:ext cx="5750559" cy="5487849"/>
          </a:xfrm>
        </p:spPr>
        <p:txBody>
          <a:bodyPr>
            <a:normAutofit lnSpcReduction="10000"/>
          </a:bodyPr>
          <a:lstStyle/>
          <a:p>
            <a:pPr algn="l" rtl="0">
              <a:lnSpc>
                <a:spcPct val="100000"/>
              </a:lnSpc>
            </a:pPr>
            <a:r>
              <a:rPr lang="en-US" sz="3137" dirty="0"/>
              <a:t>Cheaper compute:</a:t>
            </a:r>
          </a:p>
          <a:p>
            <a:pPr lvl="1" algn="l" rtl="0">
              <a:lnSpc>
                <a:spcPct val="100000"/>
              </a:lnSpc>
            </a:pPr>
            <a:r>
              <a:rPr lang="en-US" dirty="0"/>
              <a:t>Up to 80% discount; fixed price</a:t>
            </a:r>
          </a:p>
          <a:p>
            <a:pPr algn="l" rtl="0">
              <a:lnSpc>
                <a:spcPct val="100000"/>
              </a:lnSpc>
            </a:pPr>
            <a:r>
              <a:rPr lang="en-US" sz="3137" dirty="0"/>
              <a:t>Uses surplus capacity:</a:t>
            </a:r>
          </a:p>
          <a:p>
            <a:pPr lvl="1" algn="l" rtl="0">
              <a:lnSpc>
                <a:spcPct val="100000"/>
              </a:lnSpc>
            </a:pPr>
            <a:r>
              <a:rPr lang="en-US" dirty="0"/>
              <a:t>Availability can vary; can be preempted</a:t>
            </a:r>
          </a:p>
          <a:p>
            <a:pPr algn="l" rtl="0">
              <a:lnSpc>
                <a:spcPct val="100000"/>
              </a:lnSpc>
            </a:pPr>
            <a:r>
              <a:rPr lang="en-US" sz="3137" dirty="0"/>
              <a:t>Compare to:</a:t>
            </a:r>
          </a:p>
          <a:p>
            <a:pPr lvl="1" algn="l" rtl="0">
              <a:lnSpc>
                <a:spcPct val="100000"/>
              </a:lnSpc>
            </a:pPr>
            <a:r>
              <a:rPr lang="en-US" dirty="0"/>
              <a:t>AWS spot instances</a:t>
            </a:r>
          </a:p>
          <a:p>
            <a:pPr lvl="1" algn="l" rtl="0">
              <a:lnSpc>
                <a:spcPct val="100000"/>
              </a:lnSpc>
            </a:pPr>
            <a:r>
              <a:rPr lang="en-US" dirty="0"/>
              <a:t>Google Cloud preemptible instances</a:t>
            </a:r>
          </a:p>
          <a:p>
            <a:pPr algn="l" rtl="0">
              <a:lnSpc>
                <a:spcPct val="100000"/>
              </a:lnSpc>
            </a:pPr>
            <a:r>
              <a:rPr lang="en-US" sz="3137" dirty="0"/>
              <a:t>VM support:</a:t>
            </a:r>
          </a:p>
          <a:p>
            <a:pPr lvl="1" algn="l" rtl="0">
              <a:lnSpc>
                <a:spcPct val="100000"/>
              </a:lnSpc>
            </a:pPr>
            <a:r>
              <a:rPr lang="en-US" dirty="0"/>
              <a:t>Virtually all VM sizes</a:t>
            </a:r>
          </a:p>
          <a:p>
            <a:pPr algn="l" rtl="0">
              <a:lnSpc>
                <a:spcPct val="100000"/>
              </a:lnSpc>
            </a:pPr>
            <a:r>
              <a:rPr lang="en-US" sz="3137" dirty="0"/>
              <a:t>Value:</a:t>
            </a:r>
          </a:p>
          <a:p>
            <a:pPr lvl="1" algn="l" rtl="0">
              <a:lnSpc>
                <a:spcPct val="100000"/>
              </a:lnSpc>
            </a:pPr>
            <a:r>
              <a:rPr lang="en-US" dirty="0"/>
              <a:t>Get work done for lower cost, faster, or do more for same price</a:t>
            </a:r>
          </a:p>
        </p:txBody>
      </p:sp>
      <p:sp>
        <p:nvSpPr>
          <p:cNvPr id="4" name="Text Placeholder 3">
            <a:extLst>
              <a:ext uri="{FF2B5EF4-FFF2-40B4-BE49-F238E27FC236}">
                <a16:creationId xmlns:a16="http://schemas.microsoft.com/office/drawing/2014/main" id="{367CBAE6-DB0E-40F3-B249-B5EA8F53810F}"/>
              </a:ext>
            </a:extLst>
          </p:cNvPr>
          <p:cNvSpPr>
            <a:spLocks noGrp="1"/>
          </p:cNvSpPr>
          <p:nvPr>
            <p:ph type="body" sz="quarter" idx="11"/>
          </p:nvPr>
        </p:nvSpPr>
        <p:spPr>
          <a:xfrm>
            <a:off x="6338822" y="1189176"/>
            <a:ext cx="5583938" cy="4527393"/>
          </a:xfrm>
        </p:spPr>
        <p:txBody>
          <a:bodyPr/>
          <a:lstStyle/>
          <a:p>
            <a:pPr algn="l" rtl="0"/>
            <a:r>
              <a:rPr lang="en-US" sz="3140" dirty="0"/>
              <a:t>VMSS support available now</a:t>
            </a:r>
          </a:p>
          <a:p>
            <a:pPr algn="l" rtl="0"/>
            <a:r>
              <a:rPr lang="en-US" sz="3140" dirty="0"/>
              <a:t>Batch &amp; </a:t>
            </a:r>
            <a:r>
              <a:rPr lang="en-US" sz="3140" dirty="0" err="1"/>
              <a:t>CycleCloud</a:t>
            </a:r>
            <a:r>
              <a:rPr lang="en-US" sz="3140" dirty="0"/>
              <a:t> integration:</a:t>
            </a:r>
          </a:p>
          <a:p>
            <a:pPr lvl="1" algn="l" rtl="0"/>
            <a:r>
              <a:rPr lang="en-US" sz="2000" dirty="0"/>
              <a:t>Pools &amp; Clusters can contain both low-priority and dedicated VMs</a:t>
            </a:r>
          </a:p>
          <a:p>
            <a:pPr lvl="1" algn="l" rtl="0"/>
            <a:r>
              <a:rPr lang="en-US" sz="2000" dirty="0"/>
              <a:t>If preemption, pool automatically seeks to target to replace preempted VMs</a:t>
            </a:r>
          </a:p>
          <a:p>
            <a:pPr lvl="1" algn="l" rtl="0"/>
            <a:r>
              <a:rPr lang="en-US" sz="2000" dirty="0"/>
              <a:t>Interrupted tasks are automatically re-scheduled &amp; re-executed</a:t>
            </a:r>
            <a:endParaRPr lang="en-US" sz="2800" dirty="0"/>
          </a:p>
          <a:p>
            <a:pPr algn="l" rtl="0"/>
            <a:r>
              <a:rPr lang="en-US" sz="3140" dirty="0"/>
              <a:t>Suitable Batch jobs:</a:t>
            </a:r>
          </a:p>
          <a:p>
            <a:pPr lvl="1" algn="l" rtl="0"/>
            <a:r>
              <a:rPr lang="en-US" sz="2000" dirty="0"/>
              <a:t>Job completion time flexibility</a:t>
            </a:r>
          </a:p>
          <a:p>
            <a:pPr lvl="1" algn="l" rtl="0"/>
            <a:r>
              <a:rPr lang="en-US" sz="2000" dirty="0"/>
              <a:t>Shorter tasks</a:t>
            </a:r>
          </a:p>
        </p:txBody>
      </p:sp>
    </p:spTree>
    <p:extLst>
      <p:ext uri="{BB962C8B-B14F-4D97-AF65-F5344CB8AC3E}">
        <p14:creationId xmlns:p14="http://schemas.microsoft.com/office/powerpoint/2010/main" val="36900412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32420CE-3736-4B42-8076-C8E431C4C7BE}"/>
              </a:ext>
            </a:extLst>
          </p:cNvPr>
          <p:cNvGrpSpPr/>
          <p:nvPr/>
        </p:nvGrpSpPr>
        <p:grpSpPr>
          <a:xfrm>
            <a:off x="4532256" y="1961910"/>
            <a:ext cx="1761898" cy="4228771"/>
            <a:chOff x="4576606" y="1725938"/>
            <a:chExt cx="1761898" cy="4228771"/>
          </a:xfrm>
        </p:grpSpPr>
        <p:grpSp>
          <p:nvGrpSpPr>
            <p:cNvPr id="75" name="Group 74">
              <a:extLst>
                <a:ext uri="{FF2B5EF4-FFF2-40B4-BE49-F238E27FC236}">
                  <a16:creationId xmlns:a16="http://schemas.microsoft.com/office/drawing/2014/main" id="{ACF6B6AC-C7E2-484B-9A48-6B0C03BC16B6}"/>
                </a:ext>
              </a:extLst>
            </p:cNvPr>
            <p:cNvGrpSpPr/>
            <p:nvPr/>
          </p:nvGrpSpPr>
          <p:grpSpPr>
            <a:xfrm>
              <a:off x="4576606" y="5030177"/>
              <a:ext cx="1759298" cy="924532"/>
              <a:chOff x="6162472" y="1573901"/>
              <a:chExt cx="1759548" cy="924663"/>
            </a:xfrm>
          </p:grpSpPr>
          <p:sp>
            <p:nvSpPr>
              <p:cNvPr id="76" name="TextBox 75">
                <a:extLst>
                  <a:ext uri="{FF2B5EF4-FFF2-40B4-BE49-F238E27FC236}">
                    <a16:creationId xmlns:a16="http://schemas.microsoft.com/office/drawing/2014/main" id="{3F727C76-F145-3446-8E61-F55FDC68F0F3}"/>
                  </a:ext>
                </a:extLst>
              </p:cNvPr>
              <p:cNvSpPr txBox="1"/>
              <p:nvPr/>
            </p:nvSpPr>
            <p:spPr>
              <a:xfrm>
                <a:off x="6162472" y="1888204"/>
                <a:ext cx="1759548" cy="610360"/>
              </a:xfrm>
              <a:prstGeom prst="rect">
                <a:avLst/>
              </a:prstGeom>
              <a:noFill/>
              <a:ln>
                <a:solidFill>
                  <a:schemeClr val="bg1">
                    <a:lumMod val="85000"/>
                  </a:schemeClr>
                </a:solidFill>
              </a:ln>
            </p:spPr>
            <p:txBody>
              <a:bodyPr wrap="square" rtlCol="0">
                <a:spAutoFit/>
              </a:bodyPr>
              <a:lstStyle/>
              <a:p>
                <a:pPr lvl="0" algn="ctr">
                  <a:defRPr/>
                </a:pPr>
                <a:r>
                  <a:rPr lang="en-US" sz="1100" b="1" cap="small" dirty="0">
                    <a:solidFill>
                      <a:prstClr val="black"/>
                    </a:solidFill>
                    <a:latin typeface="Segoe UI" panose="020B0502040204020203" pitchFamily="34" charset="0"/>
                    <a:cs typeface="Segoe UI" panose="020B0502040204020203" pitchFamily="34" charset="0"/>
                  </a:rPr>
                  <a:t>Supercomputing </a:t>
                </a:r>
                <a:br>
                  <a:rPr lang="en-US" sz="1100" b="1" cap="small" dirty="0">
                    <a:solidFill>
                      <a:prstClr val="black"/>
                    </a:solidFill>
                    <a:latin typeface="Segoe UI" panose="020B0502040204020203" pitchFamily="34" charset="0"/>
                    <a:cs typeface="Segoe UI" panose="020B0502040204020203" pitchFamily="34" charset="0"/>
                  </a:rPr>
                </a:br>
                <a:r>
                  <a:rPr lang="en-US" sz="1100" b="1" cap="small" dirty="0">
                    <a:solidFill>
                      <a:prstClr val="black"/>
                    </a:solidFill>
                    <a:latin typeface="Segoe UI" panose="020B0502040204020203" pitchFamily="34" charset="0"/>
                    <a:cs typeface="Segoe UI" panose="020B0502040204020203" pitchFamily="34" charset="0"/>
                  </a:rPr>
                  <a:t>for extreme scale </a:t>
                </a:r>
                <a:r>
                  <a:rPr lang="en-US" sz="1100" cap="small" dirty="0">
                    <a:solidFill>
                      <a:prstClr val="black"/>
                    </a:solidFill>
                    <a:latin typeface="Segoe UI" panose="020B0502040204020203" pitchFamily="34" charset="0"/>
                    <a:cs typeface="Segoe UI" panose="020B0502040204020203" pitchFamily="34" charset="0"/>
                  </a:rPr>
                  <a:t>AI/simulation</a:t>
                </a:r>
              </a:p>
            </p:txBody>
          </p:sp>
          <p:sp>
            <p:nvSpPr>
              <p:cNvPr id="77" name="TextBox 76">
                <a:extLst>
                  <a:ext uri="{FF2B5EF4-FFF2-40B4-BE49-F238E27FC236}">
                    <a16:creationId xmlns:a16="http://schemas.microsoft.com/office/drawing/2014/main" id="{445AD302-F69C-3343-AE08-AC90F036C8EF}"/>
                  </a:ext>
                </a:extLst>
              </p:cNvPr>
              <p:cNvSpPr txBox="1"/>
              <p:nvPr/>
            </p:nvSpPr>
            <p:spPr>
              <a:xfrm>
                <a:off x="6162472" y="1573901"/>
                <a:ext cx="1759548" cy="312073"/>
              </a:xfrm>
              <a:prstGeom prst="rect">
                <a:avLst/>
              </a:prstGeom>
              <a:solidFill>
                <a:schemeClr val="tx1">
                  <a:lumMod val="20000"/>
                  <a:lumOff val="80000"/>
                </a:schemeClr>
              </a:solidFill>
              <a:ln>
                <a:solidFill>
                  <a:schemeClr val="bg1">
                    <a:lumMod val="85000"/>
                  </a:schemeClr>
                </a:solidFill>
              </a:ln>
            </p:spPr>
            <p:txBody>
              <a:bodyPr wrap="square" rtlCol="0" anchor="t">
                <a:spAutoFit/>
              </a:bodyPr>
              <a:lstStyle/>
              <a:p>
                <a:pPr lvl="0" algn="ctr">
                  <a:defRPr/>
                </a:pPr>
                <a:r>
                  <a:rPr lang="en-US" sz="1400" dirty="0">
                    <a:latin typeface="Segoe UI" panose="020B0502040204020203" pitchFamily="34" charset="0"/>
                    <a:cs typeface="Segoe UI" panose="020B0502040204020203" pitchFamily="34" charset="0"/>
                  </a:rPr>
                  <a:t>Cray XC</a:t>
                </a:r>
              </a:p>
            </p:txBody>
          </p:sp>
        </p:grpSp>
        <p:grpSp>
          <p:nvGrpSpPr>
            <p:cNvPr id="78" name="Group 77">
              <a:extLst>
                <a:ext uri="{FF2B5EF4-FFF2-40B4-BE49-F238E27FC236}">
                  <a16:creationId xmlns:a16="http://schemas.microsoft.com/office/drawing/2014/main" id="{A656858F-4677-3747-A73D-70BCE412EBC4}"/>
                </a:ext>
              </a:extLst>
            </p:cNvPr>
            <p:cNvGrpSpPr/>
            <p:nvPr/>
          </p:nvGrpSpPr>
          <p:grpSpPr>
            <a:xfrm>
              <a:off x="4579206" y="3927917"/>
              <a:ext cx="1759298" cy="925001"/>
              <a:chOff x="4273250" y="1584633"/>
              <a:chExt cx="1759548" cy="925132"/>
            </a:xfrm>
          </p:grpSpPr>
          <p:sp>
            <p:nvSpPr>
              <p:cNvPr id="79" name="TextBox 78">
                <a:extLst>
                  <a:ext uri="{FF2B5EF4-FFF2-40B4-BE49-F238E27FC236}">
                    <a16:creationId xmlns:a16="http://schemas.microsoft.com/office/drawing/2014/main" id="{70E5D425-B251-3442-AF63-6D7BB6F57D27}"/>
                  </a:ext>
                </a:extLst>
              </p:cNvPr>
              <p:cNvSpPr txBox="1"/>
              <p:nvPr/>
            </p:nvSpPr>
            <p:spPr>
              <a:xfrm>
                <a:off x="4273250" y="1899405"/>
                <a:ext cx="1759548" cy="610360"/>
              </a:xfrm>
              <a:prstGeom prst="rect">
                <a:avLst/>
              </a:prstGeom>
              <a:noFill/>
              <a:ln>
                <a:solidFill>
                  <a:schemeClr val="bg1">
                    <a:lumMod val="85000"/>
                  </a:schemeClr>
                </a:solidFill>
              </a:ln>
            </p:spPr>
            <p:txBody>
              <a:bodyPr wrap="square" rtlCol="0">
                <a:spAutoFit/>
              </a:bodyPr>
              <a:lstStyle/>
              <a:p>
                <a:pPr lvl="0" algn="ctr">
                  <a:defRPr/>
                </a:pPr>
                <a:r>
                  <a:rPr lang="en-US" sz="1100" b="1" cap="small" dirty="0">
                    <a:solidFill>
                      <a:prstClr val="black"/>
                    </a:solidFill>
                    <a:latin typeface="Segoe UI" panose="020B0502040204020203" pitchFamily="34" charset="0"/>
                    <a:cs typeface="Segoe UI" panose="020B0502040204020203" pitchFamily="34" charset="0"/>
                  </a:rPr>
                  <a:t>Bare metal clusters:</a:t>
                </a:r>
              </a:p>
              <a:p>
                <a:pPr lvl="0" algn="ctr">
                  <a:defRPr/>
                </a:pPr>
                <a:r>
                  <a:rPr lang="en-US" sz="1100" cap="small" dirty="0">
                    <a:solidFill>
                      <a:prstClr val="black"/>
                    </a:solidFill>
                    <a:latin typeface="Segoe UI" panose="020B0502040204020203" pitchFamily="34" charset="0"/>
                    <a:cs typeface="Segoe UI" panose="020B0502040204020203" pitchFamily="34" charset="0"/>
                  </a:rPr>
                  <a:t>High GHz CPUs (4.5 </a:t>
                </a:r>
                <a:r>
                  <a:rPr lang="en-US" sz="1100" cap="small" dirty="0" err="1">
                    <a:solidFill>
                      <a:prstClr val="black"/>
                    </a:solidFill>
                    <a:latin typeface="Segoe UI" panose="020B0502040204020203" pitchFamily="34" charset="0"/>
                    <a:cs typeface="Segoe UI" panose="020B0502040204020203" pitchFamily="34" charset="0"/>
                  </a:rPr>
                  <a:t>Ghz</a:t>
                </a:r>
                <a:r>
                  <a:rPr lang="en-US" sz="1100" cap="small" dirty="0">
                    <a:solidFill>
                      <a:prstClr val="black"/>
                    </a:solidFill>
                    <a:latin typeface="Segoe UI" panose="020B0502040204020203" pitchFamily="34" charset="0"/>
                    <a:cs typeface="Segoe UI" panose="020B0502040204020203" pitchFamily="34" charset="0"/>
                  </a:rPr>
                  <a:t>)</a:t>
                </a:r>
              </a:p>
              <a:p>
                <a:pPr lvl="0" algn="ctr">
                  <a:defRPr/>
                </a:pPr>
                <a:r>
                  <a:rPr lang="en-US" sz="1100" cap="small" dirty="0">
                    <a:solidFill>
                      <a:prstClr val="black"/>
                    </a:solidFill>
                    <a:latin typeface="Segoe UI" panose="020B0502040204020203" pitchFamily="34" charset="0"/>
                    <a:cs typeface="Segoe UI" panose="020B0502040204020203" pitchFamily="34" charset="0"/>
                  </a:rPr>
                  <a:t>Custom Configurations</a:t>
                </a:r>
              </a:p>
            </p:txBody>
          </p:sp>
          <p:sp>
            <p:nvSpPr>
              <p:cNvPr id="80" name="TextBox 79">
                <a:extLst>
                  <a:ext uri="{FF2B5EF4-FFF2-40B4-BE49-F238E27FC236}">
                    <a16:creationId xmlns:a16="http://schemas.microsoft.com/office/drawing/2014/main" id="{51B7FD7E-9F22-8143-9190-BBEA7FDBD5CE}"/>
                  </a:ext>
                </a:extLst>
              </p:cNvPr>
              <p:cNvSpPr txBox="1"/>
              <p:nvPr/>
            </p:nvSpPr>
            <p:spPr>
              <a:xfrm>
                <a:off x="4273250" y="1584633"/>
                <a:ext cx="1759548" cy="312073"/>
              </a:xfrm>
              <a:prstGeom prst="rect">
                <a:avLst/>
              </a:prstGeom>
              <a:solidFill>
                <a:schemeClr val="tx1">
                  <a:lumMod val="20000"/>
                  <a:lumOff val="80000"/>
                </a:schemeClr>
              </a:solidFill>
              <a:ln>
                <a:solidFill>
                  <a:schemeClr val="bg1">
                    <a:lumMod val="85000"/>
                  </a:schemeClr>
                </a:solidFill>
              </a:ln>
            </p:spPr>
            <p:txBody>
              <a:bodyPr wrap="square" rtlCol="0" anchor="t">
                <a:spAutoFit/>
              </a:bodyPr>
              <a:lstStyle/>
              <a:p>
                <a:pPr lvl="0" algn="ctr">
                  <a:defRPr/>
                </a:pPr>
                <a:r>
                  <a:rPr lang="en-US" sz="1400" dirty="0">
                    <a:latin typeface="Segoe UI" panose="020B0502040204020203" pitchFamily="34" charset="0"/>
                    <a:cs typeface="Segoe UI" panose="020B0502040204020203" pitchFamily="34" charset="0"/>
                  </a:rPr>
                  <a:t>Cray CS</a:t>
                </a:r>
              </a:p>
            </p:txBody>
          </p:sp>
        </p:grpSp>
        <p:grpSp>
          <p:nvGrpSpPr>
            <p:cNvPr id="57" name="Group 56">
              <a:extLst>
                <a:ext uri="{FF2B5EF4-FFF2-40B4-BE49-F238E27FC236}">
                  <a16:creationId xmlns:a16="http://schemas.microsoft.com/office/drawing/2014/main" id="{DAD813D6-9D87-AC45-A093-DB22B7C9E23D}"/>
                </a:ext>
              </a:extLst>
            </p:cNvPr>
            <p:cNvGrpSpPr/>
            <p:nvPr/>
          </p:nvGrpSpPr>
          <p:grpSpPr>
            <a:xfrm>
              <a:off x="4576606" y="2831983"/>
              <a:ext cx="1756698" cy="933674"/>
              <a:chOff x="494806" y="1570574"/>
              <a:chExt cx="1756948" cy="933806"/>
            </a:xfrm>
          </p:grpSpPr>
          <p:sp>
            <p:nvSpPr>
              <p:cNvPr id="58" name="TextBox 57">
                <a:extLst>
                  <a:ext uri="{FF2B5EF4-FFF2-40B4-BE49-F238E27FC236}">
                    <a16:creationId xmlns:a16="http://schemas.microsoft.com/office/drawing/2014/main" id="{5D718D9A-9768-634F-BC73-23339D58BDEB}"/>
                  </a:ext>
                </a:extLst>
              </p:cNvPr>
              <p:cNvSpPr txBox="1"/>
              <p:nvPr/>
            </p:nvSpPr>
            <p:spPr>
              <a:xfrm>
                <a:off x="494806" y="1894020"/>
                <a:ext cx="1756948" cy="610360"/>
              </a:xfrm>
              <a:prstGeom prst="rect">
                <a:avLst/>
              </a:prstGeom>
              <a:noFill/>
              <a:ln>
                <a:solidFill>
                  <a:schemeClr val="bg1">
                    <a:lumMod val="85000"/>
                  </a:schemeClr>
                </a:solidFill>
              </a:ln>
            </p:spPr>
            <p:txBody>
              <a:bodyPr wrap="square" rtlCol="0" anchor="t">
                <a:spAutoFit/>
              </a:bodyPr>
              <a:lstStyle/>
              <a:p>
                <a:pPr algn="ctr" defTabSz="914225">
                  <a:defRPr/>
                </a:pPr>
                <a:r>
                  <a:rPr lang="en-US" sz="1100" cap="small">
                    <a:solidFill>
                      <a:prstClr val="black"/>
                    </a:solidFill>
                    <a:latin typeface="Segoe UI" panose="020B0502040204020203" pitchFamily="34" charset="0"/>
                    <a:cs typeface="Segoe UI" panose="020B0502040204020203" pitchFamily="34" charset="0"/>
                  </a:rPr>
                  <a:t>Wide RAM Ratios:</a:t>
                </a:r>
                <a:br>
                  <a:rPr lang="en-US" sz="1100" cap="small">
                    <a:solidFill>
                      <a:prstClr val="black"/>
                    </a:solidFill>
                    <a:latin typeface="Segoe UI" panose="020B0502040204020203" pitchFamily="34" charset="0"/>
                    <a:cs typeface="Segoe UI" panose="020B0502040204020203" pitchFamily="34" charset="0"/>
                  </a:rPr>
                </a:br>
                <a:r>
                  <a:rPr lang="en-US" sz="1100" cap="small">
                    <a:solidFill>
                      <a:prstClr val="black"/>
                    </a:solidFill>
                    <a:latin typeface="Segoe UI" panose="020B0502040204020203" pitchFamily="34" charset="0"/>
                    <a:cs typeface="Segoe UI" panose="020B0502040204020203" pitchFamily="34" charset="0"/>
                  </a:rPr>
                  <a:t>4-60GB per Physical core</a:t>
                </a:r>
              </a:p>
              <a:p>
                <a:pPr algn="ctr" defTabSz="914225">
                  <a:defRPr/>
                </a:pPr>
                <a:r>
                  <a:rPr lang="en-US" sz="1100" cap="small">
                    <a:solidFill>
                      <a:prstClr val="black"/>
                    </a:solidFill>
                    <a:latin typeface="Segoe UI" panose="020B0502040204020203" pitchFamily="34" charset="0"/>
                    <a:cs typeface="Segoe UI" panose="020B0502040204020203" pitchFamily="34" charset="0"/>
                  </a:rPr>
                  <a:t>Max Server Memory: 4TB</a:t>
                </a:r>
              </a:p>
            </p:txBody>
          </p:sp>
          <p:sp>
            <p:nvSpPr>
              <p:cNvPr id="59" name="TextBox 58">
                <a:extLst>
                  <a:ext uri="{FF2B5EF4-FFF2-40B4-BE49-F238E27FC236}">
                    <a16:creationId xmlns:a16="http://schemas.microsoft.com/office/drawing/2014/main" id="{B7659690-BD32-1841-8011-9D339B5927CF}"/>
                  </a:ext>
                </a:extLst>
              </p:cNvPr>
              <p:cNvSpPr txBox="1"/>
              <p:nvPr/>
            </p:nvSpPr>
            <p:spPr>
              <a:xfrm>
                <a:off x="494806" y="1570574"/>
                <a:ext cx="1756948" cy="312073"/>
              </a:xfrm>
              <a:prstGeom prst="rect">
                <a:avLst/>
              </a:prstGeom>
              <a:solidFill>
                <a:schemeClr val="accent1"/>
              </a:solidFill>
              <a:ln>
                <a:solidFill>
                  <a:schemeClr val="bg1">
                    <a:lumMod val="85000"/>
                  </a:schemeClr>
                </a:solidFill>
              </a:ln>
            </p:spPr>
            <p:txBody>
              <a:bodyPr wrap="square" rtlCol="0" anchor="t">
                <a:spAutoFit/>
              </a:bodyPr>
              <a:lstStyle/>
              <a:p>
                <a:pPr lvl="0" algn="ctr">
                  <a:defRPr/>
                </a:pPr>
                <a:r>
                  <a:rPr lang="en-US" sz="1400" dirty="0">
                    <a:solidFill>
                      <a:schemeClr val="bg1"/>
                    </a:solidFill>
                    <a:latin typeface="Segoe UI" panose="020B0502040204020203" pitchFamily="34" charset="0"/>
                    <a:cs typeface="Segoe UI" panose="020B0502040204020203" pitchFamily="34" charset="0"/>
                  </a:rPr>
                  <a:t>D, E, F, L, G, M</a:t>
                </a:r>
              </a:p>
            </p:txBody>
          </p:sp>
        </p:grpSp>
        <p:grpSp>
          <p:nvGrpSpPr>
            <p:cNvPr id="60" name="Group 59">
              <a:extLst>
                <a:ext uri="{FF2B5EF4-FFF2-40B4-BE49-F238E27FC236}">
                  <a16:creationId xmlns:a16="http://schemas.microsoft.com/office/drawing/2014/main" id="{AB3F6217-F51D-9245-A26F-5384FA8640D9}"/>
                </a:ext>
              </a:extLst>
            </p:cNvPr>
            <p:cNvGrpSpPr/>
            <p:nvPr/>
          </p:nvGrpSpPr>
          <p:grpSpPr>
            <a:xfrm>
              <a:off x="4576606" y="1725938"/>
              <a:ext cx="1756698" cy="923391"/>
              <a:chOff x="2384028" y="1586243"/>
              <a:chExt cx="1756948" cy="923522"/>
            </a:xfrm>
          </p:grpSpPr>
          <p:sp>
            <p:nvSpPr>
              <p:cNvPr id="73" name="TextBox 72">
                <a:extLst>
                  <a:ext uri="{FF2B5EF4-FFF2-40B4-BE49-F238E27FC236}">
                    <a16:creationId xmlns:a16="http://schemas.microsoft.com/office/drawing/2014/main" id="{4AE4FBE4-ED1A-9540-B96B-1FCF4E069BA6}"/>
                  </a:ext>
                </a:extLst>
              </p:cNvPr>
              <p:cNvSpPr txBox="1"/>
              <p:nvPr/>
            </p:nvSpPr>
            <p:spPr>
              <a:xfrm>
                <a:off x="2384028" y="1899405"/>
                <a:ext cx="1756948" cy="610360"/>
              </a:xfrm>
              <a:prstGeom prst="rect">
                <a:avLst/>
              </a:prstGeom>
              <a:noFill/>
              <a:ln>
                <a:solidFill>
                  <a:schemeClr val="bg1">
                    <a:lumMod val="85000"/>
                  </a:schemeClr>
                </a:solidFill>
              </a:ln>
            </p:spPr>
            <p:txBody>
              <a:bodyPr wrap="square" rtlCol="0">
                <a:spAutoFit/>
              </a:bodyPr>
              <a:lstStyle/>
              <a:p>
                <a:pPr algn="ctr" defTabSz="914225">
                  <a:defRPr/>
                </a:pPr>
                <a:r>
                  <a:rPr lang="en-US" sz="1100" cap="small" dirty="0" err="1">
                    <a:solidFill>
                      <a:prstClr val="black"/>
                    </a:solidFill>
                    <a:latin typeface="Segoe UI" panose="020B0502040204020203" pitchFamily="34" charset="0"/>
                    <a:cs typeface="Segoe UI" panose="020B0502040204020203" pitchFamily="34" charset="0"/>
                  </a:rPr>
                  <a:t>Infiniband</a:t>
                </a:r>
                <a:r>
                  <a:rPr lang="en-US" sz="1100" cap="small" dirty="0">
                    <a:solidFill>
                      <a:prstClr val="black"/>
                    </a:solidFill>
                    <a:latin typeface="Segoe UI" panose="020B0502040204020203" pitchFamily="34" charset="0"/>
                    <a:cs typeface="Segoe UI" panose="020B0502040204020203" pitchFamily="34" charset="0"/>
                  </a:rPr>
                  <a:t> Connected, </a:t>
                </a:r>
              </a:p>
              <a:p>
                <a:pPr algn="ctr" defTabSz="914225">
                  <a:defRPr/>
                </a:pPr>
                <a:r>
                  <a:rPr lang="en-US" sz="1100" cap="small" dirty="0">
                    <a:solidFill>
                      <a:prstClr val="black"/>
                    </a:solidFill>
                    <a:latin typeface="Segoe UI" panose="020B0502040204020203" pitchFamily="34" charset="0"/>
                    <a:cs typeface="Segoe UI" panose="020B0502040204020203" pitchFamily="34" charset="0"/>
                  </a:rPr>
                  <a:t>High Clock Speed/GPU, </a:t>
                </a:r>
              </a:p>
              <a:p>
                <a:pPr algn="ctr" defTabSz="914225">
                  <a:defRPr/>
                </a:pPr>
                <a:r>
                  <a:rPr lang="en-US" sz="1100" cap="small" dirty="0">
                    <a:solidFill>
                      <a:prstClr val="black"/>
                    </a:solidFill>
                    <a:latin typeface="Segoe UI" panose="020B0502040204020203" pitchFamily="34" charset="0"/>
                    <a:cs typeface="Segoe UI" panose="020B0502040204020203" pitchFamily="34" charset="0"/>
                  </a:rPr>
                  <a:t>Physical Cores</a:t>
                </a:r>
              </a:p>
            </p:txBody>
          </p:sp>
          <p:sp>
            <p:nvSpPr>
              <p:cNvPr id="74" name="TextBox 73">
                <a:extLst>
                  <a:ext uri="{FF2B5EF4-FFF2-40B4-BE49-F238E27FC236}">
                    <a16:creationId xmlns:a16="http://schemas.microsoft.com/office/drawing/2014/main" id="{65DE1AA1-4BB5-1C4D-A666-DCC3034A6B58}"/>
                  </a:ext>
                </a:extLst>
              </p:cNvPr>
              <p:cNvSpPr txBox="1"/>
              <p:nvPr/>
            </p:nvSpPr>
            <p:spPr>
              <a:xfrm>
                <a:off x="2384028" y="1586243"/>
                <a:ext cx="1756948" cy="305982"/>
              </a:xfrm>
              <a:prstGeom prst="rect">
                <a:avLst/>
              </a:prstGeom>
              <a:solidFill>
                <a:schemeClr val="accent1"/>
              </a:solidFill>
              <a:ln>
                <a:solidFill>
                  <a:schemeClr val="bg1">
                    <a:lumMod val="85000"/>
                  </a:schemeClr>
                </a:solidFill>
              </a:ln>
            </p:spPr>
            <p:txBody>
              <a:bodyPr wrap="square" rtlCol="0" anchor="t">
                <a:spAutoFit/>
              </a:bodyPr>
              <a:lstStyle/>
              <a:p>
                <a:pPr lvl="0" algn="ctr">
                  <a:defRPr/>
                </a:pPr>
                <a:r>
                  <a:rPr lang="en-US" sz="1400" dirty="0">
                    <a:solidFill>
                      <a:schemeClr val="bg1"/>
                    </a:solidFill>
                    <a:latin typeface="Segoe UI" panose="020B0502040204020203" pitchFamily="34" charset="0"/>
                    <a:cs typeface="Segoe UI" panose="020B0502040204020203" pitchFamily="34" charset="0"/>
                  </a:rPr>
                  <a:t>H, Nc Series</a:t>
                </a:r>
              </a:p>
            </p:txBody>
          </p:sp>
        </p:grpSp>
      </p:grpSp>
      <p:sp>
        <p:nvSpPr>
          <p:cNvPr id="41" name="Title 1">
            <a:extLst>
              <a:ext uri="{FF2B5EF4-FFF2-40B4-BE49-F238E27FC236}">
                <a16:creationId xmlns:a16="http://schemas.microsoft.com/office/drawing/2014/main" id="{9FA3862F-E0B8-0E43-A18E-7043BF610576}"/>
              </a:ext>
            </a:extLst>
          </p:cNvPr>
          <p:cNvSpPr txBox="1">
            <a:spLocks/>
          </p:cNvSpPr>
          <p:nvPr/>
        </p:nvSpPr>
        <p:spPr>
          <a:xfrm>
            <a:off x="151183" y="-47772"/>
            <a:ext cx="12359249" cy="899537"/>
          </a:xfrm>
          <a:prstGeom prst="rect">
            <a:avLst/>
          </a:prstGeom>
        </p:spPr>
        <p:txBody>
          <a:bodyPr vert="horz" lIns="91427" tIns="45713" rIns="91427" bIns="45713" rtlCol="0" anchor="ctr">
            <a:normAutofit/>
          </a:bodyPr>
          <a:lstStyle>
            <a:lvl1pPr>
              <a:lnSpc>
                <a:spcPct val="90000"/>
              </a:lnSpc>
              <a:spcBef>
                <a:spcPct val="0"/>
              </a:spcBef>
              <a:buNone/>
              <a:defRPr sz="3600">
                <a:solidFill>
                  <a:schemeClr val="accent1">
                    <a:lumMod val="75000"/>
                  </a:schemeClr>
                </a:solidFill>
                <a:latin typeface="Segoe UI" panose="020B0502040204020203" pitchFamily="34" charset="0"/>
                <a:ea typeface="+mj-ea"/>
                <a:cs typeface="Segoe UI" panose="020B0502040204020203" pitchFamily="34" charset="0"/>
              </a:defRPr>
            </a:lvl1pPr>
          </a:lstStyle>
          <a:p>
            <a:endParaRPr lang="en-US" sz="2800" dirty="0"/>
          </a:p>
        </p:txBody>
      </p:sp>
      <p:grpSp>
        <p:nvGrpSpPr>
          <p:cNvPr id="45" name="Group 44">
            <a:extLst>
              <a:ext uri="{FF2B5EF4-FFF2-40B4-BE49-F238E27FC236}">
                <a16:creationId xmlns:a16="http://schemas.microsoft.com/office/drawing/2014/main" id="{9C4FDA31-2A3A-8048-BC80-25BFACB7F67B}"/>
              </a:ext>
            </a:extLst>
          </p:cNvPr>
          <p:cNvGrpSpPr/>
          <p:nvPr/>
        </p:nvGrpSpPr>
        <p:grpSpPr>
          <a:xfrm>
            <a:off x="7011736" y="1696736"/>
            <a:ext cx="3958713" cy="1809651"/>
            <a:chOff x="483553" y="3272409"/>
            <a:chExt cx="6964659" cy="3183764"/>
          </a:xfrm>
        </p:grpSpPr>
        <p:grpSp>
          <p:nvGrpSpPr>
            <p:cNvPr id="32" name="Group 31">
              <a:extLst>
                <a:ext uri="{FF2B5EF4-FFF2-40B4-BE49-F238E27FC236}">
                  <a16:creationId xmlns:a16="http://schemas.microsoft.com/office/drawing/2014/main" id="{5A02DC88-EB6C-2743-9403-B4D7125BB0BF}"/>
                </a:ext>
              </a:extLst>
            </p:cNvPr>
            <p:cNvGrpSpPr/>
            <p:nvPr/>
          </p:nvGrpSpPr>
          <p:grpSpPr>
            <a:xfrm>
              <a:off x="865617" y="3484186"/>
              <a:ext cx="5689185" cy="2645862"/>
              <a:chOff x="996906" y="4209402"/>
              <a:chExt cx="3391778" cy="1596028"/>
            </a:xfrm>
          </p:grpSpPr>
          <p:sp>
            <p:nvSpPr>
              <p:cNvPr id="33" name="Freeform 5">
                <a:extLst>
                  <a:ext uri="{FF2B5EF4-FFF2-40B4-BE49-F238E27FC236}">
                    <a16:creationId xmlns:a16="http://schemas.microsoft.com/office/drawing/2014/main" id="{21FCA02C-30AD-4D4D-AE7D-7AB938A9CACF}"/>
                  </a:ext>
                </a:extLst>
              </p:cNvPr>
              <p:cNvSpPr>
                <a:spLocks/>
              </p:cNvSpPr>
              <p:nvPr/>
            </p:nvSpPr>
            <p:spPr bwMode="auto">
              <a:xfrm>
                <a:off x="2016997" y="4209402"/>
                <a:ext cx="2371687" cy="1390258"/>
              </a:xfrm>
              <a:custGeom>
                <a:avLst/>
                <a:gdLst>
                  <a:gd name="T0" fmla="*/ 593 w 709"/>
                  <a:gd name="T1" fmla="*/ 166 h 417"/>
                  <a:gd name="T2" fmla="*/ 594 w 709"/>
                  <a:gd name="T3" fmla="*/ 157 h 417"/>
                  <a:gd name="T4" fmla="*/ 436 w 709"/>
                  <a:gd name="T5" fmla="*/ 0 h 417"/>
                  <a:gd name="T6" fmla="*/ 293 w 709"/>
                  <a:gd name="T7" fmla="*/ 92 h 417"/>
                  <a:gd name="T8" fmla="*/ 214 w 709"/>
                  <a:gd name="T9" fmla="*/ 64 h 417"/>
                  <a:gd name="T10" fmla="*/ 92 w 709"/>
                  <a:gd name="T11" fmla="*/ 185 h 417"/>
                  <a:gd name="T12" fmla="*/ 95 w 709"/>
                  <a:gd name="T13" fmla="*/ 212 h 417"/>
                  <a:gd name="T14" fmla="*/ 0 w 709"/>
                  <a:gd name="T15" fmla="*/ 311 h 417"/>
                  <a:gd name="T16" fmla="*/ 101 w 709"/>
                  <a:gd name="T17" fmla="*/ 417 h 417"/>
                  <a:gd name="T18" fmla="*/ 103 w 709"/>
                  <a:gd name="T19" fmla="*/ 417 h 417"/>
                  <a:gd name="T20" fmla="*/ 586 w 709"/>
                  <a:gd name="T21" fmla="*/ 417 h 417"/>
                  <a:gd name="T22" fmla="*/ 709 w 709"/>
                  <a:gd name="T23" fmla="*/ 292 h 417"/>
                  <a:gd name="T24" fmla="*/ 593 w 709"/>
                  <a:gd name="T25" fmla="*/ 16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9" h="417">
                    <a:moveTo>
                      <a:pt x="593" y="166"/>
                    </a:moveTo>
                    <a:cubicBezTo>
                      <a:pt x="593" y="164"/>
                      <a:pt x="594" y="160"/>
                      <a:pt x="594" y="157"/>
                    </a:cubicBezTo>
                    <a:cubicBezTo>
                      <a:pt x="594" y="70"/>
                      <a:pt x="523" y="0"/>
                      <a:pt x="436" y="0"/>
                    </a:cubicBezTo>
                    <a:cubicBezTo>
                      <a:pt x="372" y="0"/>
                      <a:pt x="317" y="37"/>
                      <a:pt x="293" y="92"/>
                    </a:cubicBezTo>
                    <a:cubicBezTo>
                      <a:pt x="271" y="75"/>
                      <a:pt x="245" y="64"/>
                      <a:pt x="214" y="64"/>
                    </a:cubicBezTo>
                    <a:cubicBezTo>
                      <a:pt x="146" y="64"/>
                      <a:pt x="92" y="118"/>
                      <a:pt x="92" y="185"/>
                    </a:cubicBezTo>
                    <a:cubicBezTo>
                      <a:pt x="92" y="195"/>
                      <a:pt x="94" y="204"/>
                      <a:pt x="95" y="212"/>
                    </a:cubicBezTo>
                    <a:cubicBezTo>
                      <a:pt x="43" y="216"/>
                      <a:pt x="0" y="257"/>
                      <a:pt x="0" y="311"/>
                    </a:cubicBezTo>
                    <a:cubicBezTo>
                      <a:pt x="0" y="368"/>
                      <a:pt x="44" y="401"/>
                      <a:pt x="101" y="417"/>
                    </a:cubicBezTo>
                    <a:cubicBezTo>
                      <a:pt x="103" y="417"/>
                      <a:pt x="103" y="417"/>
                      <a:pt x="103" y="417"/>
                    </a:cubicBezTo>
                    <a:cubicBezTo>
                      <a:pt x="586" y="417"/>
                      <a:pt x="586" y="417"/>
                      <a:pt x="586" y="417"/>
                    </a:cubicBezTo>
                    <a:cubicBezTo>
                      <a:pt x="654" y="417"/>
                      <a:pt x="709" y="360"/>
                      <a:pt x="709" y="292"/>
                    </a:cubicBezTo>
                    <a:cubicBezTo>
                      <a:pt x="709" y="226"/>
                      <a:pt x="658" y="169"/>
                      <a:pt x="593" y="166"/>
                    </a:cubicBezTo>
                    <a:close/>
                  </a:path>
                </a:pathLst>
              </a:custGeom>
              <a:solidFill>
                <a:srgbClr val="0070C0"/>
              </a:solidFill>
              <a:ln w="22225" cap="rnd">
                <a:noFill/>
                <a:prstDash val="sysDash"/>
                <a:round/>
                <a:headEnd/>
                <a:tailEnd/>
              </a:ln>
            </p:spPr>
            <p:txBody>
              <a:bodyPr vert="horz" wrap="square" lIns="91427" tIns="45713" rIns="91427" bIns="45713" numCol="1" anchor="t" anchorCtr="0" compatLnSpc="1">
                <a:prstTxWarp prst="textNoShape">
                  <a:avLst/>
                </a:prstTxWarp>
              </a:bodyPr>
              <a:lstStyle/>
              <a:p>
                <a:pPr defTabSz="914225">
                  <a:defRPr/>
                </a:pPr>
                <a:endParaRPr lang="en-US" sz="1600">
                  <a:solidFill>
                    <a:prstClr val="black"/>
                  </a:solidFill>
                  <a:latin typeface="Calibri" panose="020F0502020204030204"/>
                </a:endParaRPr>
              </a:p>
            </p:txBody>
          </p:sp>
          <p:sp>
            <p:nvSpPr>
              <p:cNvPr id="34" name="Freeform: Shape 3">
                <a:extLst>
                  <a:ext uri="{FF2B5EF4-FFF2-40B4-BE49-F238E27FC236}">
                    <a16:creationId xmlns:a16="http://schemas.microsoft.com/office/drawing/2014/main" id="{E43F4B52-51E8-5746-83C3-6BAE3482F463}"/>
                  </a:ext>
                </a:extLst>
              </p:cNvPr>
              <p:cNvSpPr/>
              <p:nvPr/>
            </p:nvSpPr>
            <p:spPr>
              <a:xfrm>
                <a:off x="2057247" y="4618296"/>
                <a:ext cx="2271908" cy="1187134"/>
              </a:xfrm>
              <a:custGeom>
                <a:avLst/>
                <a:gdLst>
                  <a:gd name="connsiteX0" fmla="*/ 14514 w 4455886"/>
                  <a:gd name="connsiteY0" fmla="*/ 1756229 h 2554515"/>
                  <a:gd name="connsiteX1" fmla="*/ 145143 w 4455886"/>
                  <a:gd name="connsiteY1" fmla="*/ 1640115 h 2554515"/>
                  <a:gd name="connsiteX2" fmla="*/ 319314 w 4455886"/>
                  <a:gd name="connsiteY2" fmla="*/ 1814286 h 2554515"/>
                  <a:gd name="connsiteX3" fmla="*/ 406400 w 4455886"/>
                  <a:gd name="connsiteY3" fmla="*/ 1625600 h 2554515"/>
                  <a:gd name="connsiteX4" fmla="*/ 595086 w 4455886"/>
                  <a:gd name="connsiteY4" fmla="*/ 1669143 h 2554515"/>
                  <a:gd name="connsiteX5" fmla="*/ 725714 w 4455886"/>
                  <a:gd name="connsiteY5" fmla="*/ 1611086 h 2554515"/>
                  <a:gd name="connsiteX6" fmla="*/ 914400 w 4455886"/>
                  <a:gd name="connsiteY6" fmla="*/ 1843315 h 2554515"/>
                  <a:gd name="connsiteX7" fmla="*/ 1074057 w 4455886"/>
                  <a:gd name="connsiteY7" fmla="*/ 1494972 h 2554515"/>
                  <a:gd name="connsiteX8" fmla="*/ 1146629 w 4455886"/>
                  <a:gd name="connsiteY8" fmla="*/ 1698172 h 2554515"/>
                  <a:gd name="connsiteX9" fmla="*/ 1320800 w 4455886"/>
                  <a:gd name="connsiteY9" fmla="*/ 1596572 h 2554515"/>
                  <a:gd name="connsiteX10" fmla="*/ 1393371 w 4455886"/>
                  <a:gd name="connsiteY10" fmla="*/ 246743 h 2554515"/>
                  <a:gd name="connsiteX11" fmla="*/ 1582057 w 4455886"/>
                  <a:gd name="connsiteY11" fmla="*/ 1712686 h 2554515"/>
                  <a:gd name="connsiteX12" fmla="*/ 1843314 w 4455886"/>
                  <a:gd name="connsiteY12" fmla="*/ 1785257 h 2554515"/>
                  <a:gd name="connsiteX13" fmla="*/ 2017486 w 4455886"/>
                  <a:gd name="connsiteY13" fmla="*/ 1785257 h 2554515"/>
                  <a:gd name="connsiteX14" fmla="*/ 2148114 w 4455886"/>
                  <a:gd name="connsiteY14" fmla="*/ 1654629 h 2554515"/>
                  <a:gd name="connsiteX15" fmla="*/ 2336800 w 4455886"/>
                  <a:gd name="connsiteY15" fmla="*/ 1770743 h 2554515"/>
                  <a:gd name="connsiteX16" fmla="*/ 2409371 w 4455886"/>
                  <a:gd name="connsiteY16" fmla="*/ 1480457 h 2554515"/>
                  <a:gd name="connsiteX17" fmla="*/ 2510971 w 4455886"/>
                  <a:gd name="connsiteY17" fmla="*/ 1611086 h 2554515"/>
                  <a:gd name="connsiteX18" fmla="*/ 2569029 w 4455886"/>
                  <a:gd name="connsiteY18" fmla="*/ 493486 h 2554515"/>
                  <a:gd name="connsiteX19" fmla="*/ 2772229 w 4455886"/>
                  <a:gd name="connsiteY19" fmla="*/ 1785257 h 2554515"/>
                  <a:gd name="connsiteX20" fmla="*/ 2960914 w 4455886"/>
                  <a:gd name="connsiteY20" fmla="*/ 1596572 h 2554515"/>
                  <a:gd name="connsiteX21" fmla="*/ 3164114 w 4455886"/>
                  <a:gd name="connsiteY21" fmla="*/ 1553029 h 2554515"/>
                  <a:gd name="connsiteX22" fmla="*/ 3251200 w 4455886"/>
                  <a:gd name="connsiteY22" fmla="*/ 1422400 h 2554515"/>
                  <a:gd name="connsiteX23" fmla="*/ 3454400 w 4455886"/>
                  <a:gd name="connsiteY23" fmla="*/ 1727200 h 2554515"/>
                  <a:gd name="connsiteX24" fmla="*/ 3628571 w 4455886"/>
                  <a:gd name="connsiteY24" fmla="*/ 1465943 h 2554515"/>
                  <a:gd name="connsiteX25" fmla="*/ 3759200 w 4455886"/>
                  <a:gd name="connsiteY25" fmla="*/ 1582057 h 2554515"/>
                  <a:gd name="connsiteX26" fmla="*/ 3831771 w 4455886"/>
                  <a:gd name="connsiteY26" fmla="*/ 0 h 2554515"/>
                  <a:gd name="connsiteX27" fmla="*/ 4107543 w 4455886"/>
                  <a:gd name="connsiteY27" fmla="*/ 1698172 h 2554515"/>
                  <a:gd name="connsiteX28" fmla="*/ 4267200 w 4455886"/>
                  <a:gd name="connsiteY28" fmla="*/ 1640115 h 2554515"/>
                  <a:gd name="connsiteX29" fmla="*/ 4267200 w 4455886"/>
                  <a:gd name="connsiteY29" fmla="*/ 1640115 h 2554515"/>
                  <a:gd name="connsiteX30" fmla="*/ 4368800 w 4455886"/>
                  <a:gd name="connsiteY30" fmla="*/ 1335315 h 2554515"/>
                  <a:gd name="connsiteX31" fmla="*/ 4455886 w 4455886"/>
                  <a:gd name="connsiteY31" fmla="*/ 1727200 h 2554515"/>
                  <a:gd name="connsiteX32" fmla="*/ 4455886 w 4455886"/>
                  <a:gd name="connsiteY32" fmla="*/ 2554515 h 2554515"/>
                  <a:gd name="connsiteX33" fmla="*/ 0 w 4455886"/>
                  <a:gd name="connsiteY33" fmla="*/ 2554515 h 2554515"/>
                  <a:gd name="connsiteX34" fmla="*/ 14514 w 4455886"/>
                  <a:gd name="connsiteY34" fmla="*/ 1756229 h 2554515"/>
                  <a:gd name="connsiteX0" fmla="*/ 14514 w 4455886"/>
                  <a:gd name="connsiteY0" fmla="*/ 1756229 h 2554515"/>
                  <a:gd name="connsiteX1" fmla="*/ 145143 w 4455886"/>
                  <a:gd name="connsiteY1" fmla="*/ 1640115 h 2554515"/>
                  <a:gd name="connsiteX2" fmla="*/ 319314 w 4455886"/>
                  <a:gd name="connsiteY2" fmla="*/ 1814286 h 2554515"/>
                  <a:gd name="connsiteX3" fmla="*/ 406400 w 4455886"/>
                  <a:gd name="connsiteY3" fmla="*/ 1625600 h 2554515"/>
                  <a:gd name="connsiteX4" fmla="*/ 595086 w 4455886"/>
                  <a:gd name="connsiteY4" fmla="*/ 1669143 h 2554515"/>
                  <a:gd name="connsiteX5" fmla="*/ 725714 w 4455886"/>
                  <a:gd name="connsiteY5" fmla="*/ 1611086 h 2554515"/>
                  <a:gd name="connsiteX6" fmla="*/ 933450 w 4455886"/>
                  <a:gd name="connsiteY6" fmla="*/ 2071915 h 2554515"/>
                  <a:gd name="connsiteX7" fmla="*/ 1074057 w 4455886"/>
                  <a:gd name="connsiteY7" fmla="*/ 1494972 h 2554515"/>
                  <a:gd name="connsiteX8" fmla="*/ 1146629 w 4455886"/>
                  <a:gd name="connsiteY8" fmla="*/ 1698172 h 2554515"/>
                  <a:gd name="connsiteX9" fmla="*/ 1320800 w 4455886"/>
                  <a:gd name="connsiteY9" fmla="*/ 1596572 h 2554515"/>
                  <a:gd name="connsiteX10" fmla="*/ 1393371 w 4455886"/>
                  <a:gd name="connsiteY10" fmla="*/ 246743 h 2554515"/>
                  <a:gd name="connsiteX11" fmla="*/ 1582057 w 4455886"/>
                  <a:gd name="connsiteY11" fmla="*/ 1712686 h 2554515"/>
                  <a:gd name="connsiteX12" fmla="*/ 1843314 w 4455886"/>
                  <a:gd name="connsiteY12" fmla="*/ 1785257 h 2554515"/>
                  <a:gd name="connsiteX13" fmla="*/ 2017486 w 4455886"/>
                  <a:gd name="connsiteY13" fmla="*/ 1785257 h 2554515"/>
                  <a:gd name="connsiteX14" fmla="*/ 2148114 w 4455886"/>
                  <a:gd name="connsiteY14" fmla="*/ 1654629 h 2554515"/>
                  <a:gd name="connsiteX15" fmla="*/ 2336800 w 4455886"/>
                  <a:gd name="connsiteY15" fmla="*/ 1770743 h 2554515"/>
                  <a:gd name="connsiteX16" fmla="*/ 2409371 w 4455886"/>
                  <a:gd name="connsiteY16" fmla="*/ 1480457 h 2554515"/>
                  <a:gd name="connsiteX17" fmla="*/ 2510971 w 4455886"/>
                  <a:gd name="connsiteY17" fmla="*/ 1611086 h 2554515"/>
                  <a:gd name="connsiteX18" fmla="*/ 2569029 w 4455886"/>
                  <a:gd name="connsiteY18" fmla="*/ 493486 h 2554515"/>
                  <a:gd name="connsiteX19" fmla="*/ 2772229 w 4455886"/>
                  <a:gd name="connsiteY19" fmla="*/ 1785257 h 2554515"/>
                  <a:gd name="connsiteX20" fmla="*/ 2960914 w 4455886"/>
                  <a:gd name="connsiteY20" fmla="*/ 1596572 h 2554515"/>
                  <a:gd name="connsiteX21" fmla="*/ 3164114 w 4455886"/>
                  <a:gd name="connsiteY21" fmla="*/ 1553029 h 2554515"/>
                  <a:gd name="connsiteX22" fmla="*/ 3251200 w 4455886"/>
                  <a:gd name="connsiteY22" fmla="*/ 1422400 h 2554515"/>
                  <a:gd name="connsiteX23" fmla="*/ 3454400 w 4455886"/>
                  <a:gd name="connsiteY23" fmla="*/ 1727200 h 2554515"/>
                  <a:gd name="connsiteX24" fmla="*/ 3628571 w 4455886"/>
                  <a:gd name="connsiteY24" fmla="*/ 1465943 h 2554515"/>
                  <a:gd name="connsiteX25" fmla="*/ 3759200 w 4455886"/>
                  <a:gd name="connsiteY25" fmla="*/ 1582057 h 2554515"/>
                  <a:gd name="connsiteX26" fmla="*/ 3831771 w 4455886"/>
                  <a:gd name="connsiteY26" fmla="*/ 0 h 2554515"/>
                  <a:gd name="connsiteX27" fmla="*/ 4107543 w 4455886"/>
                  <a:gd name="connsiteY27" fmla="*/ 1698172 h 2554515"/>
                  <a:gd name="connsiteX28" fmla="*/ 4267200 w 4455886"/>
                  <a:gd name="connsiteY28" fmla="*/ 1640115 h 2554515"/>
                  <a:gd name="connsiteX29" fmla="*/ 4267200 w 4455886"/>
                  <a:gd name="connsiteY29" fmla="*/ 1640115 h 2554515"/>
                  <a:gd name="connsiteX30" fmla="*/ 4368800 w 4455886"/>
                  <a:gd name="connsiteY30" fmla="*/ 1335315 h 2554515"/>
                  <a:gd name="connsiteX31" fmla="*/ 4455886 w 4455886"/>
                  <a:gd name="connsiteY31" fmla="*/ 1727200 h 2554515"/>
                  <a:gd name="connsiteX32" fmla="*/ 4455886 w 4455886"/>
                  <a:gd name="connsiteY32" fmla="*/ 2554515 h 2554515"/>
                  <a:gd name="connsiteX33" fmla="*/ 0 w 4455886"/>
                  <a:gd name="connsiteY33" fmla="*/ 2554515 h 2554515"/>
                  <a:gd name="connsiteX34" fmla="*/ 14514 w 4455886"/>
                  <a:gd name="connsiteY34" fmla="*/ 1756229 h 2554515"/>
                  <a:gd name="connsiteX0" fmla="*/ 14514 w 4455886"/>
                  <a:gd name="connsiteY0" fmla="*/ 1756229 h 2554515"/>
                  <a:gd name="connsiteX1" fmla="*/ 145143 w 4455886"/>
                  <a:gd name="connsiteY1" fmla="*/ 1640115 h 2554515"/>
                  <a:gd name="connsiteX2" fmla="*/ 328839 w 4455886"/>
                  <a:gd name="connsiteY2" fmla="*/ 2033361 h 2554515"/>
                  <a:gd name="connsiteX3" fmla="*/ 406400 w 4455886"/>
                  <a:gd name="connsiteY3" fmla="*/ 1625600 h 2554515"/>
                  <a:gd name="connsiteX4" fmla="*/ 595086 w 4455886"/>
                  <a:gd name="connsiteY4" fmla="*/ 1669143 h 2554515"/>
                  <a:gd name="connsiteX5" fmla="*/ 725714 w 4455886"/>
                  <a:gd name="connsiteY5" fmla="*/ 1611086 h 2554515"/>
                  <a:gd name="connsiteX6" fmla="*/ 933450 w 4455886"/>
                  <a:gd name="connsiteY6" fmla="*/ 2071915 h 2554515"/>
                  <a:gd name="connsiteX7" fmla="*/ 1074057 w 4455886"/>
                  <a:gd name="connsiteY7" fmla="*/ 1494972 h 2554515"/>
                  <a:gd name="connsiteX8" fmla="*/ 1146629 w 4455886"/>
                  <a:gd name="connsiteY8" fmla="*/ 1698172 h 2554515"/>
                  <a:gd name="connsiteX9" fmla="*/ 1320800 w 4455886"/>
                  <a:gd name="connsiteY9" fmla="*/ 1596572 h 2554515"/>
                  <a:gd name="connsiteX10" fmla="*/ 1393371 w 4455886"/>
                  <a:gd name="connsiteY10" fmla="*/ 246743 h 2554515"/>
                  <a:gd name="connsiteX11" fmla="*/ 1582057 w 4455886"/>
                  <a:gd name="connsiteY11" fmla="*/ 1712686 h 2554515"/>
                  <a:gd name="connsiteX12" fmla="*/ 1843314 w 4455886"/>
                  <a:gd name="connsiteY12" fmla="*/ 1785257 h 2554515"/>
                  <a:gd name="connsiteX13" fmla="*/ 2017486 w 4455886"/>
                  <a:gd name="connsiteY13" fmla="*/ 1785257 h 2554515"/>
                  <a:gd name="connsiteX14" fmla="*/ 2148114 w 4455886"/>
                  <a:gd name="connsiteY14" fmla="*/ 1654629 h 2554515"/>
                  <a:gd name="connsiteX15" fmla="*/ 2336800 w 4455886"/>
                  <a:gd name="connsiteY15" fmla="*/ 1770743 h 2554515"/>
                  <a:gd name="connsiteX16" fmla="*/ 2409371 w 4455886"/>
                  <a:gd name="connsiteY16" fmla="*/ 1480457 h 2554515"/>
                  <a:gd name="connsiteX17" fmla="*/ 2510971 w 4455886"/>
                  <a:gd name="connsiteY17" fmla="*/ 1611086 h 2554515"/>
                  <a:gd name="connsiteX18" fmla="*/ 2569029 w 4455886"/>
                  <a:gd name="connsiteY18" fmla="*/ 493486 h 2554515"/>
                  <a:gd name="connsiteX19" fmla="*/ 2772229 w 4455886"/>
                  <a:gd name="connsiteY19" fmla="*/ 1785257 h 2554515"/>
                  <a:gd name="connsiteX20" fmla="*/ 2960914 w 4455886"/>
                  <a:gd name="connsiteY20" fmla="*/ 1596572 h 2554515"/>
                  <a:gd name="connsiteX21" fmla="*/ 3164114 w 4455886"/>
                  <a:gd name="connsiteY21" fmla="*/ 1553029 h 2554515"/>
                  <a:gd name="connsiteX22" fmla="*/ 3251200 w 4455886"/>
                  <a:gd name="connsiteY22" fmla="*/ 1422400 h 2554515"/>
                  <a:gd name="connsiteX23" fmla="*/ 3454400 w 4455886"/>
                  <a:gd name="connsiteY23" fmla="*/ 1727200 h 2554515"/>
                  <a:gd name="connsiteX24" fmla="*/ 3628571 w 4455886"/>
                  <a:gd name="connsiteY24" fmla="*/ 1465943 h 2554515"/>
                  <a:gd name="connsiteX25" fmla="*/ 3759200 w 4455886"/>
                  <a:gd name="connsiteY25" fmla="*/ 1582057 h 2554515"/>
                  <a:gd name="connsiteX26" fmla="*/ 3831771 w 4455886"/>
                  <a:gd name="connsiteY26" fmla="*/ 0 h 2554515"/>
                  <a:gd name="connsiteX27" fmla="*/ 4107543 w 4455886"/>
                  <a:gd name="connsiteY27" fmla="*/ 1698172 h 2554515"/>
                  <a:gd name="connsiteX28" fmla="*/ 4267200 w 4455886"/>
                  <a:gd name="connsiteY28" fmla="*/ 1640115 h 2554515"/>
                  <a:gd name="connsiteX29" fmla="*/ 4267200 w 4455886"/>
                  <a:gd name="connsiteY29" fmla="*/ 1640115 h 2554515"/>
                  <a:gd name="connsiteX30" fmla="*/ 4368800 w 4455886"/>
                  <a:gd name="connsiteY30" fmla="*/ 1335315 h 2554515"/>
                  <a:gd name="connsiteX31" fmla="*/ 4455886 w 4455886"/>
                  <a:gd name="connsiteY31" fmla="*/ 1727200 h 2554515"/>
                  <a:gd name="connsiteX32" fmla="*/ 4455886 w 4455886"/>
                  <a:gd name="connsiteY32" fmla="*/ 2554515 h 2554515"/>
                  <a:gd name="connsiteX33" fmla="*/ 0 w 4455886"/>
                  <a:gd name="connsiteY33" fmla="*/ 2554515 h 2554515"/>
                  <a:gd name="connsiteX34" fmla="*/ 14514 w 4455886"/>
                  <a:gd name="connsiteY34" fmla="*/ 1756229 h 2554515"/>
                  <a:gd name="connsiteX0" fmla="*/ 14514 w 4455886"/>
                  <a:gd name="connsiteY0" fmla="*/ 1756229 h 2554515"/>
                  <a:gd name="connsiteX1" fmla="*/ 145143 w 4455886"/>
                  <a:gd name="connsiteY1" fmla="*/ 1640115 h 2554515"/>
                  <a:gd name="connsiteX2" fmla="*/ 328839 w 4455886"/>
                  <a:gd name="connsiteY2" fmla="*/ 2033361 h 2554515"/>
                  <a:gd name="connsiteX3" fmla="*/ 406400 w 4455886"/>
                  <a:gd name="connsiteY3" fmla="*/ 1625600 h 2554515"/>
                  <a:gd name="connsiteX4" fmla="*/ 595086 w 4455886"/>
                  <a:gd name="connsiteY4" fmla="*/ 1669143 h 2554515"/>
                  <a:gd name="connsiteX5" fmla="*/ 725714 w 4455886"/>
                  <a:gd name="connsiteY5" fmla="*/ 1611086 h 2554515"/>
                  <a:gd name="connsiteX6" fmla="*/ 933450 w 4455886"/>
                  <a:gd name="connsiteY6" fmla="*/ 2071915 h 2554515"/>
                  <a:gd name="connsiteX7" fmla="*/ 1074057 w 4455886"/>
                  <a:gd name="connsiteY7" fmla="*/ 1494972 h 2554515"/>
                  <a:gd name="connsiteX8" fmla="*/ 1146629 w 4455886"/>
                  <a:gd name="connsiteY8" fmla="*/ 1698172 h 2554515"/>
                  <a:gd name="connsiteX9" fmla="*/ 1320800 w 4455886"/>
                  <a:gd name="connsiteY9" fmla="*/ 1596572 h 2554515"/>
                  <a:gd name="connsiteX10" fmla="*/ 1393371 w 4455886"/>
                  <a:gd name="connsiteY10" fmla="*/ 246743 h 2554515"/>
                  <a:gd name="connsiteX11" fmla="*/ 1582057 w 4455886"/>
                  <a:gd name="connsiteY11" fmla="*/ 1712686 h 2554515"/>
                  <a:gd name="connsiteX12" fmla="*/ 1843314 w 4455886"/>
                  <a:gd name="connsiteY12" fmla="*/ 1785257 h 2554515"/>
                  <a:gd name="connsiteX13" fmla="*/ 2017486 w 4455886"/>
                  <a:gd name="connsiteY13" fmla="*/ 2023382 h 2554515"/>
                  <a:gd name="connsiteX14" fmla="*/ 2148114 w 4455886"/>
                  <a:gd name="connsiteY14" fmla="*/ 1654629 h 2554515"/>
                  <a:gd name="connsiteX15" fmla="*/ 2336800 w 4455886"/>
                  <a:gd name="connsiteY15" fmla="*/ 1770743 h 2554515"/>
                  <a:gd name="connsiteX16" fmla="*/ 2409371 w 4455886"/>
                  <a:gd name="connsiteY16" fmla="*/ 1480457 h 2554515"/>
                  <a:gd name="connsiteX17" fmla="*/ 2510971 w 4455886"/>
                  <a:gd name="connsiteY17" fmla="*/ 1611086 h 2554515"/>
                  <a:gd name="connsiteX18" fmla="*/ 2569029 w 4455886"/>
                  <a:gd name="connsiteY18" fmla="*/ 493486 h 2554515"/>
                  <a:gd name="connsiteX19" fmla="*/ 2772229 w 4455886"/>
                  <a:gd name="connsiteY19" fmla="*/ 1785257 h 2554515"/>
                  <a:gd name="connsiteX20" fmla="*/ 2960914 w 4455886"/>
                  <a:gd name="connsiteY20" fmla="*/ 1596572 h 2554515"/>
                  <a:gd name="connsiteX21" fmla="*/ 3164114 w 4455886"/>
                  <a:gd name="connsiteY21" fmla="*/ 1553029 h 2554515"/>
                  <a:gd name="connsiteX22" fmla="*/ 3251200 w 4455886"/>
                  <a:gd name="connsiteY22" fmla="*/ 1422400 h 2554515"/>
                  <a:gd name="connsiteX23" fmla="*/ 3454400 w 4455886"/>
                  <a:gd name="connsiteY23" fmla="*/ 1727200 h 2554515"/>
                  <a:gd name="connsiteX24" fmla="*/ 3628571 w 4455886"/>
                  <a:gd name="connsiteY24" fmla="*/ 1465943 h 2554515"/>
                  <a:gd name="connsiteX25" fmla="*/ 3759200 w 4455886"/>
                  <a:gd name="connsiteY25" fmla="*/ 1582057 h 2554515"/>
                  <a:gd name="connsiteX26" fmla="*/ 3831771 w 4455886"/>
                  <a:gd name="connsiteY26" fmla="*/ 0 h 2554515"/>
                  <a:gd name="connsiteX27" fmla="*/ 4107543 w 4455886"/>
                  <a:gd name="connsiteY27" fmla="*/ 1698172 h 2554515"/>
                  <a:gd name="connsiteX28" fmla="*/ 4267200 w 4455886"/>
                  <a:gd name="connsiteY28" fmla="*/ 1640115 h 2554515"/>
                  <a:gd name="connsiteX29" fmla="*/ 4267200 w 4455886"/>
                  <a:gd name="connsiteY29" fmla="*/ 1640115 h 2554515"/>
                  <a:gd name="connsiteX30" fmla="*/ 4368800 w 4455886"/>
                  <a:gd name="connsiteY30" fmla="*/ 1335315 h 2554515"/>
                  <a:gd name="connsiteX31" fmla="*/ 4455886 w 4455886"/>
                  <a:gd name="connsiteY31" fmla="*/ 1727200 h 2554515"/>
                  <a:gd name="connsiteX32" fmla="*/ 4455886 w 4455886"/>
                  <a:gd name="connsiteY32" fmla="*/ 2554515 h 2554515"/>
                  <a:gd name="connsiteX33" fmla="*/ 0 w 4455886"/>
                  <a:gd name="connsiteY33" fmla="*/ 2554515 h 2554515"/>
                  <a:gd name="connsiteX34" fmla="*/ 14514 w 4455886"/>
                  <a:gd name="connsiteY34" fmla="*/ 1756229 h 2554515"/>
                  <a:gd name="connsiteX0" fmla="*/ 14514 w 4455886"/>
                  <a:gd name="connsiteY0" fmla="*/ 1756229 h 2554515"/>
                  <a:gd name="connsiteX1" fmla="*/ 145143 w 4455886"/>
                  <a:gd name="connsiteY1" fmla="*/ 1640115 h 2554515"/>
                  <a:gd name="connsiteX2" fmla="*/ 328839 w 4455886"/>
                  <a:gd name="connsiteY2" fmla="*/ 2033361 h 2554515"/>
                  <a:gd name="connsiteX3" fmla="*/ 406400 w 4455886"/>
                  <a:gd name="connsiteY3" fmla="*/ 1625600 h 2554515"/>
                  <a:gd name="connsiteX4" fmla="*/ 595086 w 4455886"/>
                  <a:gd name="connsiteY4" fmla="*/ 1669143 h 2554515"/>
                  <a:gd name="connsiteX5" fmla="*/ 725714 w 4455886"/>
                  <a:gd name="connsiteY5" fmla="*/ 1611086 h 2554515"/>
                  <a:gd name="connsiteX6" fmla="*/ 933450 w 4455886"/>
                  <a:gd name="connsiteY6" fmla="*/ 2071915 h 2554515"/>
                  <a:gd name="connsiteX7" fmla="*/ 1074057 w 4455886"/>
                  <a:gd name="connsiteY7" fmla="*/ 1494972 h 2554515"/>
                  <a:gd name="connsiteX8" fmla="*/ 1146629 w 4455886"/>
                  <a:gd name="connsiteY8" fmla="*/ 1698172 h 2554515"/>
                  <a:gd name="connsiteX9" fmla="*/ 1320800 w 4455886"/>
                  <a:gd name="connsiteY9" fmla="*/ 1596572 h 2554515"/>
                  <a:gd name="connsiteX10" fmla="*/ 1393371 w 4455886"/>
                  <a:gd name="connsiteY10" fmla="*/ 246743 h 2554515"/>
                  <a:gd name="connsiteX11" fmla="*/ 1582057 w 4455886"/>
                  <a:gd name="connsiteY11" fmla="*/ 1712686 h 2554515"/>
                  <a:gd name="connsiteX12" fmla="*/ 1843314 w 4455886"/>
                  <a:gd name="connsiteY12" fmla="*/ 1785257 h 2554515"/>
                  <a:gd name="connsiteX13" fmla="*/ 2017486 w 4455886"/>
                  <a:gd name="connsiteY13" fmla="*/ 2023382 h 2554515"/>
                  <a:gd name="connsiteX14" fmla="*/ 2148114 w 4455886"/>
                  <a:gd name="connsiteY14" fmla="*/ 1654629 h 2554515"/>
                  <a:gd name="connsiteX15" fmla="*/ 2336800 w 4455886"/>
                  <a:gd name="connsiteY15" fmla="*/ 1770743 h 2554515"/>
                  <a:gd name="connsiteX16" fmla="*/ 2409371 w 4455886"/>
                  <a:gd name="connsiteY16" fmla="*/ 1480457 h 2554515"/>
                  <a:gd name="connsiteX17" fmla="*/ 2510971 w 4455886"/>
                  <a:gd name="connsiteY17" fmla="*/ 1611086 h 2554515"/>
                  <a:gd name="connsiteX18" fmla="*/ 2569029 w 4455886"/>
                  <a:gd name="connsiteY18" fmla="*/ 493486 h 2554515"/>
                  <a:gd name="connsiteX19" fmla="*/ 2772229 w 4455886"/>
                  <a:gd name="connsiteY19" fmla="*/ 1785257 h 2554515"/>
                  <a:gd name="connsiteX20" fmla="*/ 2960914 w 4455886"/>
                  <a:gd name="connsiteY20" fmla="*/ 1596572 h 2554515"/>
                  <a:gd name="connsiteX21" fmla="*/ 3164114 w 4455886"/>
                  <a:gd name="connsiteY21" fmla="*/ 1553029 h 2554515"/>
                  <a:gd name="connsiteX22" fmla="*/ 3251200 w 4455886"/>
                  <a:gd name="connsiteY22" fmla="*/ 1422400 h 2554515"/>
                  <a:gd name="connsiteX23" fmla="*/ 3454400 w 4455886"/>
                  <a:gd name="connsiteY23" fmla="*/ 1936750 h 2554515"/>
                  <a:gd name="connsiteX24" fmla="*/ 3628571 w 4455886"/>
                  <a:gd name="connsiteY24" fmla="*/ 1465943 h 2554515"/>
                  <a:gd name="connsiteX25" fmla="*/ 3759200 w 4455886"/>
                  <a:gd name="connsiteY25" fmla="*/ 1582057 h 2554515"/>
                  <a:gd name="connsiteX26" fmla="*/ 3831771 w 4455886"/>
                  <a:gd name="connsiteY26" fmla="*/ 0 h 2554515"/>
                  <a:gd name="connsiteX27" fmla="*/ 4107543 w 4455886"/>
                  <a:gd name="connsiteY27" fmla="*/ 1698172 h 2554515"/>
                  <a:gd name="connsiteX28" fmla="*/ 4267200 w 4455886"/>
                  <a:gd name="connsiteY28" fmla="*/ 1640115 h 2554515"/>
                  <a:gd name="connsiteX29" fmla="*/ 4267200 w 4455886"/>
                  <a:gd name="connsiteY29" fmla="*/ 1640115 h 2554515"/>
                  <a:gd name="connsiteX30" fmla="*/ 4368800 w 4455886"/>
                  <a:gd name="connsiteY30" fmla="*/ 1335315 h 2554515"/>
                  <a:gd name="connsiteX31" fmla="*/ 4455886 w 4455886"/>
                  <a:gd name="connsiteY31" fmla="*/ 1727200 h 2554515"/>
                  <a:gd name="connsiteX32" fmla="*/ 4455886 w 4455886"/>
                  <a:gd name="connsiteY32" fmla="*/ 2554515 h 2554515"/>
                  <a:gd name="connsiteX33" fmla="*/ 0 w 4455886"/>
                  <a:gd name="connsiteY33" fmla="*/ 2554515 h 2554515"/>
                  <a:gd name="connsiteX34" fmla="*/ 14514 w 4455886"/>
                  <a:gd name="connsiteY34" fmla="*/ 1756229 h 2554515"/>
                  <a:gd name="connsiteX0" fmla="*/ 14514 w 4455886"/>
                  <a:gd name="connsiteY0" fmla="*/ 1756229 h 2554515"/>
                  <a:gd name="connsiteX1" fmla="*/ 145143 w 4455886"/>
                  <a:gd name="connsiteY1" fmla="*/ 1640115 h 2554515"/>
                  <a:gd name="connsiteX2" fmla="*/ 328839 w 4455886"/>
                  <a:gd name="connsiteY2" fmla="*/ 2033361 h 2554515"/>
                  <a:gd name="connsiteX3" fmla="*/ 406400 w 4455886"/>
                  <a:gd name="connsiteY3" fmla="*/ 1625600 h 2554515"/>
                  <a:gd name="connsiteX4" fmla="*/ 595086 w 4455886"/>
                  <a:gd name="connsiteY4" fmla="*/ 1669143 h 2554515"/>
                  <a:gd name="connsiteX5" fmla="*/ 725714 w 4455886"/>
                  <a:gd name="connsiteY5" fmla="*/ 1611086 h 2554515"/>
                  <a:gd name="connsiteX6" fmla="*/ 933450 w 4455886"/>
                  <a:gd name="connsiteY6" fmla="*/ 2071915 h 2554515"/>
                  <a:gd name="connsiteX7" fmla="*/ 1074057 w 4455886"/>
                  <a:gd name="connsiteY7" fmla="*/ 1494972 h 2554515"/>
                  <a:gd name="connsiteX8" fmla="*/ 1146629 w 4455886"/>
                  <a:gd name="connsiteY8" fmla="*/ 1698172 h 2554515"/>
                  <a:gd name="connsiteX9" fmla="*/ 1320800 w 4455886"/>
                  <a:gd name="connsiteY9" fmla="*/ 1596572 h 2554515"/>
                  <a:gd name="connsiteX10" fmla="*/ 1393371 w 4455886"/>
                  <a:gd name="connsiteY10" fmla="*/ 246743 h 2554515"/>
                  <a:gd name="connsiteX11" fmla="*/ 1582057 w 4455886"/>
                  <a:gd name="connsiteY11" fmla="*/ 1712686 h 2554515"/>
                  <a:gd name="connsiteX12" fmla="*/ 1843314 w 4455886"/>
                  <a:gd name="connsiteY12" fmla="*/ 1785257 h 2554515"/>
                  <a:gd name="connsiteX13" fmla="*/ 2017486 w 4455886"/>
                  <a:gd name="connsiteY13" fmla="*/ 2023382 h 2554515"/>
                  <a:gd name="connsiteX14" fmla="*/ 2148114 w 4455886"/>
                  <a:gd name="connsiteY14" fmla="*/ 1654629 h 2554515"/>
                  <a:gd name="connsiteX15" fmla="*/ 2336800 w 4455886"/>
                  <a:gd name="connsiteY15" fmla="*/ 1770743 h 2554515"/>
                  <a:gd name="connsiteX16" fmla="*/ 2409371 w 4455886"/>
                  <a:gd name="connsiteY16" fmla="*/ 1480457 h 2554515"/>
                  <a:gd name="connsiteX17" fmla="*/ 2510971 w 4455886"/>
                  <a:gd name="connsiteY17" fmla="*/ 1611086 h 2554515"/>
                  <a:gd name="connsiteX18" fmla="*/ 2569029 w 4455886"/>
                  <a:gd name="connsiteY18" fmla="*/ 493486 h 2554515"/>
                  <a:gd name="connsiteX19" fmla="*/ 2772229 w 4455886"/>
                  <a:gd name="connsiteY19" fmla="*/ 1785257 h 2554515"/>
                  <a:gd name="connsiteX20" fmla="*/ 2960914 w 4455886"/>
                  <a:gd name="connsiteY20" fmla="*/ 1596572 h 2554515"/>
                  <a:gd name="connsiteX21" fmla="*/ 3164114 w 4455886"/>
                  <a:gd name="connsiteY21" fmla="*/ 1553029 h 2554515"/>
                  <a:gd name="connsiteX22" fmla="*/ 3251200 w 4455886"/>
                  <a:gd name="connsiteY22" fmla="*/ 1422400 h 2554515"/>
                  <a:gd name="connsiteX23" fmla="*/ 3454400 w 4455886"/>
                  <a:gd name="connsiteY23" fmla="*/ 1936750 h 2554515"/>
                  <a:gd name="connsiteX24" fmla="*/ 3628571 w 4455886"/>
                  <a:gd name="connsiteY24" fmla="*/ 1465943 h 2554515"/>
                  <a:gd name="connsiteX25" fmla="*/ 3759200 w 4455886"/>
                  <a:gd name="connsiteY25" fmla="*/ 1582057 h 2554515"/>
                  <a:gd name="connsiteX26" fmla="*/ 3831771 w 4455886"/>
                  <a:gd name="connsiteY26" fmla="*/ 0 h 2554515"/>
                  <a:gd name="connsiteX27" fmla="*/ 4107543 w 4455886"/>
                  <a:gd name="connsiteY27" fmla="*/ 1888672 h 2554515"/>
                  <a:gd name="connsiteX28" fmla="*/ 4267200 w 4455886"/>
                  <a:gd name="connsiteY28" fmla="*/ 1640115 h 2554515"/>
                  <a:gd name="connsiteX29" fmla="*/ 4267200 w 4455886"/>
                  <a:gd name="connsiteY29" fmla="*/ 1640115 h 2554515"/>
                  <a:gd name="connsiteX30" fmla="*/ 4368800 w 4455886"/>
                  <a:gd name="connsiteY30" fmla="*/ 1335315 h 2554515"/>
                  <a:gd name="connsiteX31" fmla="*/ 4455886 w 4455886"/>
                  <a:gd name="connsiteY31" fmla="*/ 1727200 h 2554515"/>
                  <a:gd name="connsiteX32" fmla="*/ 4455886 w 4455886"/>
                  <a:gd name="connsiteY32" fmla="*/ 2554515 h 2554515"/>
                  <a:gd name="connsiteX33" fmla="*/ 0 w 4455886"/>
                  <a:gd name="connsiteY33" fmla="*/ 2554515 h 2554515"/>
                  <a:gd name="connsiteX34" fmla="*/ 14514 w 4455886"/>
                  <a:gd name="connsiteY34" fmla="*/ 1756229 h 255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5886" h="2554515">
                    <a:moveTo>
                      <a:pt x="14514" y="1756229"/>
                    </a:moveTo>
                    <a:lnTo>
                      <a:pt x="145143" y="1640115"/>
                    </a:lnTo>
                    <a:lnTo>
                      <a:pt x="328839" y="2033361"/>
                    </a:lnTo>
                    <a:lnTo>
                      <a:pt x="406400" y="1625600"/>
                    </a:lnTo>
                    <a:lnTo>
                      <a:pt x="595086" y="1669143"/>
                    </a:lnTo>
                    <a:lnTo>
                      <a:pt x="725714" y="1611086"/>
                    </a:lnTo>
                    <a:lnTo>
                      <a:pt x="933450" y="2071915"/>
                    </a:lnTo>
                    <a:lnTo>
                      <a:pt x="1074057" y="1494972"/>
                    </a:lnTo>
                    <a:lnTo>
                      <a:pt x="1146629" y="1698172"/>
                    </a:lnTo>
                    <a:lnTo>
                      <a:pt x="1320800" y="1596572"/>
                    </a:lnTo>
                    <a:lnTo>
                      <a:pt x="1393371" y="246743"/>
                    </a:lnTo>
                    <a:lnTo>
                      <a:pt x="1582057" y="1712686"/>
                    </a:lnTo>
                    <a:lnTo>
                      <a:pt x="1843314" y="1785257"/>
                    </a:lnTo>
                    <a:lnTo>
                      <a:pt x="2017486" y="2023382"/>
                    </a:lnTo>
                    <a:lnTo>
                      <a:pt x="2148114" y="1654629"/>
                    </a:lnTo>
                    <a:lnTo>
                      <a:pt x="2336800" y="1770743"/>
                    </a:lnTo>
                    <a:lnTo>
                      <a:pt x="2409371" y="1480457"/>
                    </a:lnTo>
                    <a:lnTo>
                      <a:pt x="2510971" y="1611086"/>
                    </a:lnTo>
                    <a:lnTo>
                      <a:pt x="2569029" y="493486"/>
                    </a:lnTo>
                    <a:lnTo>
                      <a:pt x="2772229" y="1785257"/>
                    </a:lnTo>
                    <a:lnTo>
                      <a:pt x="2960914" y="1596572"/>
                    </a:lnTo>
                    <a:lnTo>
                      <a:pt x="3164114" y="1553029"/>
                    </a:lnTo>
                    <a:lnTo>
                      <a:pt x="3251200" y="1422400"/>
                    </a:lnTo>
                    <a:lnTo>
                      <a:pt x="3454400" y="1936750"/>
                    </a:lnTo>
                    <a:lnTo>
                      <a:pt x="3628571" y="1465943"/>
                    </a:lnTo>
                    <a:lnTo>
                      <a:pt x="3759200" y="1582057"/>
                    </a:lnTo>
                    <a:lnTo>
                      <a:pt x="3831771" y="0"/>
                    </a:lnTo>
                    <a:lnTo>
                      <a:pt x="4107543" y="1888672"/>
                    </a:lnTo>
                    <a:lnTo>
                      <a:pt x="4267200" y="1640115"/>
                    </a:lnTo>
                    <a:lnTo>
                      <a:pt x="4267200" y="1640115"/>
                    </a:lnTo>
                    <a:lnTo>
                      <a:pt x="4368800" y="1335315"/>
                    </a:lnTo>
                    <a:lnTo>
                      <a:pt x="4455886" y="1727200"/>
                    </a:lnTo>
                    <a:lnTo>
                      <a:pt x="4455886" y="2554515"/>
                    </a:lnTo>
                    <a:lnTo>
                      <a:pt x="0" y="2554515"/>
                    </a:lnTo>
                    <a:lnTo>
                      <a:pt x="14514" y="1756229"/>
                    </a:lnTo>
                    <a:close/>
                  </a:path>
                </a:pathLst>
              </a:cu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225">
                  <a:defRPr/>
                </a:pPr>
                <a:endParaRPr lang="en-US" sz="1800">
                  <a:solidFill>
                    <a:prstClr val="white"/>
                  </a:solidFill>
                  <a:latin typeface="Calibri" panose="020F0502020204030204"/>
                </a:endParaRPr>
              </a:p>
            </p:txBody>
          </p:sp>
          <p:sp>
            <p:nvSpPr>
              <p:cNvPr id="35" name="AutoShape 3">
                <a:extLst>
                  <a:ext uri="{FF2B5EF4-FFF2-40B4-BE49-F238E27FC236}">
                    <a16:creationId xmlns:a16="http://schemas.microsoft.com/office/drawing/2014/main" id="{B7DCB16A-9BCE-704F-9ABB-4F7B9193114D}"/>
                  </a:ext>
                </a:extLst>
              </p:cNvPr>
              <p:cNvSpPr>
                <a:spLocks noChangeAspect="1" noChangeArrowheads="1" noTextEdit="1"/>
              </p:cNvSpPr>
              <p:nvPr/>
            </p:nvSpPr>
            <p:spPr bwMode="auto">
              <a:xfrm>
                <a:off x="2070112" y="5161425"/>
                <a:ext cx="2268786" cy="48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sz="1800">
                  <a:solidFill>
                    <a:prstClr val="black"/>
                  </a:solidFill>
                  <a:latin typeface="Calibri" panose="020F0502020204030204"/>
                </a:endParaRPr>
              </a:p>
            </p:txBody>
          </p:sp>
          <p:sp>
            <p:nvSpPr>
              <p:cNvPr id="36" name="TextBox 35">
                <a:extLst>
                  <a:ext uri="{FF2B5EF4-FFF2-40B4-BE49-F238E27FC236}">
                    <a16:creationId xmlns:a16="http://schemas.microsoft.com/office/drawing/2014/main" id="{C394C107-10B4-A048-B051-B07AE2176AED}"/>
                  </a:ext>
                </a:extLst>
              </p:cNvPr>
              <p:cNvSpPr txBox="1"/>
              <p:nvPr/>
            </p:nvSpPr>
            <p:spPr>
              <a:xfrm>
                <a:off x="996906" y="4726058"/>
                <a:ext cx="960563" cy="564308"/>
              </a:xfrm>
              <a:prstGeom prst="rect">
                <a:avLst/>
              </a:prstGeom>
              <a:solidFill>
                <a:schemeClr val="accent1"/>
              </a:solidFill>
            </p:spPr>
            <p:txBody>
              <a:bodyPr wrap="square" rtlCol="0">
                <a:spAutoFit/>
              </a:bodyPr>
              <a:lstStyle/>
              <a:p>
                <a:pPr defTabSz="914225">
                  <a:defRPr/>
                </a:pPr>
                <a:r>
                  <a:rPr lang="en-US" sz="1400" dirty="0">
                    <a:solidFill>
                      <a:schemeClr val="bg1"/>
                    </a:solidFill>
                    <a:latin typeface="Segoe UI Light" panose="020B0502040204020203" pitchFamily="34" charset="0"/>
                    <a:cs typeface="Segoe UI Light" panose="020B0502040204020203" pitchFamily="34" charset="0"/>
                  </a:rPr>
                  <a:t>Variable Use</a:t>
                </a:r>
              </a:p>
            </p:txBody>
          </p:sp>
          <p:cxnSp>
            <p:nvCxnSpPr>
              <p:cNvPr id="37" name="Straight Connector 36">
                <a:extLst>
                  <a:ext uri="{FF2B5EF4-FFF2-40B4-BE49-F238E27FC236}">
                    <a16:creationId xmlns:a16="http://schemas.microsoft.com/office/drawing/2014/main" id="{07A60070-1E77-AE42-BB90-150B3B95E351}"/>
                  </a:ext>
                </a:extLst>
              </p:cNvPr>
              <p:cNvCxnSpPr/>
              <p:nvPr/>
            </p:nvCxnSpPr>
            <p:spPr>
              <a:xfrm flipH="1">
                <a:off x="4285858" y="5069564"/>
                <a:ext cx="73121"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50F3D21-DA10-E242-A232-282D55EC157C}"/>
                  </a:ext>
                </a:extLst>
              </p:cNvPr>
              <p:cNvCxnSpPr/>
              <p:nvPr/>
            </p:nvCxnSpPr>
            <p:spPr>
              <a:xfrm>
                <a:off x="2057701" y="5485929"/>
                <a:ext cx="2268685" cy="0"/>
              </a:xfrm>
              <a:prstGeom prst="line">
                <a:avLst/>
              </a:prstGeom>
              <a:ln w="19050" cap="flat" cmpd="sng" algn="ctr">
                <a:solidFill>
                  <a:schemeClr val="tx1">
                    <a:lumMod val="50000"/>
                    <a:lumOff val="50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9" name="TextBox 38">
                <a:extLst>
                  <a:ext uri="{FF2B5EF4-FFF2-40B4-BE49-F238E27FC236}">
                    <a16:creationId xmlns:a16="http://schemas.microsoft.com/office/drawing/2014/main" id="{CE84D598-00EC-A540-BCE5-F58FA1D137B6}"/>
                  </a:ext>
                </a:extLst>
              </p:cNvPr>
              <p:cNvSpPr txBox="1"/>
              <p:nvPr/>
            </p:nvSpPr>
            <p:spPr>
              <a:xfrm>
                <a:off x="996906" y="5474288"/>
                <a:ext cx="960562" cy="331142"/>
              </a:xfrm>
              <a:prstGeom prst="rect">
                <a:avLst/>
              </a:prstGeom>
              <a:solidFill>
                <a:schemeClr val="tx1">
                  <a:lumMod val="20000"/>
                  <a:lumOff val="80000"/>
                </a:schemeClr>
              </a:solidFill>
            </p:spPr>
            <p:txBody>
              <a:bodyPr wrap="square" rtlCol="0">
                <a:spAutoFit/>
              </a:bodyPr>
              <a:lstStyle/>
              <a:p>
                <a:pPr defTabSz="914225">
                  <a:defRPr/>
                </a:pPr>
                <a:r>
                  <a:rPr lang="en-US" sz="1400" dirty="0">
                    <a:latin typeface="Segoe UI Light" panose="020B0502040204020203" pitchFamily="34" charset="0"/>
                    <a:cs typeface="Segoe UI Light" panose="020B0502040204020203" pitchFamily="34" charset="0"/>
                  </a:rPr>
                  <a:t>Fixed Use</a:t>
                </a:r>
              </a:p>
            </p:txBody>
          </p:sp>
        </p:grpSp>
        <p:sp>
          <p:nvSpPr>
            <p:cNvPr id="42" name="Rectangle 41">
              <a:extLst>
                <a:ext uri="{FF2B5EF4-FFF2-40B4-BE49-F238E27FC236}">
                  <a16:creationId xmlns:a16="http://schemas.microsoft.com/office/drawing/2014/main" id="{46F138B8-3605-EA40-B0E1-A314082C357D}"/>
                </a:ext>
              </a:extLst>
            </p:cNvPr>
            <p:cNvSpPr/>
            <p:nvPr/>
          </p:nvSpPr>
          <p:spPr>
            <a:xfrm>
              <a:off x="483553" y="3272409"/>
              <a:ext cx="6964659" cy="3183764"/>
            </a:xfrm>
            <a:prstGeom prst="rect">
              <a:avLst/>
            </a:prstGeom>
            <a:ln>
              <a:solidFill>
                <a:schemeClr val="bg2">
                  <a:lumMod val="75000"/>
                </a:schemeClr>
              </a:solidFill>
            </a:ln>
          </p:spPr>
          <p:txBody>
            <a:bodyPr wrap="square">
              <a:noAutofit/>
            </a:bodyPr>
            <a:lstStyle/>
            <a:p>
              <a:pPr algn="ctr"/>
              <a:endParaRPr lang="en-US" sz="1800" b="1">
                <a:solidFill>
                  <a:schemeClr val="bg2">
                    <a:lumMod val="50000"/>
                  </a:schemeClr>
                </a:solidFill>
              </a:endParaRPr>
            </a:p>
          </p:txBody>
        </p:sp>
      </p:grpSp>
      <p:grpSp>
        <p:nvGrpSpPr>
          <p:cNvPr id="20" name="Group 19">
            <a:extLst>
              <a:ext uri="{FF2B5EF4-FFF2-40B4-BE49-F238E27FC236}">
                <a16:creationId xmlns:a16="http://schemas.microsoft.com/office/drawing/2014/main" id="{48623889-14C4-1743-B2AF-744B4A6A710F}"/>
              </a:ext>
            </a:extLst>
          </p:cNvPr>
          <p:cNvGrpSpPr/>
          <p:nvPr/>
        </p:nvGrpSpPr>
        <p:grpSpPr>
          <a:xfrm>
            <a:off x="7011735" y="3518779"/>
            <a:ext cx="3958713" cy="3024264"/>
            <a:chOff x="6746264" y="3282807"/>
            <a:chExt cx="3958713" cy="3024264"/>
          </a:xfrm>
        </p:grpSpPr>
        <p:sp>
          <p:nvSpPr>
            <p:cNvPr id="6" name="TextBox 5">
              <a:extLst>
                <a:ext uri="{FF2B5EF4-FFF2-40B4-BE49-F238E27FC236}">
                  <a16:creationId xmlns:a16="http://schemas.microsoft.com/office/drawing/2014/main" id="{2F58979F-FF29-D141-9F5D-FD858B2CA055}"/>
                </a:ext>
              </a:extLst>
            </p:cNvPr>
            <p:cNvSpPr txBox="1"/>
            <p:nvPr/>
          </p:nvSpPr>
          <p:spPr>
            <a:xfrm>
              <a:off x="6746264" y="4279819"/>
              <a:ext cx="1689308" cy="264971"/>
            </a:xfrm>
            <a:prstGeom prst="rect">
              <a:avLst/>
            </a:prstGeom>
            <a:noFill/>
            <a:ln>
              <a:noFill/>
            </a:ln>
          </p:spPr>
          <p:txBody>
            <a:bodyPr wrap="square" rtlCol="0" anchor="t">
              <a:spAutoFit/>
            </a:bodyPr>
            <a:lstStyle/>
            <a:p>
              <a:pPr lvl="0" algn="r">
                <a:defRPr/>
              </a:pPr>
              <a:r>
                <a:rPr lang="en-US" sz="1100" dirty="0">
                  <a:solidFill>
                    <a:prstClr val="black"/>
                  </a:solidFill>
                  <a:latin typeface="Segoe UI" panose="020B0502040204020203" pitchFamily="34" charset="0"/>
                  <a:cs typeface="Segoe UI" panose="020B0502040204020203" pitchFamily="34" charset="0"/>
                </a:rPr>
                <a:t>On-premise HPC</a:t>
              </a:r>
            </a:p>
          </p:txBody>
        </p:sp>
        <p:sp>
          <p:nvSpPr>
            <p:cNvPr id="7" name="TextBox 6">
              <a:extLst>
                <a:ext uri="{FF2B5EF4-FFF2-40B4-BE49-F238E27FC236}">
                  <a16:creationId xmlns:a16="http://schemas.microsoft.com/office/drawing/2014/main" id="{EE25E768-2EF9-3E42-A7C4-A4F208FD82E3}"/>
                </a:ext>
              </a:extLst>
            </p:cNvPr>
            <p:cNvSpPr txBox="1"/>
            <p:nvPr/>
          </p:nvSpPr>
          <p:spPr>
            <a:xfrm>
              <a:off x="8484003" y="4231511"/>
              <a:ext cx="1931307" cy="312029"/>
            </a:xfrm>
            <a:prstGeom prst="rect">
              <a:avLst/>
            </a:prstGeom>
            <a:solidFill>
              <a:schemeClr val="bg1"/>
            </a:solidFill>
            <a:ln>
              <a:solidFill>
                <a:schemeClr val="bg1">
                  <a:lumMod val="85000"/>
                </a:schemeClr>
              </a:solidFill>
            </a:ln>
          </p:spPr>
          <p:txBody>
            <a:bodyPr wrap="square" rtlCol="0" anchor="ctr">
              <a:spAutoFit/>
            </a:bodyPr>
            <a:lstStyle/>
            <a:p>
              <a:pPr lvl="0" algn="ctr">
                <a:defRPr/>
              </a:pPr>
              <a:r>
                <a:rPr lang="en-US" sz="1400">
                  <a:solidFill>
                    <a:schemeClr val="bg2">
                      <a:lumMod val="50000"/>
                    </a:schemeClr>
                  </a:solidFill>
                  <a:latin typeface="Segoe UI" panose="020B0502040204020203" pitchFamily="34" charset="0"/>
                  <a:cs typeface="Segoe UI" panose="020B0502040204020203" pitchFamily="34" charset="0"/>
                </a:rPr>
                <a:t>3.92 cents</a:t>
              </a:r>
            </a:p>
          </p:txBody>
        </p:sp>
        <p:sp>
          <p:nvSpPr>
            <p:cNvPr id="8" name="TextBox 7">
              <a:extLst>
                <a:ext uri="{FF2B5EF4-FFF2-40B4-BE49-F238E27FC236}">
                  <a16:creationId xmlns:a16="http://schemas.microsoft.com/office/drawing/2014/main" id="{BF67A269-66F5-1645-A733-FD2BEBBDB8F0}"/>
                </a:ext>
              </a:extLst>
            </p:cNvPr>
            <p:cNvSpPr txBox="1"/>
            <p:nvPr/>
          </p:nvSpPr>
          <p:spPr>
            <a:xfrm>
              <a:off x="6746264" y="4678411"/>
              <a:ext cx="1689308" cy="264971"/>
            </a:xfrm>
            <a:prstGeom prst="rect">
              <a:avLst/>
            </a:prstGeom>
            <a:noFill/>
            <a:ln>
              <a:noFill/>
            </a:ln>
          </p:spPr>
          <p:txBody>
            <a:bodyPr wrap="square" rtlCol="0" anchor="t">
              <a:spAutoFit/>
            </a:bodyPr>
            <a:lstStyle/>
            <a:p>
              <a:pPr algn="r" defTabSz="914225">
                <a:defRPr/>
              </a:pPr>
              <a:r>
                <a:rPr lang="en-US" sz="1100">
                  <a:solidFill>
                    <a:prstClr val="black"/>
                  </a:solidFill>
                  <a:latin typeface="Segoe UI" panose="020B0502040204020203" pitchFamily="34" charset="0"/>
                  <a:cs typeface="Segoe UI" panose="020B0502040204020203" pitchFamily="34" charset="0"/>
                </a:rPr>
                <a:t>Cray CS</a:t>
              </a:r>
            </a:p>
          </p:txBody>
        </p:sp>
        <p:sp>
          <p:nvSpPr>
            <p:cNvPr id="9" name="TextBox 8">
              <a:extLst>
                <a:ext uri="{FF2B5EF4-FFF2-40B4-BE49-F238E27FC236}">
                  <a16:creationId xmlns:a16="http://schemas.microsoft.com/office/drawing/2014/main" id="{41C89689-B2B9-4E47-9A38-C9E7B0091CEC}"/>
                </a:ext>
              </a:extLst>
            </p:cNvPr>
            <p:cNvSpPr txBox="1"/>
            <p:nvPr/>
          </p:nvSpPr>
          <p:spPr>
            <a:xfrm>
              <a:off x="8484003" y="4628927"/>
              <a:ext cx="1931307" cy="312029"/>
            </a:xfrm>
            <a:prstGeom prst="rect">
              <a:avLst/>
            </a:prstGeom>
            <a:solidFill>
              <a:schemeClr val="bg1">
                <a:lumMod val="75000"/>
              </a:schemeClr>
            </a:solidFill>
            <a:ln>
              <a:noFill/>
            </a:ln>
          </p:spPr>
          <p:txBody>
            <a:bodyPr wrap="square" rtlCol="0" anchor="ctr">
              <a:spAutoFit/>
            </a:bodyPr>
            <a:lstStyle/>
            <a:p>
              <a:pPr lvl="0" algn="ctr">
                <a:defRPr/>
              </a:pPr>
              <a:r>
                <a:rPr lang="en-US" sz="1400">
                  <a:solidFill>
                    <a:schemeClr val="bg1"/>
                  </a:solidFill>
                  <a:latin typeface="Segoe UI" panose="020B0502040204020203" pitchFamily="34" charset="0"/>
                  <a:cs typeface="Segoe UI" panose="020B0502040204020203" pitchFamily="34" charset="0"/>
                </a:rPr>
                <a:t>3.1 cents</a:t>
              </a:r>
            </a:p>
          </p:txBody>
        </p:sp>
        <p:sp>
          <p:nvSpPr>
            <p:cNvPr id="10" name="TextBox 9">
              <a:extLst>
                <a:ext uri="{FF2B5EF4-FFF2-40B4-BE49-F238E27FC236}">
                  <a16:creationId xmlns:a16="http://schemas.microsoft.com/office/drawing/2014/main" id="{63C690C5-D836-F04E-AA96-EAE43292717A}"/>
                </a:ext>
              </a:extLst>
            </p:cNvPr>
            <p:cNvSpPr txBox="1"/>
            <p:nvPr/>
          </p:nvSpPr>
          <p:spPr>
            <a:xfrm>
              <a:off x="6746264" y="5076396"/>
              <a:ext cx="1689308" cy="264971"/>
            </a:xfrm>
            <a:prstGeom prst="rect">
              <a:avLst/>
            </a:prstGeom>
            <a:noFill/>
            <a:ln>
              <a:noFill/>
            </a:ln>
          </p:spPr>
          <p:txBody>
            <a:bodyPr wrap="square" rtlCol="0" anchor="t">
              <a:spAutoFit/>
            </a:bodyPr>
            <a:lstStyle/>
            <a:p>
              <a:pPr lvl="0" algn="r">
                <a:defRPr/>
              </a:pPr>
              <a:r>
                <a:rPr lang="en-US" sz="1100">
                  <a:solidFill>
                    <a:prstClr val="black"/>
                  </a:solidFill>
                  <a:latin typeface="Segoe UI" panose="020B0502040204020203" pitchFamily="34" charset="0"/>
                  <a:cs typeface="Segoe UI" panose="020B0502040204020203" pitchFamily="34" charset="0"/>
                </a:rPr>
                <a:t>VM-Based  3-yr reserved</a:t>
              </a:r>
            </a:p>
          </p:txBody>
        </p:sp>
        <p:sp>
          <p:nvSpPr>
            <p:cNvPr id="11" name="TextBox 10">
              <a:extLst>
                <a:ext uri="{FF2B5EF4-FFF2-40B4-BE49-F238E27FC236}">
                  <a16:creationId xmlns:a16="http://schemas.microsoft.com/office/drawing/2014/main" id="{3B96D48F-A54B-B140-9E8B-3BDDA1B9F99A}"/>
                </a:ext>
              </a:extLst>
            </p:cNvPr>
            <p:cNvSpPr txBox="1"/>
            <p:nvPr/>
          </p:nvSpPr>
          <p:spPr>
            <a:xfrm>
              <a:off x="8484003" y="5028088"/>
              <a:ext cx="1931307" cy="312029"/>
            </a:xfrm>
            <a:prstGeom prst="rect">
              <a:avLst/>
            </a:prstGeom>
            <a:solidFill>
              <a:schemeClr val="bg1">
                <a:lumMod val="75000"/>
              </a:schemeClr>
            </a:solidFill>
            <a:ln>
              <a:noFill/>
            </a:ln>
          </p:spPr>
          <p:txBody>
            <a:bodyPr wrap="square" rtlCol="0" anchor="ctr">
              <a:spAutoFit/>
            </a:bodyPr>
            <a:lstStyle/>
            <a:p>
              <a:pPr lvl="0" algn="ctr">
                <a:defRPr/>
              </a:pPr>
              <a:r>
                <a:rPr lang="en-US" sz="1400">
                  <a:solidFill>
                    <a:schemeClr val="bg1"/>
                  </a:solidFill>
                  <a:latin typeface="Segoe UI" panose="020B0502040204020203" pitchFamily="34" charset="0"/>
                  <a:cs typeface="Segoe UI" panose="020B0502040204020203" pitchFamily="34" charset="0"/>
                </a:rPr>
                <a:t>3.4 cents</a:t>
              </a:r>
            </a:p>
          </p:txBody>
        </p:sp>
        <p:sp>
          <p:nvSpPr>
            <p:cNvPr id="12" name="TextBox 11">
              <a:extLst>
                <a:ext uri="{FF2B5EF4-FFF2-40B4-BE49-F238E27FC236}">
                  <a16:creationId xmlns:a16="http://schemas.microsoft.com/office/drawing/2014/main" id="{B35D9961-EE6E-AF42-8D0E-DF52B0B6AE3A}"/>
                </a:ext>
              </a:extLst>
            </p:cNvPr>
            <p:cNvSpPr txBox="1"/>
            <p:nvPr/>
          </p:nvSpPr>
          <p:spPr>
            <a:xfrm>
              <a:off x="6746264" y="5466216"/>
              <a:ext cx="1689308" cy="264971"/>
            </a:xfrm>
            <a:prstGeom prst="rect">
              <a:avLst/>
            </a:prstGeom>
            <a:noFill/>
            <a:ln>
              <a:noFill/>
            </a:ln>
          </p:spPr>
          <p:txBody>
            <a:bodyPr wrap="square" rtlCol="0" anchor="t">
              <a:spAutoFit/>
            </a:bodyPr>
            <a:lstStyle/>
            <a:p>
              <a:pPr algn="r" defTabSz="914225">
                <a:defRPr/>
              </a:pPr>
              <a:r>
                <a:rPr lang="en-US" sz="1100">
                  <a:solidFill>
                    <a:prstClr val="black"/>
                  </a:solidFill>
                  <a:latin typeface="Segoe UI" panose="020B0502040204020203" pitchFamily="34" charset="0"/>
                  <a:cs typeface="Segoe UI" panose="020B0502040204020203" pitchFamily="34" charset="0"/>
                </a:rPr>
                <a:t>VM-Based 1-yr reserved</a:t>
              </a:r>
            </a:p>
          </p:txBody>
        </p:sp>
        <p:sp>
          <p:nvSpPr>
            <p:cNvPr id="13" name="TextBox 12">
              <a:extLst>
                <a:ext uri="{FF2B5EF4-FFF2-40B4-BE49-F238E27FC236}">
                  <a16:creationId xmlns:a16="http://schemas.microsoft.com/office/drawing/2014/main" id="{ED354EDD-9F21-EF4D-A554-92B48E13A6D4}"/>
                </a:ext>
              </a:extLst>
            </p:cNvPr>
            <p:cNvSpPr txBox="1"/>
            <p:nvPr/>
          </p:nvSpPr>
          <p:spPr>
            <a:xfrm>
              <a:off x="8484003" y="5421900"/>
              <a:ext cx="1931307" cy="312029"/>
            </a:xfrm>
            <a:prstGeom prst="rect">
              <a:avLst/>
            </a:prstGeom>
            <a:solidFill>
              <a:schemeClr val="accent1"/>
            </a:solidFill>
            <a:ln>
              <a:noFill/>
            </a:ln>
          </p:spPr>
          <p:txBody>
            <a:bodyPr wrap="square" rtlCol="0" anchor="ctr">
              <a:spAutoFit/>
            </a:bodyPr>
            <a:lstStyle/>
            <a:p>
              <a:pPr lvl="0" algn="ctr">
                <a:defRPr/>
              </a:pPr>
              <a:r>
                <a:rPr lang="en-US" sz="1400">
                  <a:solidFill>
                    <a:schemeClr val="bg1"/>
                  </a:solidFill>
                  <a:latin typeface="Segoe UI" panose="020B0502040204020203" pitchFamily="34" charset="0"/>
                  <a:cs typeface="Segoe UI" panose="020B0502040204020203" pitchFamily="34" charset="0"/>
                </a:rPr>
                <a:t>4.1 cents</a:t>
              </a:r>
            </a:p>
          </p:txBody>
        </p:sp>
        <p:sp>
          <p:nvSpPr>
            <p:cNvPr id="14" name="TextBox 13">
              <a:extLst>
                <a:ext uri="{FF2B5EF4-FFF2-40B4-BE49-F238E27FC236}">
                  <a16:creationId xmlns:a16="http://schemas.microsoft.com/office/drawing/2014/main" id="{C99335C4-C7F5-7F44-8546-EF078047C7FD}"/>
                </a:ext>
              </a:extLst>
            </p:cNvPr>
            <p:cNvSpPr txBox="1"/>
            <p:nvPr/>
          </p:nvSpPr>
          <p:spPr>
            <a:xfrm>
              <a:off x="6746264" y="5865377"/>
              <a:ext cx="1689308" cy="264971"/>
            </a:xfrm>
            <a:prstGeom prst="rect">
              <a:avLst/>
            </a:prstGeom>
            <a:noFill/>
            <a:ln>
              <a:noFill/>
            </a:ln>
          </p:spPr>
          <p:txBody>
            <a:bodyPr wrap="square" rtlCol="0" anchor="t">
              <a:spAutoFit/>
            </a:bodyPr>
            <a:lstStyle/>
            <a:p>
              <a:pPr lvl="0" algn="r">
                <a:defRPr/>
              </a:pPr>
              <a:r>
                <a:rPr lang="en-US" sz="1100">
                  <a:solidFill>
                    <a:prstClr val="black"/>
                  </a:solidFill>
                  <a:latin typeface="Segoe UI" panose="020B0502040204020203" pitchFamily="34" charset="0"/>
                  <a:cs typeface="Segoe UI" panose="020B0502040204020203" pitchFamily="34" charset="0"/>
                </a:rPr>
                <a:t>On-Demand Burst</a:t>
              </a:r>
            </a:p>
          </p:txBody>
        </p:sp>
        <p:sp>
          <p:nvSpPr>
            <p:cNvPr id="15" name="TextBox 14">
              <a:extLst>
                <a:ext uri="{FF2B5EF4-FFF2-40B4-BE49-F238E27FC236}">
                  <a16:creationId xmlns:a16="http://schemas.microsoft.com/office/drawing/2014/main" id="{9A70C351-C141-9C4B-9FC5-7698EA3B95A8}"/>
                </a:ext>
              </a:extLst>
            </p:cNvPr>
            <p:cNvSpPr txBox="1"/>
            <p:nvPr/>
          </p:nvSpPr>
          <p:spPr>
            <a:xfrm>
              <a:off x="8484003" y="5821060"/>
              <a:ext cx="1931307" cy="312029"/>
            </a:xfrm>
            <a:prstGeom prst="rect">
              <a:avLst/>
            </a:prstGeom>
            <a:solidFill>
              <a:schemeClr val="accent1"/>
            </a:solidFill>
            <a:ln>
              <a:noFill/>
            </a:ln>
          </p:spPr>
          <p:txBody>
            <a:bodyPr wrap="square" rtlCol="0" anchor="ctr">
              <a:spAutoFit/>
            </a:bodyPr>
            <a:lstStyle/>
            <a:p>
              <a:pPr lvl="0" algn="ctr">
                <a:defRPr/>
              </a:pPr>
              <a:r>
                <a:rPr lang="en-US" sz="1400">
                  <a:solidFill>
                    <a:schemeClr val="bg1"/>
                  </a:solidFill>
                  <a:latin typeface="Segoe UI" panose="020B0502040204020203" pitchFamily="34" charset="0"/>
                  <a:cs typeface="Segoe UI" panose="020B0502040204020203" pitchFamily="34" charset="0"/>
                </a:rPr>
                <a:t>4.7 cents</a:t>
              </a:r>
            </a:p>
          </p:txBody>
        </p:sp>
        <p:sp>
          <p:nvSpPr>
            <p:cNvPr id="40" name="Rectangle 39">
              <a:extLst>
                <a:ext uri="{FF2B5EF4-FFF2-40B4-BE49-F238E27FC236}">
                  <a16:creationId xmlns:a16="http://schemas.microsoft.com/office/drawing/2014/main" id="{498D4037-35C3-EE47-923D-7053B9A936D0}"/>
                </a:ext>
              </a:extLst>
            </p:cNvPr>
            <p:cNvSpPr/>
            <p:nvPr/>
          </p:nvSpPr>
          <p:spPr>
            <a:xfrm>
              <a:off x="6746265" y="3282807"/>
              <a:ext cx="3958712" cy="3024264"/>
            </a:xfrm>
            <a:prstGeom prst="rect">
              <a:avLst/>
            </a:prstGeom>
            <a:ln>
              <a:solidFill>
                <a:schemeClr val="bg2">
                  <a:lumMod val="75000"/>
                </a:schemeClr>
              </a:solidFill>
            </a:ln>
          </p:spPr>
          <p:txBody>
            <a:bodyPr wrap="square">
              <a:noAutofit/>
            </a:bodyPr>
            <a:lstStyle/>
            <a:p>
              <a:pPr algn="ctr"/>
              <a:endParaRPr lang="en-US" sz="1800" b="1">
                <a:solidFill>
                  <a:schemeClr val="bg2">
                    <a:lumMod val="50000"/>
                  </a:schemeClr>
                </a:solidFill>
              </a:endParaRPr>
            </a:p>
          </p:txBody>
        </p:sp>
        <p:sp>
          <p:nvSpPr>
            <p:cNvPr id="43" name="TextBox 42">
              <a:extLst>
                <a:ext uri="{FF2B5EF4-FFF2-40B4-BE49-F238E27FC236}">
                  <a16:creationId xmlns:a16="http://schemas.microsoft.com/office/drawing/2014/main" id="{3F1F4BBF-8A43-CE44-A857-C9EF0A4AAC62}"/>
                </a:ext>
              </a:extLst>
            </p:cNvPr>
            <p:cNvSpPr txBox="1"/>
            <p:nvPr/>
          </p:nvSpPr>
          <p:spPr>
            <a:xfrm>
              <a:off x="8484003" y="3977145"/>
              <a:ext cx="1931307" cy="264971"/>
            </a:xfrm>
            <a:prstGeom prst="rect">
              <a:avLst/>
            </a:prstGeom>
            <a:noFill/>
            <a:ln>
              <a:noFill/>
            </a:ln>
          </p:spPr>
          <p:txBody>
            <a:bodyPr wrap="square" rtlCol="0" anchor="t">
              <a:spAutoFit/>
            </a:bodyPr>
            <a:lstStyle/>
            <a:p>
              <a:pPr lvl="0" algn="r">
                <a:defRPr/>
              </a:pPr>
              <a:r>
                <a:rPr lang="en-US" sz="1100">
                  <a:solidFill>
                    <a:prstClr val="black"/>
                  </a:solidFill>
                  <a:latin typeface="Segoe UI" panose="020B0502040204020203" pitchFamily="34" charset="0"/>
                  <a:cs typeface="Segoe UI" panose="020B0502040204020203" pitchFamily="34" charset="0"/>
                </a:rPr>
                <a:t>Blended Cost: Cores &amp; Data</a:t>
              </a:r>
            </a:p>
          </p:txBody>
        </p:sp>
        <p:sp>
          <p:nvSpPr>
            <p:cNvPr id="44" name="Rectangle 43">
              <a:extLst>
                <a:ext uri="{FF2B5EF4-FFF2-40B4-BE49-F238E27FC236}">
                  <a16:creationId xmlns:a16="http://schemas.microsoft.com/office/drawing/2014/main" id="{9947F176-DFEE-6044-9CD4-AD2568D0237B}"/>
                </a:ext>
              </a:extLst>
            </p:cNvPr>
            <p:cNvSpPr/>
            <p:nvPr/>
          </p:nvSpPr>
          <p:spPr>
            <a:xfrm>
              <a:off x="6746266" y="3398671"/>
              <a:ext cx="3958711" cy="531737"/>
            </a:xfrm>
            <a:prstGeom prst="rect">
              <a:avLst/>
            </a:prstGeom>
          </p:spPr>
          <p:txBody>
            <a:bodyPr wrap="square">
              <a:spAutoFit/>
            </a:bodyPr>
            <a:lstStyle/>
            <a:p>
              <a:pPr algn="ctr"/>
              <a:r>
                <a:rPr lang="en-US" sz="2800" dirty="0">
                  <a:solidFill>
                    <a:schemeClr val="accent1">
                      <a:lumMod val="75000"/>
                    </a:schemeClr>
                  </a:solidFill>
                  <a:latin typeface="Segoe UI" panose="020B0502040204020203" pitchFamily="34" charset="0"/>
                  <a:ea typeface="+mj-ea"/>
                  <a:cs typeface="Segoe UI" panose="020B0502040204020203" pitchFamily="34" charset="0"/>
                </a:rPr>
                <a:t>Fortune 500 User</a:t>
              </a:r>
            </a:p>
          </p:txBody>
        </p:sp>
      </p:grpSp>
      <p:grpSp>
        <p:nvGrpSpPr>
          <p:cNvPr id="19" name="Group 18">
            <a:extLst>
              <a:ext uri="{FF2B5EF4-FFF2-40B4-BE49-F238E27FC236}">
                <a16:creationId xmlns:a16="http://schemas.microsoft.com/office/drawing/2014/main" id="{9CB7E228-7CFE-3F41-9847-B17CB96B4FE1}"/>
              </a:ext>
            </a:extLst>
          </p:cNvPr>
          <p:cNvGrpSpPr/>
          <p:nvPr/>
        </p:nvGrpSpPr>
        <p:grpSpPr>
          <a:xfrm>
            <a:off x="1221551" y="1953202"/>
            <a:ext cx="2596949" cy="4233540"/>
            <a:chOff x="1572826" y="1717230"/>
            <a:chExt cx="2596949" cy="4233540"/>
          </a:xfrm>
        </p:grpSpPr>
        <p:grpSp>
          <p:nvGrpSpPr>
            <p:cNvPr id="67" name="Group 66">
              <a:extLst>
                <a:ext uri="{FF2B5EF4-FFF2-40B4-BE49-F238E27FC236}">
                  <a16:creationId xmlns:a16="http://schemas.microsoft.com/office/drawing/2014/main" id="{F9AE1635-295C-8040-B6AE-3CC12461F5E0}"/>
                </a:ext>
              </a:extLst>
            </p:cNvPr>
            <p:cNvGrpSpPr/>
            <p:nvPr/>
          </p:nvGrpSpPr>
          <p:grpSpPr>
            <a:xfrm>
              <a:off x="1572827" y="1717230"/>
              <a:ext cx="2596947" cy="1121125"/>
              <a:chOff x="6080519" y="1754824"/>
              <a:chExt cx="2597315" cy="1121284"/>
            </a:xfrm>
          </p:grpSpPr>
          <p:sp>
            <p:nvSpPr>
              <p:cNvPr id="68" name="TextBox 67">
                <a:extLst>
                  <a:ext uri="{FF2B5EF4-FFF2-40B4-BE49-F238E27FC236}">
                    <a16:creationId xmlns:a16="http://schemas.microsoft.com/office/drawing/2014/main" id="{81583816-B291-AA40-B645-CA0ADA02CB99}"/>
                  </a:ext>
                </a:extLst>
              </p:cNvPr>
              <p:cNvSpPr txBox="1"/>
              <p:nvPr/>
            </p:nvSpPr>
            <p:spPr>
              <a:xfrm>
                <a:off x="6080519" y="2265748"/>
                <a:ext cx="2597315" cy="610360"/>
              </a:xfrm>
              <a:prstGeom prst="rect">
                <a:avLst/>
              </a:prstGeom>
              <a:noFill/>
              <a:ln>
                <a:solidFill>
                  <a:schemeClr val="bg1">
                    <a:lumMod val="85000"/>
                  </a:schemeClr>
                </a:solidFill>
              </a:ln>
            </p:spPr>
            <p:txBody>
              <a:bodyPr wrap="square" rtlCol="0">
                <a:spAutoFit/>
              </a:bodyPr>
              <a:lstStyle/>
              <a:p>
                <a:pPr algn="ctr" defTabSz="914225">
                  <a:defRPr/>
                </a:pPr>
                <a:r>
                  <a:rPr lang="en-US" sz="1100" cap="small" dirty="0">
                    <a:solidFill>
                      <a:prstClr val="black"/>
                    </a:solidFill>
                    <a:latin typeface="Segoe UI" panose="020B0502040204020203" pitchFamily="34" charset="0"/>
                    <a:cs typeface="Segoe UI" panose="020B0502040204020203" pitchFamily="34" charset="0"/>
                  </a:rPr>
                  <a:t>Burst to Large Scale Capacity </a:t>
                </a:r>
                <a:br>
                  <a:rPr lang="en-US" sz="1100" cap="small" dirty="0">
                    <a:solidFill>
                      <a:prstClr val="black"/>
                    </a:solidFill>
                    <a:latin typeface="Segoe UI" panose="020B0502040204020203" pitchFamily="34" charset="0"/>
                    <a:cs typeface="Segoe UI" panose="020B0502040204020203" pitchFamily="34" charset="0"/>
                  </a:rPr>
                </a:br>
                <a:r>
                  <a:rPr lang="en-US" sz="1100" cap="small" dirty="0">
                    <a:solidFill>
                      <a:prstClr val="black"/>
                    </a:solidFill>
                    <a:latin typeface="Segoe UI" panose="020B0502040204020203" pitchFamily="34" charset="0"/>
                    <a:cs typeface="Segoe UI" panose="020B0502040204020203" pitchFamily="34" charset="0"/>
                  </a:rPr>
                  <a:t>For Workloads Beyond </a:t>
                </a:r>
              </a:p>
              <a:p>
                <a:pPr algn="ctr" defTabSz="914225">
                  <a:defRPr/>
                </a:pPr>
                <a:r>
                  <a:rPr lang="en-US" sz="1100" cap="small" dirty="0">
                    <a:solidFill>
                      <a:prstClr val="black"/>
                    </a:solidFill>
                    <a:latin typeface="Segoe UI" panose="020B0502040204020203" pitchFamily="34" charset="0"/>
                    <a:cs typeface="Segoe UI" panose="020B0502040204020203" pitchFamily="34" charset="0"/>
                  </a:rPr>
                  <a:t>Internal Data Centers</a:t>
                </a:r>
              </a:p>
            </p:txBody>
          </p:sp>
          <p:sp>
            <p:nvSpPr>
              <p:cNvPr id="69" name="TextBox 68">
                <a:extLst>
                  <a:ext uri="{FF2B5EF4-FFF2-40B4-BE49-F238E27FC236}">
                    <a16:creationId xmlns:a16="http://schemas.microsoft.com/office/drawing/2014/main" id="{3DF6CDE2-2C9A-8641-A702-EA1456C3E6F3}"/>
                  </a:ext>
                </a:extLst>
              </p:cNvPr>
              <p:cNvSpPr txBox="1"/>
              <p:nvPr/>
            </p:nvSpPr>
            <p:spPr>
              <a:xfrm>
                <a:off x="6080519" y="1754824"/>
                <a:ext cx="2597315" cy="531812"/>
              </a:xfrm>
              <a:prstGeom prst="rect">
                <a:avLst/>
              </a:prstGeom>
              <a:solidFill>
                <a:schemeClr val="accent1"/>
              </a:solidFill>
              <a:ln>
                <a:solidFill>
                  <a:schemeClr val="bg1">
                    <a:lumMod val="85000"/>
                  </a:schemeClr>
                </a:solidFill>
              </a:ln>
            </p:spPr>
            <p:txBody>
              <a:bodyPr wrap="square" rtlCol="0" anchor="t">
                <a:spAutoFit/>
              </a:bodyPr>
              <a:lstStyle/>
              <a:p>
                <a:pPr lvl="0" algn="ctr">
                  <a:defRPr/>
                </a:pPr>
                <a:r>
                  <a:rPr lang="en-US" sz="1400" b="1" dirty="0">
                    <a:solidFill>
                      <a:schemeClr val="bg1"/>
                    </a:solidFill>
                    <a:latin typeface="Segoe UI" panose="020B0502040204020203" pitchFamily="34" charset="0"/>
                    <a:cs typeface="Segoe UI" panose="020B0502040204020203" pitchFamily="34" charset="0"/>
                  </a:rPr>
                  <a:t>Scale: Burst using </a:t>
                </a:r>
                <a:br>
                  <a:rPr lang="en-US" sz="1400" b="1" dirty="0">
                    <a:solidFill>
                      <a:schemeClr val="bg1"/>
                    </a:solidFill>
                    <a:latin typeface="Segoe UI" panose="020B0502040204020203" pitchFamily="34" charset="0"/>
                    <a:cs typeface="Segoe UI" panose="020B0502040204020203" pitchFamily="34" charset="0"/>
                  </a:rPr>
                </a:br>
                <a:r>
                  <a:rPr lang="en-US" sz="1400" b="1" dirty="0">
                    <a:solidFill>
                      <a:schemeClr val="bg1"/>
                    </a:solidFill>
                    <a:latin typeface="Segoe UI" panose="020B0502040204020203" pitchFamily="34" charset="0"/>
                    <a:cs typeface="Segoe UI" panose="020B0502040204020203" pitchFamily="34" charset="0"/>
                  </a:rPr>
                  <a:t>On-Demand &amp; Low Priority</a:t>
                </a:r>
              </a:p>
            </p:txBody>
          </p:sp>
        </p:grpSp>
        <p:grpSp>
          <p:nvGrpSpPr>
            <p:cNvPr id="54" name="Group 53">
              <a:extLst>
                <a:ext uri="{FF2B5EF4-FFF2-40B4-BE49-F238E27FC236}">
                  <a16:creationId xmlns:a16="http://schemas.microsoft.com/office/drawing/2014/main" id="{3DFE6DE1-0A12-7E47-8CB7-70F3F3FA26A0}"/>
                </a:ext>
              </a:extLst>
            </p:cNvPr>
            <p:cNvGrpSpPr/>
            <p:nvPr/>
          </p:nvGrpSpPr>
          <p:grpSpPr>
            <a:xfrm>
              <a:off x="1572826" y="4829263"/>
              <a:ext cx="2596947" cy="1121507"/>
              <a:chOff x="494805" y="1748120"/>
              <a:chExt cx="2597315" cy="1121666"/>
            </a:xfrm>
          </p:grpSpPr>
          <p:sp>
            <p:nvSpPr>
              <p:cNvPr id="55" name="TextBox 54">
                <a:extLst>
                  <a:ext uri="{FF2B5EF4-FFF2-40B4-BE49-F238E27FC236}">
                    <a16:creationId xmlns:a16="http://schemas.microsoft.com/office/drawing/2014/main" id="{5B355D28-7756-0848-9988-1A2CC4730DEE}"/>
                  </a:ext>
                </a:extLst>
              </p:cNvPr>
              <p:cNvSpPr txBox="1"/>
              <p:nvPr/>
            </p:nvSpPr>
            <p:spPr>
              <a:xfrm>
                <a:off x="494805" y="2271340"/>
                <a:ext cx="2597315" cy="598446"/>
              </a:xfrm>
              <a:prstGeom prst="rect">
                <a:avLst/>
              </a:prstGeom>
              <a:noFill/>
              <a:ln>
                <a:solidFill>
                  <a:schemeClr val="bg1">
                    <a:lumMod val="85000"/>
                  </a:schemeClr>
                </a:solidFill>
              </a:ln>
            </p:spPr>
            <p:txBody>
              <a:bodyPr wrap="square" rtlCol="0" anchor="t">
                <a:spAutoFit/>
              </a:bodyPr>
              <a:lstStyle/>
              <a:p>
                <a:pPr algn="ctr" defTabSz="914225">
                  <a:defRPr/>
                </a:pPr>
                <a:r>
                  <a:rPr lang="en-US" sz="1100" cap="small" dirty="0">
                    <a:solidFill>
                      <a:prstClr val="black"/>
                    </a:solidFill>
                    <a:latin typeface="Segoe UI" panose="020B0502040204020203" pitchFamily="34" charset="0"/>
                    <a:cs typeface="Segoe UI" panose="020B0502040204020203" pitchFamily="34" charset="0"/>
                  </a:rPr>
                  <a:t>IT Strategy to Simplify Operations, </a:t>
                </a:r>
                <a:br>
                  <a:rPr lang="en-US" sz="1100" cap="small" dirty="0">
                    <a:solidFill>
                      <a:prstClr val="black"/>
                    </a:solidFill>
                    <a:latin typeface="Segoe UI" panose="020B0502040204020203" pitchFamily="34" charset="0"/>
                    <a:cs typeface="Segoe UI" panose="020B0502040204020203" pitchFamily="34" charset="0"/>
                  </a:rPr>
                </a:br>
                <a:r>
                  <a:rPr lang="en-US" sz="1100" cap="small" dirty="0">
                    <a:solidFill>
                      <a:prstClr val="black"/>
                    </a:solidFill>
                    <a:latin typeface="Segoe UI" panose="020B0502040204020203" pitchFamily="34" charset="0"/>
                    <a:cs typeface="Segoe UI" panose="020B0502040204020203" pitchFamily="34" charset="0"/>
                  </a:rPr>
                  <a:t>Best Price-Perf for Dedicated Use</a:t>
                </a:r>
                <a:br>
                  <a:rPr lang="en-US" sz="1100" cap="small" dirty="0">
                    <a:solidFill>
                      <a:prstClr val="black"/>
                    </a:solidFill>
                    <a:latin typeface="Segoe UI" panose="020B0502040204020203" pitchFamily="34" charset="0"/>
                    <a:cs typeface="Segoe UI" panose="020B0502040204020203" pitchFamily="34" charset="0"/>
                  </a:rPr>
                </a:br>
                <a:r>
                  <a:rPr lang="en-US" sz="1100" cap="small" dirty="0">
                    <a:solidFill>
                      <a:prstClr val="black"/>
                    </a:solidFill>
                    <a:latin typeface="Segoe UI" panose="020B0502040204020203" pitchFamily="34" charset="0"/>
                    <a:cs typeface="Segoe UI" panose="020B0502040204020203" pitchFamily="34" charset="0"/>
                  </a:rPr>
                  <a:t>Moving On-Premise HPC to Cloud</a:t>
                </a:r>
              </a:p>
            </p:txBody>
          </p:sp>
          <p:sp>
            <p:nvSpPr>
              <p:cNvPr id="56" name="TextBox 55">
                <a:extLst>
                  <a:ext uri="{FF2B5EF4-FFF2-40B4-BE49-F238E27FC236}">
                    <a16:creationId xmlns:a16="http://schemas.microsoft.com/office/drawing/2014/main" id="{1C427403-555A-8741-A217-00F8C9AFE60B}"/>
                  </a:ext>
                </a:extLst>
              </p:cNvPr>
              <p:cNvSpPr txBox="1"/>
              <p:nvPr/>
            </p:nvSpPr>
            <p:spPr>
              <a:xfrm>
                <a:off x="494805" y="1748120"/>
                <a:ext cx="2597315" cy="531812"/>
              </a:xfrm>
              <a:prstGeom prst="rect">
                <a:avLst/>
              </a:prstGeom>
              <a:solidFill>
                <a:schemeClr val="tx1">
                  <a:lumMod val="20000"/>
                  <a:lumOff val="80000"/>
                </a:schemeClr>
              </a:solidFill>
              <a:ln>
                <a:solidFill>
                  <a:schemeClr val="bg1">
                    <a:lumMod val="85000"/>
                  </a:schemeClr>
                </a:solidFill>
              </a:ln>
            </p:spPr>
            <p:txBody>
              <a:bodyPr wrap="square" rtlCol="0" anchor="t">
                <a:spAutoFit/>
              </a:bodyPr>
              <a:lstStyle/>
              <a:p>
                <a:pPr lvl="0" algn="ctr">
                  <a:defRPr/>
                </a:pPr>
                <a:r>
                  <a:rPr lang="en-US" sz="1400" b="1" dirty="0">
                    <a:latin typeface="Segoe UI" panose="020B0502040204020203" pitchFamily="34" charset="0"/>
                    <a:cs typeface="Segoe UI" panose="020B0502040204020203" pitchFamily="34" charset="0"/>
                  </a:rPr>
                  <a:t>Datacenter Move:</a:t>
                </a:r>
                <a:br>
                  <a:rPr lang="en-US" sz="1400" b="1" dirty="0">
                    <a:latin typeface="Segoe UI" panose="020B0502040204020203" pitchFamily="34" charset="0"/>
                    <a:cs typeface="Segoe UI" panose="020B0502040204020203" pitchFamily="34" charset="0"/>
                  </a:rPr>
                </a:br>
                <a:r>
                  <a:rPr lang="en-US" sz="1400" b="1" dirty="0">
                    <a:latin typeface="Segoe UI" panose="020B0502040204020203" pitchFamily="34" charset="0"/>
                    <a:cs typeface="Segoe UI" panose="020B0502040204020203" pitchFamily="34" charset="0"/>
                  </a:rPr>
                  <a:t>Cray CS &amp; 3-yr Reservation</a:t>
                </a:r>
              </a:p>
            </p:txBody>
          </p:sp>
        </p:grpSp>
        <p:grpSp>
          <p:nvGrpSpPr>
            <p:cNvPr id="64" name="Group 63">
              <a:extLst>
                <a:ext uri="{FF2B5EF4-FFF2-40B4-BE49-F238E27FC236}">
                  <a16:creationId xmlns:a16="http://schemas.microsoft.com/office/drawing/2014/main" id="{3C1587EC-CA2E-6149-BD03-D0943287BD1C}"/>
                </a:ext>
              </a:extLst>
            </p:cNvPr>
            <p:cNvGrpSpPr/>
            <p:nvPr/>
          </p:nvGrpSpPr>
          <p:grpSpPr>
            <a:xfrm>
              <a:off x="1572828" y="3277134"/>
              <a:ext cx="2596947" cy="1123385"/>
              <a:chOff x="3287662" y="1754824"/>
              <a:chExt cx="2597315" cy="1123544"/>
            </a:xfrm>
          </p:grpSpPr>
          <p:sp>
            <p:nvSpPr>
              <p:cNvPr id="65" name="TextBox 64">
                <a:extLst>
                  <a:ext uri="{FF2B5EF4-FFF2-40B4-BE49-F238E27FC236}">
                    <a16:creationId xmlns:a16="http://schemas.microsoft.com/office/drawing/2014/main" id="{F27E8AA1-4F46-5141-80A4-C724A0485DDA}"/>
                  </a:ext>
                </a:extLst>
              </p:cNvPr>
              <p:cNvSpPr txBox="1"/>
              <p:nvPr/>
            </p:nvSpPr>
            <p:spPr>
              <a:xfrm>
                <a:off x="3287662" y="2268008"/>
                <a:ext cx="2597315" cy="610360"/>
              </a:xfrm>
              <a:prstGeom prst="rect">
                <a:avLst/>
              </a:prstGeom>
              <a:noFill/>
              <a:ln>
                <a:solidFill>
                  <a:schemeClr val="bg1">
                    <a:lumMod val="85000"/>
                  </a:schemeClr>
                </a:solidFill>
              </a:ln>
            </p:spPr>
            <p:txBody>
              <a:bodyPr wrap="square" rtlCol="0">
                <a:spAutoFit/>
              </a:bodyPr>
              <a:lstStyle/>
              <a:p>
                <a:pPr algn="ctr" defTabSz="914225">
                  <a:defRPr/>
                </a:pPr>
                <a:r>
                  <a:rPr lang="en-US" sz="1100" cap="small" dirty="0">
                    <a:solidFill>
                      <a:prstClr val="black"/>
                    </a:solidFill>
                    <a:latin typeface="Segoe UI" panose="020B0502040204020203" pitchFamily="34" charset="0"/>
                    <a:cs typeface="Segoe UI" panose="020B0502040204020203" pitchFamily="34" charset="0"/>
                  </a:rPr>
                  <a:t>Ability to Take Advantage of New Compute Capabilities and</a:t>
                </a:r>
              </a:p>
              <a:p>
                <a:pPr algn="ctr" defTabSz="914225">
                  <a:defRPr/>
                </a:pPr>
                <a:r>
                  <a:rPr lang="en-US" sz="1100" cap="small" dirty="0">
                    <a:solidFill>
                      <a:prstClr val="black"/>
                    </a:solidFill>
                    <a:latin typeface="Segoe UI" panose="020B0502040204020203" pitchFamily="34" charset="0"/>
                    <a:cs typeface="Segoe UI" panose="020B0502040204020203" pitchFamily="34" charset="0"/>
                  </a:rPr>
                  <a:t>Technologies as they Become Available</a:t>
                </a:r>
              </a:p>
            </p:txBody>
          </p:sp>
          <p:sp>
            <p:nvSpPr>
              <p:cNvPr id="66" name="TextBox 65">
                <a:extLst>
                  <a:ext uri="{FF2B5EF4-FFF2-40B4-BE49-F238E27FC236}">
                    <a16:creationId xmlns:a16="http://schemas.microsoft.com/office/drawing/2014/main" id="{E4AF92AA-D781-AC4C-AAAD-047DA7D542D7}"/>
                  </a:ext>
                </a:extLst>
              </p:cNvPr>
              <p:cNvSpPr txBox="1"/>
              <p:nvPr/>
            </p:nvSpPr>
            <p:spPr>
              <a:xfrm>
                <a:off x="3287662" y="1754824"/>
                <a:ext cx="2597315" cy="531812"/>
              </a:xfrm>
              <a:prstGeom prst="rect">
                <a:avLst/>
              </a:prstGeom>
              <a:solidFill>
                <a:schemeClr val="accent1"/>
              </a:solidFill>
              <a:ln>
                <a:solidFill>
                  <a:schemeClr val="bg1">
                    <a:lumMod val="85000"/>
                  </a:schemeClr>
                </a:solidFill>
              </a:ln>
            </p:spPr>
            <p:txBody>
              <a:bodyPr wrap="square" rtlCol="0" anchor="t">
                <a:spAutoFit/>
              </a:bodyPr>
              <a:lstStyle/>
              <a:p>
                <a:pPr lvl="0" algn="ctr">
                  <a:defRPr/>
                </a:pPr>
                <a:r>
                  <a:rPr lang="en-US" sz="1400" b="1" dirty="0">
                    <a:solidFill>
                      <a:schemeClr val="bg1"/>
                    </a:solidFill>
                    <a:latin typeface="Segoe UI" panose="020B0502040204020203" pitchFamily="34" charset="0"/>
                    <a:cs typeface="Segoe UI" panose="020B0502040204020203" pitchFamily="34" charset="0"/>
                  </a:rPr>
                  <a:t>Agility:</a:t>
                </a:r>
              </a:p>
              <a:p>
                <a:pPr lvl="0" algn="ctr">
                  <a:defRPr/>
                </a:pPr>
                <a:r>
                  <a:rPr lang="en-US" sz="1400" b="1" dirty="0">
                    <a:solidFill>
                      <a:schemeClr val="bg1"/>
                    </a:solidFill>
                    <a:latin typeface="Segoe UI" panose="020B0502040204020203" pitchFamily="34" charset="0"/>
                    <a:cs typeface="Segoe UI" panose="020B0502040204020203" pitchFamily="34" charset="0"/>
                  </a:rPr>
                  <a:t>1-Yr Reservation &amp; On-Demand</a:t>
                </a:r>
              </a:p>
            </p:txBody>
          </p:sp>
        </p:grpSp>
      </p:grpSp>
      <p:sp>
        <p:nvSpPr>
          <p:cNvPr id="53" name="Shape 1484">
            <a:extLst>
              <a:ext uri="{FF2B5EF4-FFF2-40B4-BE49-F238E27FC236}">
                <a16:creationId xmlns:a16="http://schemas.microsoft.com/office/drawing/2014/main" id="{787EF394-5E71-F643-9CE1-583755FF5348}"/>
              </a:ext>
            </a:extLst>
          </p:cNvPr>
          <p:cNvSpPr txBox="1">
            <a:spLocks/>
          </p:cNvSpPr>
          <p:nvPr/>
        </p:nvSpPr>
        <p:spPr>
          <a:xfrm>
            <a:off x="455388" y="393321"/>
            <a:ext cx="11655425" cy="900113"/>
          </a:xfrm>
          <a:prstGeom prst="rect">
            <a:avLst/>
          </a:prstGeom>
        </p:spPr>
        <p:txBody>
          <a:bodyPr vert="horz" wrap="square" lIns="146304" tIns="91440" rIns="146304" bIns="91440" rtlCol="0" anchor="t">
            <a:noAutofit/>
          </a:bodyPr>
          <a:lstStyle>
            <a:lvl1pPr algn="l" defTabSz="914192" rtl="0" eaLnBrk="1" latinLnBrk="0" hangingPunct="1">
              <a:lnSpc>
                <a:spcPct val="90000"/>
              </a:lnSpc>
              <a:spcBef>
                <a:spcPct val="0"/>
              </a:spcBef>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b="1" dirty="0"/>
              <a:t>Cloud HPC: Blended Consumption Approach</a:t>
            </a:r>
          </a:p>
          <a:p>
            <a:pPr defTabSz="913874">
              <a:defRPr/>
            </a:pPr>
            <a:r>
              <a:rPr lang="en-US" sz="2400" kern="0" dirty="0">
                <a:solidFill>
                  <a:srgbClr val="353535"/>
                </a:solidFill>
                <a:latin typeface="Segoe UI Light" panose="020B0502040204020203" pitchFamily="34" charset="0"/>
                <a:cs typeface="Segoe UI Light" panose="020B0502040204020203" pitchFamily="34" charset="0"/>
              </a:rPr>
              <a:t>Meet on-</a:t>
            </a:r>
            <a:r>
              <a:rPr lang="en-US" sz="2400" kern="0" dirty="0" err="1">
                <a:solidFill>
                  <a:srgbClr val="353535"/>
                </a:solidFill>
                <a:latin typeface="Segoe UI Light" panose="020B0502040204020203" pitchFamily="34" charset="0"/>
                <a:cs typeface="Segoe UI Light" panose="020B0502040204020203" pitchFamily="34" charset="0"/>
              </a:rPr>
              <a:t>prem</a:t>
            </a:r>
            <a:r>
              <a:rPr lang="en-US" sz="2400" kern="0" dirty="0">
                <a:solidFill>
                  <a:srgbClr val="353535"/>
                </a:solidFill>
                <a:latin typeface="Segoe UI Light" panose="020B0502040204020203" pitchFamily="34" charset="0"/>
                <a:cs typeface="Segoe UI Light" panose="020B0502040204020203" pitchFamily="34" charset="0"/>
              </a:rPr>
              <a:t> needs &amp; costs, with agility and scale capabilities</a:t>
            </a:r>
          </a:p>
        </p:txBody>
      </p:sp>
    </p:spTree>
    <p:extLst>
      <p:ext uri="{BB962C8B-B14F-4D97-AF65-F5344CB8AC3E}">
        <p14:creationId xmlns:p14="http://schemas.microsoft.com/office/powerpoint/2010/main" val="344142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57DDBD3-7523-294D-BB17-5134A3C2380D}"/>
              </a:ext>
            </a:extLst>
          </p:cNvPr>
          <p:cNvGrpSpPr/>
          <p:nvPr/>
        </p:nvGrpSpPr>
        <p:grpSpPr>
          <a:xfrm>
            <a:off x="304798" y="1452601"/>
            <a:ext cx="5250146" cy="3043420"/>
            <a:chOff x="6332417" y="1452601"/>
            <a:chExt cx="5250146" cy="3043420"/>
          </a:xfrm>
        </p:grpSpPr>
        <p:sp>
          <p:nvSpPr>
            <p:cNvPr id="117" name="Rounded Rectangle 2">
              <a:extLst>
                <a:ext uri="{FF2B5EF4-FFF2-40B4-BE49-F238E27FC236}">
                  <a16:creationId xmlns:a16="http://schemas.microsoft.com/office/drawing/2014/main" id="{6D9FAE8F-200B-5846-AF6B-03973729EEAF}"/>
                </a:ext>
              </a:extLst>
            </p:cNvPr>
            <p:cNvSpPr/>
            <p:nvPr/>
          </p:nvSpPr>
          <p:spPr>
            <a:xfrm>
              <a:off x="6526621" y="2203043"/>
              <a:ext cx="5055942" cy="896169"/>
            </a:xfrm>
            <a:prstGeom prst="roundRect">
              <a:avLst>
                <a:gd name="adj" fmla="val 0"/>
              </a:avLst>
            </a:prstGeom>
            <a:solidFill>
              <a:schemeClr val="accent6">
                <a:lumMod val="50000"/>
              </a:schemeClr>
            </a:solidFill>
            <a:ln>
              <a:solidFill>
                <a:schemeClr val="accent2"/>
              </a:solidFill>
            </a:ln>
          </p:spPr>
          <p:style>
            <a:lnRef idx="1">
              <a:schemeClr val="accent3"/>
            </a:lnRef>
            <a:fillRef idx="3">
              <a:schemeClr val="accent3"/>
            </a:fillRef>
            <a:effectRef idx="2">
              <a:schemeClr val="accent3"/>
            </a:effectRef>
            <a:fontRef idx="minor">
              <a:schemeClr val="lt1"/>
            </a:fontRef>
          </p:style>
          <p:txBody>
            <a:bodyPr lIns="89617" rIns="89617" rtlCol="0" anchor="ctr" anchorCtr="0"/>
            <a:lstStyle/>
            <a:p>
              <a:pPr algn="ctr" defTabSz="878189"/>
              <a:r>
                <a:rPr lang="en-US" sz="2000" dirty="0">
                  <a:solidFill>
                    <a:schemeClr val="bg2"/>
                  </a:solidFill>
                  <a:latin typeface="Segoe UI Semilight"/>
                </a:rPr>
                <a:t>Cluster templates to run existing, on-prem HPC applications, schedulers</a:t>
              </a:r>
            </a:p>
          </p:txBody>
        </p:sp>
        <p:sp>
          <p:nvSpPr>
            <p:cNvPr id="121" name="TextBox 120">
              <a:extLst>
                <a:ext uri="{FF2B5EF4-FFF2-40B4-BE49-F238E27FC236}">
                  <a16:creationId xmlns:a16="http://schemas.microsoft.com/office/drawing/2014/main" id="{BCD2BEF4-8E25-504B-A6BC-0C13761AA129}"/>
                </a:ext>
              </a:extLst>
            </p:cNvPr>
            <p:cNvSpPr txBox="1"/>
            <p:nvPr/>
          </p:nvSpPr>
          <p:spPr>
            <a:xfrm>
              <a:off x="6332417" y="1452601"/>
              <a:ext cx="5206577" cy="566534"/>
            </a:xfrm>
            <a:prstGeom prst="rect">
              <a:avLst/>
            </a:prstGeom>
            <a:noFill/>
          </p:spPr>
          <p:txBody>
            <a:bodyPr wrap="square" lIns="179234" tIns="143387" rIns="179234" bIns="143387" rtlCol="0">
              <a:spAutoFit/>
            </a:bodyPr>
            <a:lstStyle/>
            <a:p>
              <a:pPr algn="ctr" defTabSz="914049">
                <a:lnSpc>
                  <a:spcPct val="90000"/>
                </a:lnSpc>
                <a:spcAft>
                  <a:spcPts val="588"/>
                </a:spcAft>
                <a:defRPr/>
              </a:pPr>
              <a:r>
                <a:rPr lang="en-US" sz="2000" dirty="0">
                  <a:solidFill>
                    <a:schemeClr val="bg2">
                      <a:lumMod val="10000"/>
                    </a:schemeClr>
                  </a:solidFill>
                  <a:latin typeface="Segoe UI Semilight"/>
                </a:rPr>
                <a:t>HPC End-users, IT Staff, Line of Business</a:t>
              </a:r>
            </a:p>
          </p:txBody>
        </p:sp>
        <p:sp>
          <p:nvSpPr>
            <p:cNvPr id="116" name="Rounded Rectangle 2">
              <a:extLst>
                <a:ext uri="{FF2B5EF4-FFF2-40B4-BE49-F238E27FC236}">
                  <a16:creationId xmlns:a16="http://schemas.microsoft.com/office/drawing/2014/main" id="{C7F8BC2D-EDB5-1A43-A661-FA4812600C71}"/>
                </a:ext>
              </a:extLst>
            </p:cNvPr>
            <p:cNvSpPr/>
            <p:nvPr/>
          </p:nvSpPr>
          <p:spPr>
            <a:xfrm>
              <a:off x="6526620" y="3596739"/>
              <a:ext cx="5049393" cy="899282"/>
            </a:xfrm>
            <a:prstGeom prst="roundRect">
              <a:avLst>
                <a:gd name="adj" fmla="val 0"/>
              </a:avLst>
            </a:prstGeom>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lIns="1075406" rIns="0" rtlCol="0" anchor="b" anchorCtr="0"/>
            <a:lstStyle/>
            <a:p>
              <a:pPr defTabSz="878189">
                <a:spcAft>
                  <a:spcPts val="282"/>
                </a:spcAft>
                <a:defRPr/>
              </a:pPr>
              <a:r>
                <a:rPr lang="en-US" sz="2800" kern="0" dirty="0">
                  <a:solidFill>
                    <a:schemeClr val="accent1">
                      <a:lumMod val="75000"/>
                    </a:schemeClr>
                  </a:solidFill>
                  <a:latin typeface="Segoe UI"/>
                </a:rPr>
                <a:t>Azure </a:t>
              </a:r>
              <a:r>
                <a:rPr lang="en-US" sz="2800" kern="0" dirty="0" err="1">
                  <a:solidFill>
                    <a:schemeClr val="accent1">
                      <a:lumMod val="75000"/>
                    </a:schemeClr>
                  </a:solidFill>
                  <a:latin typeface="Segoe UI"/>
                </a:rPr>
                <a:t>CycleCloud</a:t>
              </a:r>
              <a:endParaRPr lang="en-US" sz="2800" kern="0" dirty="0">
                <a:solidFill>
                  <a:schemeClr val="accent1">
                    <a:lumMod val="75000"/>
                  </a:schemeClr>
                </a:solidFill>
                <a:latin typeface="Segoe UI"/>
              </a:endParaRPr>
            </a:p>
            <a:p>
              <a:pPr defTabSz="878189">
                <a:spcAft>
                  <a:spcPts val="282"/>
                </a:spcAft>
                <a:defRPr/>
              </a:pPr>
              <a:r>
                <a:rPr lang="en-US" sz="1800" kern="0" dirty="0">
                  <a:solidFill>
                    <a:schemeClr val="accent1">
                      <a:lumMod val="75000"/>
                    </a:schemeClr>
                  </a:solidFill>
                  <a:latin typeface="Segoe UI"/>
                </a:rPr>
                <a:t>Hybrid &amp; Cluster Manager for HPC/AI</a:t>
              </a:r>
            </a:p>
          </p:txBody>
        </p:sp>
      </p:grpSp>
      <p:sp>
        <p:nvSpPr>
          <p:cNvPr id="315" name="Rounded Rectangle 2">
            <a:extLst>
              <a:ext uri="{FF2B5EF4-FFF2-40B4-BE49-F238E27FC236}">
                <a16:creationId xmlns:a16="http://schemas.microsoft.com/office/drawing/2014/main" id="{CD73CE4B-33B0-7E41-9769-B02BB06D6040}"/>
              </a:ext>
            </a:extLst>
          </p:cNvPr>
          <p:cNvSpPr/>
          <p:nvPr/>
        </p:nvSpPr>
        <p:spPr>
          <a:xfrm>
            <a:off x="2692073" y="4844111"/>
            <a:ext cx="5270574" cy="727852"/>
          </a:xfrm>
          <a:prstGeom prst="roundRect">
            <a:avLst>
              <a:gd name="adj" fmla="val 0"/>
            </a:avLst>
          </a:prstGeom>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lIns="1165022" rIns="0" rtlCol="0" anchor="t" anchorCtr="0"/>
          <a:lstStyle/>
          <a:p>
            <a:pPr defTabSz="878189">
              <a:spcAft>
                <a:spcPts val="282"/>
              </a:spcAft>
              <a:defRPr/>
            </a:pPr>
            <a:endParaRPr lang="en-US" sz="1961" kern="0">
              <a:solidFill>
                <a:schemeClr val="bg2">
                  <a:lumMod val="10000"/>
                </a:schemeClr>
              </a:solidFill>
              <a:latin typeface="Segoe UI"/>
            </a:endParaRPr>
          </a:p>
        </p:txBody>
      </p:sp>
      <p:grpSp>
        <p:nvGrpSpPr>
          <p:cNvPr id="317" name="Group 333">
            <a:extLst>
              <a:ext uri="{FF2B5EF4-FFF2-40B4-BE49-F238E27FC236}">
                <a16:creationId xmlns:a16="http://schemas.microsoft.com/office/drawing/2014/main" id="{637CF8C9-F34E-FE46-9992-19F0443C4434}"/>
              </a:ext>
            </a:extLst>
          </p:cNvPr>
          <p:cNvGrpSpPr/>
          <p:nvPr/>
        </p:nvGrpSpPr>
        <p:grpSpPr>
          <a:xfrm>
            <a:off x="3118709" y="5690482"/>
            <a:ext cx="538778" cy="722459"/>
            <a:chOff x="11312677" y="4385379"/>
            <a:chExt cx="420734" cy="643192"/>
          </a:xfrm>
        </p:grpSpPr>
        <p:sp>
          <p:nvSpPr>
            <p:cNvPr id="398" name="Rectangle 48">
              <a:extLst>
                <a:ext uri="{FF2B5EF4-FFF2-40B4-BE49-F238E27FC236}">
                  <a16:creationId xmlns:a16="http://schemas.microsoft.com/office/drawing/2014/main" id="{9EC286BD-55C1-844B-877A-C0B246F0097B}"/>
                </a:ext>
              </a:extLst>
            </p:cNvPr>
            <p:cNvSpPr>
              <a:spLocks noChangeArrowheads="1"/>
            </p:cNvSpPr>
            <p:nvPr/>
          </p:nvSpPr>
          <p:spPr bwMode="auto">
            <a:xfrm>
              <a:off x="11312677" y="4385379"/>
              <a:ext cx="420734" cy="64319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99" name="Freeform 49">
              <a:extLst>
                <a:ext uri="{FF2B5EF4-FFF2-40B4-BE49-F238E27FC236}">
                  <a16:creationId xmlns:a16="http://schemas.microsoft.com/office/drawing/2014/main" id="{DA741A64-E9BB-EB4C-99ED-C00D1B4F0CC6}"/>
                </a:ext>
              </a:extLst>
            </p:cNvPr>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400" name="Freeform 50">
              <a:extLst>
                <a:ext uri="{FF2B5EF4-FFF2-40B4-BE49-F238E27FC236}">
                  <a16:creationId xmlns:a16="http://schemas.microsoft.com/office/drawing/2014/main" id="{BFC80477-491D-2342-8E73-B21CD25B87F5}"/>
                </a:ext>
              </a:extLst>
            </p:cNvPr>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401" name="Freeform 51">
              <a:extLst>
                <a:ext uri="{FF2B5EF4-FFF2-40B4-BE49-F238E27FC236}">
                  <a16:creationId xmlns:a16="http://schemas.microsoft.com/office/drawing/2014/main" id="{2E4E55BE-F7B7-834B-909C-4CC2959AACD6}"/>
                </a:ext>
              </a:extLst>
            </p:cNvPr>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402" name="Freeform 52">
              <a:extLst>
                <a:ext uri="{FF2B5EF4-FFF2-40B4-BE49-F238E27FC236}">
                  <a16:creationId xmlns:a16="http://schemas.microsoft.com/office/drawing/2014/main" id="{99753062-1653-E846-ADA9-53FAE99ABF96}"/>
                </a:ext>
              </a:extLst>
            </p:cNvPr>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403" name="Freeform 53">
              <a:extLst>
                <a:ext uri="{FF2B5EF4-FFF2-40B4-BE49-F238E27FC236}">
                  <a16:creationId xmlns:a16="http://schemas.microsoft.com/office/drawing/2014/main" id="{8D3D248E-AFE5-C54A-90E1-3A23D02D1D4E}"/>
                </a:ext>
              </a:extLst>
            </p:cNvPr>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404" name="Oval 54">
              <a:extLst>
                <a:ext uri="{FF2B5EF4-FFF2-40B4-BE49-F238E27FC236}">
                  <a16:creationId xmlns:a16="http://schemas.microsoft.com/office/drawing/2014/main" id="{AA61E00C-B536-C24D-A52F-9C20E833E233}"/>
                </a:ext>
              </a:extLst>
            </p:cNvPr>
            <p:cNvSpPr>
              <a:spLocks noChangeArrowheads="1"/>
            </p:cNvSpPr>
            <p:nvPr/>
          </p:nvSpPr>
          <p:spPr bwMode="auto">
            <a:xfrm>
              <a:off x="11625810" y="4466383"/>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405" name="Oval 55">
              <a:extLst>
                <a:ext uri="{FF2B5EF4-FFF2-40B4-BE49-F238E27FC236}">
                  <a16:creationId xmlns:a16="http://schemas.microsoft.com/office/drawing/2014/main" id="{C8BF8DA7-4360-C847-8550-85EAFA6D627C}"/>
                </a:ext>
              </a:extLst>
            </p:cNvPr>
            <p:cNvSpPr>
              <a:spLocks noChangeArrowheads="1"/>
            </p:cNvSpPr>
            <p:nvPr/>
          </p:nvSpPr>
          <p:spPr bwMode="auto">
            <a:xfrm>
              <a:off x="11625810" y="4571566"/>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406" name="Oval 56">
              <a:extLst>
                <a:ext uri="{FF2B5EF4-FFF2-40B4-BE49-F238E27FC236}">
                  <a16:creationId xmlns:a16="http://schemas.microsoft.com/office/drawing/2014/main" id="{DDC4DC66-37A6-4F4C-AC25-CE3618BFC55C}"/>
                </a:ext>
              </a:extLst>
            </p:cNvPr>
            <p:cNvSpPr>
              <a:spLocks noChangeArrowheads="1"/>
            </p:cNvSpPr>
            <p:nvPr/>
          </p:nvSpPr>
          <p:spPr bwMode="auto">
            <a:xfrm>
              <a:off x="11625810" y="4671914"/>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407" name="Oval 57">
              <a:extLst>
                <a:ext uri="{FF2B5EF4-FFF2-40B4-BE49-F238E27FC236}">
                  <a16:creationId xmlns:a16="http://schemas.microsoft.com/office/drawing/2014/main" id="{EF060865-CEBF-F14D-82AF-57CCFC550527}"/>
                </a:ext>
              </a:extLst>
            </p:cNvPr>
            <p:cNvSpPr>
              <a:spLocks noChangeArrowheads="1"/>
            </p:cNvSpPr>
            <p:nvPr/>
          </p:nvSpPr>
          <p:spPr bwMode="auto">
            <a:xfrm>
              <a:off x="11625810" y="4777097"/>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408" name="Oval 58">
              <a:extLst>
                <a:ext uri="{FF2B5EF4-FFF2-40B4-BE49-F238E27FC236}">
                  <a16:creationId xmlns:a16="http://schemas.microsoft.com/office/drawing/2014/main" id="{C7EDDA4F-7641-D94D-991A-76FCBBF6435D}"/>
                </a:ext>
              </a:extLst>
            </p:cNvPr>
            <p:cNvSpPr>
              <a:spLocks noChangeArrowheads="1"/>
            </p:cNvSpPr>
            <p:nvPr/>
          </p:nvSpPr>
          <p:spPr bwMode="auto">
            <a:xfrm>
              <a:off x="11625810" y="4881072"/>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grpSp>
      <p:grpSp>
        <p:nvGrpSpPr>
          <p:cNvPr id="318" name="Group 333">
            <a:extLst>
              <a:ext uri="{FF2B5EF4-FFF2-40B4-BE49-F238E27FC236}">
                <a16:creationId xmlns:a16="http://schemas.microsoft.com/office/drawing/2014/main" id="{9C86C2CD-5730-E341-8FB4-A1F4F00BFA5A}"/>
              </a:ext>
            </a:extLst>
          </p:cNvPr>
          <p:cNvGrpSpPr/>
          <p:nvPr/>
        </p:nvGrpSpPr>
        <p:grpSpPr>
          <a:xfrm>
            <a:off x="3755375" y="5681212"/>
            <a:ext cx="538778" cy="722459"/>
            <a:chOff x="11312677" y="4385379"/>
            <a:chExt cx="420734" cy="643192"/>
          </a:xfrm>
        </p:grpSpPr>
        <p:sp>
          <p:nvSpPr>
            <p:cNvPr id="387" name="Rectangle 48">
              <a:extLst>
                <a:ext uri="{FF2B5EF4-FFF2-40B4-BE49-F238E27FC236}">
                  <a16:creationId xmlns:a16="http://schemas.microsoft.com/office/drawing/2014/main" id="{B609DDBE-48E0-B047-839C-6D5696646553}"/>
                </a:ext>
              </a:extLst>
            </p:cNvPr>
            <p:cNvSpPr>
              <a:spLocks noChangeArrowheads="1"/>
            </p:cNvSpPr>
            <p:nvPr/>
          </p:nvSpPr>
          <p:spPr bwMode="auto">
            <a:xfrm>
              <a:off x="11312677" y="4385379"/>
              <a:ext cx="420734" cy="64319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88" name="Freeform 49">
              <a:extLst>
                <a:ext uri="{FF2B5EF4-FFF2-40B4-BE49-F238E27FC236}">
                  <a16:creationId xmlns:a16="http://schemas.microsoft.com/office/drawing/2014/main" id="{08474B19-B608-3A4D-B7C0-02CE707BEDC2}"/>
                </a:ext>
              </a:extLst>
            </p:cNvPr>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89" name="Freeform 50">
              <a:extLst>
                <a:ext uri="{FF2B5EF4-FFF2-40B4-BE49-F238E27FC236}">
                  <a16:creationId xmlns:a16="http://schemas.microsoft.com/office/drawing/2014/main" id="{4CC77DFD-B3B1-8B4B-A164-F8CE4D04E114}"/>
                </a:ext>
              </a:extLst>
            </p:cNvPr>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90" name="Freeform 51">
              <a:extLst>
                <a:ext uri="{FF2B5EF4-FFF2-40B4-BE49-F238E27FC236}">
                  <a16:creationId xmlns:a16="http://schemas.microsoft.com/office/drawing/2014/main" id="{878123B6-B8EE-AC45-81B0-8A9A8C4F0808}"/>
                </a:ext>
              </a:extLst>
            </p:cNvPr>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91" name="Freeform 52">
              <a:extLst>
                <a:ext uri="{FF2B5EF4-FFF2-40B4-BE49-F238E27FC236}">
                  <a16:creationId xmlns:a16="http://schemas.microsoft.com/office/drawing/2014/main" id="{4850AB42-3489-3147-A8D0-2B7E0292540F}"/>
                </a:ext>
              </a:extLst>
            </p:cNvPr>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92" name="Freeform 53">
              <a:extLst>
                <a:ext uri="{FF2B5EF4-FFF2-40B4-BE49-F238E27FC236}">
                  <a16:creationId xmlns:a16="http://schemas.microsoft.com/office/drawing/2014/main" id="{3F1619D4-E1C3-BC48-8763-B61CA60CF5F7}"/>
                </a:ext>
              </a:extLst>
            </p:cNvPr>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93" name="Oval 54">
              <a:extLst>
                <a:ext uri="{FF2B5EF4-FFF2-40B4-BE49-F238E27FC236}">
                  <a16:creationId xmlns:a16="http://schemas.microsoft.com/office/drawing/2014/main" id="{166C4482-1514-9F4B-BD2E-57316304B2DD}"/>
                </a:ext>
              </a:extLst>
            </p:cNvPr>
            <p:cNvSpPr>
              <a:spLocks noChangeArrowheads="1"/>
            </p:cNvSpPr>
            <p:nvPr/>
          </p:nvSpPr>
          <p:spPr bwMode="auto">
            <a:xfrm>
              <a:off x="11625810" y="4466383"/>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94" name="Oval 55">
              <a:extLst>
                <a:ext uri="{FF2B5EF4-FFF2-40B4-BE49-F238E27FC236}">
                  <a16:creationId xmlns:a16="http://schemas.microsoft.com/office/drawing/2014/main" id="{E8E335F9-67CD-C94C-9313-50EA36FFB142}"/>
                </a:ext>
              </a:extLst>
            </p:cNvPr>
            <p:cNvSpPr>
              <a:spLocks noChangeArrowheads="1"/>
            </p:cNvSpPr>
            <p:nvPr/>
          </p:nvSpPr>
          <p:spPr bwMode="auto">
            <a:xfrm>
              <a:off x="11625810" y="4571566"/>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95" name="Oval 56">
              <a:extLst>
                <a:ext uri="{FF2B5EF4-FFF2-40B4-BE49-F238E27FC236}">
                  <a16:creationId xmlns:a16="http://schemas.microsoft.com/office/drawing/2014/main" id="{E80F3E92-FB61-9543-AAB3-4D4057F09870}"/>
                </a:ext>
              </a:extLst>
            </p:cNvPr>
            <p:cNvSpPr>
              <a:spLocks noChangeArrowheads="1"/>
            </p:cNvSpPr>
            <p:nvPr/>
          </p:nvSpPr>
          <p:spPr bwMode="auto">
            <a:xfrm>
              <a:off x="11625810" y="4671914"/>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96" name="Oval 57">
              <a:extLst>
                <a:ext uri="{FF2B5EF4-FFF2-40B4-BE49-F238E27FC236}">
                  <a16:creationId xmlns:a16="http://schemas.microsoft.com/office/drawing/2014/main" id="{83585BE5-311F-9C4C-B58F-D0C3922C0C53}"/>
                </a:ext>
              </a:extLst>
            </p:cNvPr>
            <p:cNvSpPr>
              <a:spLocks noChangeArrowheads="1"/>
            </p:cNvSpPr>
            <p:nvPr/>
          </p:nvSpPr>
          <p:spPr bwMode="auto">
            <a:xfrm>
              <a:off x="11625810" y="4777097"/>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97" name="Oval 58">
              <a:extLst>
                <a:ext uri="{FF2B5EF4-FFF2-40B4-BE49-F238E27FC236}">
                  <a16:creationId xmlns:a16="http://schemas.microsoft.com/office/drawing/2014/main" id="{4F1DBBE1-E6AE-1B48-9277-5CB552D8E0BA}"/>
                </a:ext>
              </a:extLst>
            </p:cNvPr>
            <p:cNvSpPr>
              <a:spLocks noChangeArrowheads="1"/>
            </p:cNvSpPr>
            <p:nvPr/>
          </p:nvSpPr>
          <p:spPr bwMode="auto">
            <a:xfrm>
              <a:off x="11625810" y="4881072"/>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grpSp>
      <p:grpSp>
        <p:nvGrpSpPr>
          <p:cNvPr id="319" name="Group 333">
            <a:extLst>
              <a:ext uri="{FF2B5EF4-FFF2-40B4-BE49-F238E27FC236}">
                <a16:creationId xmlns:a16="http://schemas.microsoft.com/office/drawing/2014/main" id="{EB37F40E-AD06-2A4C-AF6F-BD809DAF720E}"/>
              </a:ext>
            </a:extLst>
          </p:cNvPr>
          <p:cNvGrpSpPr/>
          <p:nvPr/>
        </p:nvGrpSpPr>
        <p:grpSpPr>
          <a:xfrm>
            <a:off x="4392042" y="5687204"/>
            <a:ext cx="538778" cy="722459"/>
            <a:chOff x="11312677" y="4385379"/>
            <a:chExt cx="420734" cy="643192"/>
          </a:xfrm>
        </p:grpSpPr>
        <p:sp>
          <p:nvSpPr>
            <p:cNvPr id="376" name="Rectangle 48">
              <a:extLst>
                <a:ext uri="{FF2B5EF4-FFF2-40B4-BE49-F238E27FC236}">
                  <a16:creationId xmlns:a16="http://schemas.microsoft.com/office/drawing/2014/main" id="{6943F46C-A8A7-6440-9FD6-7A090D291E27}"/>
                </a:ext>
              </a:extLst>
            </p:cNvPr>
            <p:cNvSpPr>
              <a:spLocks noChangeArrowheads="1"/>
            </p:cNvSpPr>
            <p:nvPr/>
          </p:nvSpPr>
          <p:spPr bwMode="auto">
            <a:xfrm>
              <a:off x="11312677" y="4385379"/>
              <a:ext cx="420734" cy="64319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77" name="Freeform 49">
              <a:extLst>
                <a:ext uri="{FF2B5EF4-FFF2-40B4-BE49-F238E27FC236}">
                  <a16:creationId xmlns:a16="http://schemas.microsoft.com/office/drawing/2014/main" id="{099B5BCD-0FB7-EC48-86E1-255E6FC28998}"/>
                </a:ext>
              </a:extLst>
            </p:cNvPr>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78" name="Freeform 50">
              <a:extLst>
                <a:ext uri="{FF2B5EF4-FFF2-40B4-BE49-F238E27FC236}">
                  <a16:creationId xmlns:a16="http://schemas.microsoft.com/office/drawing/2014/main" id="{2A98BF3D-9C0B-7F4B-AF65-7CE500286600}"/>
                </a:ext>
              </a:extLst>
            </p:cNvPr>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79" name="Freeform 51">
              <a:extLst>
                <a:ext uri="{FF2B5EF4-FFF2-40B4-BE49-F238E27FC236}">
                  <a16:creationId xmlns:a16="http://schemas.microsoft.com/office/drawing/2014/main" id="{BB888AD9-34E4-0A42-A925-BFBC166ADE9E}"/>
                </a:ext>
              </a:extLst>
            </p:cNvPr>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80" name="Freeform 52">
              <a:extLst>
                <a:ext uri="{FF2B5EF4-FFF2-40B4-BE49-F238E27FC236}">
                  <a16:creationId xmlns:a16="http://schemas.microsoft.com/office/drawing/2014/main" id="{189E262C-5FB8-A84A-A3CD-1DF81B7D9CAC}"/>
                </a:ext>
              </a:extLst>
            </p:cNvPr>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81" name="Freeform 53">
              <a:extLst>
                <a:ext uri="{FF2B5EF4-FFF2-40B4-BE49-F238E27FC236}">
                  <a16:creationId xmlns:a16="http://schemas.microsoft.com/office/drawing/2014/main" id="{77C05A1E-4D69-3640-B662-7D7BB11FBAA0}"/>
                </a:ext>
              </a:extLst>
            </p:cNvPr>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82" name="Oval 54">
              <a:extLst>
                <a:ext uri="{FF2B5EF4-FFF2-40B4-BE49-F238E27FC236}">
                  <a16:creationId xmlns:a16="http://schemas.microsoft.com/office/drawing/2014/main" id="{FAD841EE-872A-6548-8603-58A22598FEDD}"/>
                </a:ext>
              </a:extLst>
            </p:cNvPr>
            <p:cNvSpPr>
              <a:spLocks noChangeArrowheads="1"/>
            </p:cNvSpPr>
            <p:nvPr/>
          </p:nvSpPr>
          <p:spPr bwMode="auto">
            <a:xfrm>
              <a:off x="11625810" y="4466383"/>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83" name="Oval 55">
              <a:extLst>
                <a:ext uri="{FF2B5EF4-FFF2-40B4-BE49-F238E27FC236}">
                  <a16:creationId xmlns:a16="http://schemas.microsoft.com/office/drawing/2014/main" id="{0ED437AE-D9DE-974A-A6FE-C89D08680E24}"/>
                </a:ext>
              </a:extLst>
            </p:cNvPr>
            <p:cNvSpPr>
              <a:spLocks noChangeArrowheads="1"/>
            </p:cNvSpPr>
            <p:nvPr/>
          </p:nvSpPr>
          <p:spPr bwMode="auto">
            <a:xfrm>
              <a:off x="11625810" y="4571566"/>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84" name="Oval 56">
              <a:extLst>
                <a:ext uri="{FF2B5EF4-FFF2-40B4-BE49-F238E27FC236}">
                  <a16:creationId xmlns:a16="http://schemas.microsoft.com/office/drawing/2014/main" id="{1771F226-CDF9-0B47-8951-D086035AB838}"/>
                </a:ext>
              </a:extLst>
            </p:cNvPr>
            <p:cNvSpPr>
              <a:spLocks noChangeArrowheads="1"/>
            </p:cNvSpPr>
            <p:nvPr/>
          </p:nvSpPr>
          <p:spPr bwMode="auto">
            <a:xfrm>
              <a:off x="11625810" y="4671914"/>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85" name="Oval 57">
              <a:extLst>
                <a:ext uri="{FF2B5EF4-FFF2-40B4-BE49-F238E27FC236}">
                  <a16:creationId xmlns:a16="http://schemas.microsoft.com/office/drawing/2014/main" id="{D187D48A-F77E-B444-8178-EEACEE5447BE}"/>
                </a:ext>
              </a:extLst>
            </p:cNvPr>
            <p:cNvSpPr>
              <a:spLocks noChangeArrowheads="1"/>
            </p:cNvSpPr>
            <p:nvPr/>
          </p:nvSpPr>
          <p:spPr bwMode="auto">
            <a:xfrm>
              <a:off x="11625810" y="4777097"/>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86" name="Oval 58">
              <a:extLst>
                <a:ext uri="{FF2B5EF4-FFF2-40B4-BE49-F238E27FC236}">
                  <a16:creationId xmlns:a16="http://schemas.microsoft.com/office/drawing/2014/main" id="{D0826C21-73E3-4345-A522-67CD08B24AE6}"/>
                </a:ext>
              </a:extLst>
            </p:cNvPr>
            <p:cNvSpPr>
              <a:spLocks noChangeArrowheads="1"/>
            </p:cNvSpPr>
            <p:nvPr/>
          </p:nvSpPr>
          <p:spPr bwMode="auto">
            <a:xfrm>
              <a:off x="11625810" y="4881072"/>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grpSp>
      <p:grpSp>
        <p:nvGrpSpPr>
          <p:cNvPr id="320" name="Group 333">
            <a:extLst>
              <a:ext uri="{FF2B5EF4-FFF2-40B4-BE49-F238E27FC236}">
                <a16:creationId xmlns:a16="http://schemas.microsoft.com/office/drawing/2014/main" id="{72DF0D76-7CB5-D04E-A04D-9B75E1524FC0}"/>
              </a:ext>
            </a:extLst>
          </p:cNvPr>
          <p:cNvGrpSpPr/>
          <p:nvPr/>
        </p:nvGrpSpPr>
        <p:grpSpPr>
          <a:xfrm>
            <a:off x="5028708" y="5681212"/>
            <a:ext cx="538778" cy="722459"/>
            <a:chOff x="11312677" y="4385379"/>
            <a:chExt cx="420734" cy="643192"/>
          </a:xfrm>
        </p:grpSpPr>
        <p:sp>
          <p:nvSpPr>
            <p:cNvPr id="365" name="Rectangle 48">
              <a:extLst>
                <a:ext uri="{FF2B5EF4-FFF2-40B4-BE49-F238E27FC236}">
                  <a16:creationId xmlns:a16="http://schemas.microsoft.com/office/drawing/2014/main" id="{6778D85C-20EA-0343-9B8C-EC33347C6561}"/>
                </a:ext>
              </a:extLst>
            </p:cNvPr>
            <p:cNvSpPr>
              <a:spLocks noChangeArrowheads="1"/>
            </p:cNvSpPr>
            <p:nvPr/>
          </p:nvSpPr>
          <p:spPr bwMode="auto">
            <a:xfrm>
              <a:off x="11312677" y="4385379"/>
              <a:ext cx="420734" cy="64319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66" name="Freeform 49">
              <a:extLst>
                <a:ext uri="{FF2B5EF4-FFF2-40B4-BE49-F238E27FC236}">
                  <a16:creationId xmlns:a16="http://schemas.microsoft.com/office/drawing/2014/main" id="{1C23EF35-94CF-BA49-9620-E1A6503B5858}"/>
                </a:ext>
              </a:extLst>
            </p:cNvPr>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67" name="Freeform 50">
              <a:extLst>
                <a:ext uri="{FF2B5EF4-FFF2-40B4-BE49-F238E27FC236}">
                  <a16:creationId xmlns:a16="http://schemas.microsoft.com/office/drawing/2014/main" id="{D8E4DBA1-67FB-004A-998F-30A7A3333DAB}"/>
                </a:ext>
              </a:extLst>
            </p:cNvPr>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68" name="Freeform 51">
              <a:extLst>
                <a:ext uri="{FF2B5EF4-FFF2-40B4-BE49-F238E27FC236}">
                  <a16:creationId xmlns:a16="http://schemas.microsoft.com/office/drawing/2014/main" id="{30971AA0-C247-1440-805E-4B9A8FD37838}"/>
                </a:ext>
              </a:extLst>
            </p:cNvPr>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69" name="Freeform 52">
              <a:extLst>
                <a:ext uri="{FF2B5EF4-FFF2-40B4-BE49-F238E27FC236}">
                  <a16:creationId xmlns:a16="http://schemas.microsoft.com/office/drawing/2014/main" id="{70F11F76-69BB-8C49-B59B-808205F32B8F}"/>
                </a:ext>
              </a:extLst>
            </p:cNvPr>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70" name="Freeform 53">
              <a:extLst>
                <a:ext uri="{FF2B5EF4-FFF2-40B4-BE49-F238E27FC236}">
                  <a16:creationId xmlns:a16="http://schemas.microsoft.com/office/drawing/2014/main" id="{360EBC3B-4EEE-504C-8CCA-331DEEC0A588}"/>
                </a:ext>
              </a:extLst>
            </p:cNvPr>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71" name="Oval 54">
              <a:extLst>
                <a:ext uri="{FF2B5EF4-FFF2-40B4-BE49-F238E27FC236}">
                  <a16:creationId xmlns:a16="http://schemas.microsoft.com/office/drawing/2014/main" id="{068BDEEB-54A8-4546-9151-3135DC1EA8BA}"/>
                </a:ext>
              </a:extLst>
            </p:cNvPr>
            <p:cNvSpPr>
              <a:spLocks noChangeArrowheads="1"/>
            </p:cNvSpPr>
            <p:nvPr/>
          </p:nvSpPr>
          <p:spPr bwMode="auto">
            <a:xfrm>
              <a:off x="11625810" y="4466383"/>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72" name="Oval 55">
              <a:extLst>
                <a:ext uri="{FF2B5EF4-FFF2-40B4-BE49-F238E27FC236}">
                  <a16:creationId xmlns:a16="http://schemas.microsoft.com/office/drawing/2014/main" id="{D8C2D8FE-7D1C-B845-B76A-BD18A1B260E5}"/>
                </a:ext>
              </a:extLst>
            </p:cNvPr>
            <p:cNvSpPr>
              <a:spLocks noChangeArrowheads="1"/>
            </p:cNvSpPr>
            <p:nvPr/>
          </p:nvSpPr>
          <p:spPr bwMode="auto">
            <a:xfrm>
              <a:off x="11625810" y="4571566"/>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73" name="Oval 56">
              <a:extLst>
                <a:ext uri="{FF2B5EF4-FFF2-40B4-BE49-F238E27FC236}">
                  <a16:creationId xmlns:a16="http://schemas.microsoft.com/office/drawing/2014/main" id="{DC3FE88B-8FF5-0349-974D-E306224DB873}"/>
                </a:ext>
              </a:extLst>
            </p:cNvPr>
            <p:cNvSpPr>
              <a:spLocks noChangeArrowheads="1"/>
            </p:cNvSpPr>
            <p:nvPr/>
          </p:nvSpPr>
          <p:spPr bwMode="auto">
            <a:xfrm>
              <a:off x="11625810" y="4671914"/>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74" name="Oval 57">
              <a:extLst>
                <a:ext uri="{FF2B5EF4-FFF2-40B4-BE49-F238E27FC236}">
                  <a16:creationId xmlns:a16="http://schemas.microsoft.com/office/drawing/2014/main" id="{C91C9531-1A46-294C-BAC9-450374E486CF}"/>
                </a:ext>
              </a:extLst>
            </p:cNvPr>
            <p:cNvSpPr>
              <a:spLocks noChangeArrowheads="1"/>
            </p:cNvSpPr>
            <p:nvPr/>
          </p:nvSpPr>
          <p:spPr bwMode="auto">
            <a:xfrm>
              <a:off x="11625810" y="4777097"/>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75" name="Oval 58">
              <a:extLst>
                <a:ext uri="{FF2B5EF4-FFF2-40B4-BE49-F238E27FC236}">
                  <a16:creationId xmlns:a16="http://schemas.microsoft.com/office/drawing/2014/main" id="{C340BD3C-0DF0-AA47-91F8-95B238A26FCB}"/>
                </a:ext>
              </a:extLst>
            </p:cNvPr>
            <p:cNvSpPr>
              <a:spLocks noChangeArrowheads="1"/>
            </p:cNvSpPr>
            <p:nvPr/>
          </p:nvSpPr>
          <p:spPr bwMode="auto">
            <a:xfrm>
              <a:off x="11625810" y="4881072"/>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grpSp>
      <p:grpSp>
        <p:nvGrpSpPr>
          <p:cNvPr id="321" name="Group 333">
            <a:extLst>
              <a:ext uri="{FF2B5EF4-FFF2-40B4-BE49-F238E27FC236}">
                <a16:creationId xmlns:a16="http://schemas.microsoft.com/office/drawing/2014/main" id="{5705E08D-7F9A-F944-BF58-8C3B650FA3C8}"/>
              </a:ext>
            </a:extLst>
          </p:cNvPr>
          <p:cNvGrpSpPr/>
          <p:nvPr/>
        </p:nvGrpSpPr>
        <p:grpSpPr>
          <a:xfrm>
            <a:off x="5665374" y="5684490"/>
            <a:ext cx="538778" cy="722459"/>
            <a:chOff x="11312677" y="4385379"/>
            <a:chExt cx="420734" cy="643192"/>
          </a:xfrm>
        </p:grpSpPr>
        <p:sp>
          <p:nvSpPr>
            <p:cNvPr id="354" name="Rectangle 48">
              <a:extLst>
                <a:ext uri="{FF2B5EF4-FFF2-40B4-BE49-F238E27FC236}">
                  <a16:creationId xmlns:a16="http://schemas.microsoft.com/office/drawing/2014/main" id="{447D7B26-6AED-1342-B895-19F23790F25F}"/>
                </a:ext>
              </a:extLst>
            </p:cNvPr>
            <p:cNvSpPr>
              <a:spLocks noChangeArrowheads="1"/>
            </p:cNvSpPr>
            <p:nvPr/>
          </p:nvSpPr>
          <p:spPr bwMode="auto">
            <a:xfrm>
              <a:off x="11312677" y="4385379"/>
              <a:ext cx="420734" cy="64319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55" name="Freeform 49">
              <a:extLst>
                <a:ext uri="{FF2B5EF4-FFF2-40B4-BE49-F238E27FC236}">
                  <a16:creationId xmlns:a16="http://schemas.microsoft.com/office/drawing/2014/main" id="{E0CA4714-2730-F144-8DF6-E88D7CEA071C}"/>
                </a:ext>
              </a:extLst>
            </p:cNvPr>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56" name="Freeform 50">
              <a:extLst>
                <a:ext uri="{FF2B5EF4-FFF2-40B4-BE49-F238E27FC236}">
                  <a16:creationId xmlns:a16="http://schemas.microsoft.com/office/drawing/2014/main" id="{818C2F82-59EE-EE4B-B171-0F61467396E3}"/>
                </a:ext>
              </a:extLst>
            </p:cNvPr>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57" name="Freeform 51">
              <a:extLst>
                <a:ext uri="{FF2B5EF4-FFF2-40B4-BE49-F238E27FC236}">
                  <a16:creationId xmlns:a16="http://schemas.microsoft.com/office/drawing/2014/main" id="{2C75297B-35E0-A742-B5A4-65D2A5A76E2D}"/>
                </a:ext>
              </a:extLst>
            </p:cNvPr>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58" name="Freeform 52">
              <a:extLst>
                <a:ext uri="{FF2B5EF4-FFF2-40B4-BE49-F238E27FC236}">
                  <a16:creationId xmlns:a16="http://schemas.microsoft.com/office/drawing/2014/main" id="{1E1B838A-8C6E-A74B-B087-D268DDB9F62D}"/>
                </a:ext>
              </a:extLst>
            </p:cNvPr>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59" name="Freeform 53">
              <a:extLst>
                <a:ext uri="{FF2B5EF4-FFF2-40B4-BE49-F238E27FC236}">
                  <a16:creationId xmlns:a16="http://schemas.microsoft.com/office/drawing/2014/main" id="{385A8A93-33A2-A14F-A1B7-2D33B396B1D8}"/>
                </a:ext>
              </a:extLst>
            </p:cNvPr>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60" name="Oval 54">
              <a:extLst>
                <a:ext uri="{FF2B5EF4-FFF2-40B4-BE49-F238E27FC236}">
                  <a16:creationId xmlns:a16="http://schemas.microsoft.com/office/drawing/2014/main" id="{CD58CB14-BDB1-9447-AA97-0317C6832B4F}"/>
                </a:ext>
              </a:extLst>
            </p:cNvPr>
            <p:cNvSpPr>
              <a:spLocks noChangeArrowheads="1"/>
            </p:cNvSpPr>
            <p:nvPr/>
          </p:nvSpPr>
          <p:spPr bwMode="auto">
            <a:xfrm>
              <a:off x="11625810" y="4466383"/>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61" name="Oval 55">
              <a:extLst>
                <a:ext uri="{FF2B5EF4-FFF2-40B4-BE49-F238E27FC236}">
                  <a16:creationId xmlns:a16="http://schemas.microsoft.com/office/drawing/2014/main" id="{18FEFADE-19F7-5B41-861F-8CA87698BE42}"/>
                </a:ext>
              </a:extLst>
            </p:cNvPr>
            <p:cNvSpPr>
              <a:spLocks noChangeArrowheads="1"/>
            </p:cNvSpPr>
            <p:nvPr/>
          </p:nvSpPr>
          <p:spPr bwMode="auto">
            <a:xfrm>
              <a:off x="11625810" y="4571566"/>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62" name="Oval 56">
              <a:extLst>
                <a:ext uri="{FF2B5EF4-FFF2-40B4-BE49-F238E27FC236}">
                  <a16:creationId xmlns:a16="http://schemas.microsoft.com/office/drawing/2014/main" id="{2F80102F-3A54-B94C-B7B2-52E5F733312A}"/>
                </a:ext>
              </a:extLst>
            </p:cNvPr>
            <p:cNvSpPr>
              <a:spLocks noChangeArrowheads="1"/>
            </p:cNvSpPr>
            <p:nvPr/>
          </p:nvSpPr>
          <p:spPr bwMode="auto">
            <a:xfrm>
              <a:off x="11625810" y="4671914"/>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63" name="Oval 57">
              <a:extLst>
                <a:ext uri="{FF2B5EF4-FFF2-40B4-BE49-F238E27FC236}">
                  <a16:creationId xmlns:a16="http://schemas.microsoft.com/office/drawing/2014/main" id="{9D2081EF-E479-BB49-B3F2-AD4EA8BA06CC}"/>
                </a:ext>
              </a:extLst>
            </p:cNvPr>
            <p:cNvSpPr>
              <a:spLocks noChangeArrowheads="1"/>
            </p:cNvSpPr>
            <p:nvPr/>
          </p:nvSpPr>
          <p:spPr bwMode="auto">
            <a:xfrm>
              <a:off x="11625810" y="4777097"/>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64" name="Oval 58">
              <a:extLst>
                <a:ext uri="{FF2B5EF4-FFF2-40B4-BE49-F238E27FC236}">
                  <a16:creationId xmlns:a16="http://schemas.microsoft.com/office/drawing/2014/main" id="{5840A47B-1A40-D842-A669-3D2069EA5695}"/>
                </a:ext>
              </a:extLst>
            </p:cNvPr>
            <p:cNvSpPr>
              <a:spLocks noChangeArrowheads="1"/>
            </p:cNvSpPr>
            <p:nvPr/>
          </p:nvSpPr>
          <p:spPr bwMode="auto">
            <a:xfrm>
              <a:off x="11625810" y="4881072"/>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grpSp>
      <p:grpSp>
        <p:nvGrpSpPr>
          <p:cNvPr id="322" name="Group 333">
            <a:extLst>
              <a:ext uri="{FF2B5EF4-FFF2-40B4-BE49-F238E27FC236}">
                <a16:creationId xmlns:a16="http://schemas.microsoft.com/office/drawing/2014/main" id="{5F18D30D-528F-0847-B1C9-D246658D39EF}"/>
              </a:ext>
            </a:extLst>
          </p:cNvPr>
          <p:cNvGrpSpPr/>
          <p:nvPr/>
        </p:nvGrpSpPr>
        <p:grpSpPr>
          <a:xfrm>
            <a:off x="6938707" y="5684490"/>
            <a:ext cx="538778" cy="722459"/>
            <a:chOff x="11312677" y="4385379"/>
            <a:chExt cx="420734" cy="643192"/>
          </a:xfrm>
        </p:grpSpPr>
        <p:sp>
          <p:nvSpPr>
            <p:cNvPr id="343" name="Rectangle 48">
              <a:extLst>
                <a:ext uri="{FF2B5EF4-FFF2-40B4-BE49-F238E27FC236}">
                  <a16:creationId xmlns:a16="http://schemas.microsoft.com/office/drawing/2014/main" id="{EDD514F1-EDD0-BD4A-96A3-9CC0B352A8CD}"/>
                </a:ext>
              </a:extLst>
            </p:cNvPr>
            <p:cNvSpPr>
              <a:spLocks noChangeArrowheads="1"/>
            </p:cNvSpPr>
            <p:nvPr/>
          </p:nvSpPr>
          <p:spPr bwMode="auto">
            <a:xfrm>
              <a:off x="11312677" y="4385379"/>
              <a:ext cx="420734" cy="64319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44" name="Freeform 49">
              <a:extLst>
                <a:ext uri="{FF2B5EF4-FFF2-40B4-BE49-F238E27FC236}">
                  <a16:creationId xmlns:a16="http://schemas.microsoft.com/office/drawing/2014/main" id="{E38F16A2-C257-3C44-9DC8-6ADB0051C567}"/>
                </a:ext>
              </a:extLst>
            </p:cNvPr>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45" name="Freeform 50">
              <a:extLst>
                <a:ext uri="{FF2B5EF4-FFF2-40B4-BE49-F238E27FC236}">
                  <a16:creationId xmlns:a16="http://schemas.microsoft.com/office/drawing/2014/main" id="{EA80B112-0B45-B044-B6C3-0C6C306FE9A2}"/>
                </a:ext>
              </a:extLst>
            </p:cNvPr>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46" name="Freeform 51">
              <a:extLst>
                <a:ext uri="{FF2B5EF4-FFF2-40B4-BE49-F238E27FC236}">
                  <a16:creationId xmlns:a16="http://schemas.microsoft.com/office/drawing/2014/main" id="{014B6EC1-94A2-F642-A986-19B709EBD077}"/>
                </a:ext>
              </a:extLst>
            </p:cNvPr>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47" name="Freeform 52">
              <a:extLst>
                <a:ext uri="{FF2B5EF4-FFF2-40B4-BE49-F238E27FC236}">
                  <a16:creationId xmlns:a16="http://schemas.microsoft.com/office/drawing/2014/main" id="{38121E07-940E-1546-9882-3B90C1820C37}"/>
                </a:ext>
              </a:extLst>
            </p:cNvPr>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48" name="Freeform 53">
              <a:extLst>
                <a:ext uri="{FF2B5EF4-FFF2-40B4-BE49-F238E27FC236}">
                  <a16:creationId xmlns:a16="http://schemas.microsoft.com/office/drawing/2014/main" id="{0182E38C-E5BA-654F-BA33-09FDB2562A22}"/>
                </a:ext>
              </a:extLst>
            </p:cNvPr>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49" name="Oval 54">
              <a:extLst>
                <a:ext uri="{FF2B5EF4-FFF2-40B4-BE49-F238E27FC236}">
                  <a16:creationId xmlns:a16="http://schemas.microsoft.com/office/drawing/2014/main" id="{4763DB1F-BB2D-A24B-86FF-0047B64920AC}"/>
                </a:ext>
              </a:extLst>
            </p:cNvPr>
            <p:cNvSpPr>
              <a:spLocks noChangeArrowheads="1"/>
            </p:cNvSpPr>
            <p:nvPr/>
          </p:nvSpPr>
          <p:spPr bwMode="auto">
            <a:xfrm>
              <a:off x="11625810" y="4466383"/>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50" name="Oval 55">
              <a:extLst>
                <a:ext uri="{FF2B5EF4-FFF2-40B4-BE49-F238E27FC236}">
                  <a16:creationId xmlns:a16="http://schemas.microsoft.com/office/drawing/2014/main" id="{29D8A0A4-CDBC-D24B-AD85-CBEA4B5CF6EC}"/>
                </a:ext>
              </a:extLst>
            </p:cNvPr>
            <p:cNvSpPr>
              <a:spLocks noChangeArrowheads="1"/>
            </p:cNvSpPr>
            <p:nvPr/>
          </p:nvSpPr>
          <p:spPr bwMode="auto">
            <a:xfrm>
              <a:off x="11625810" y="4571566"/>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51" name="Oval 56">
              <a:extLst>
                <a:ext uri="{FF2B5EF4-FFF2-40B4-BE49-F238E27FC236}">
                  <a16:creationId xmlns:a16="http://schemas.microsoft.com/office/drawing/2014/main" id="{70EED866-782F-1D45-9140-365D22A15045}"/>
                </a:ext>
              </a:extLst>
            </p:cNvPr>
            <p:cNvSpPr>
              <a:spLocks noChangeArrowheads="1"/>
            </p:cNvSpPr>
            <p:nvPr/>
          </p:nvSpPr>
          <p:spPr bwMode="auto">
            <a:xfrm>
              <a:off x="11625810" y="4671914"/>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52" name="Oval 57">
              <a:extLst>
                <a:ext uri="{FF2B5EF4-FFF2-40B4-BE49-F238E27FC236}">
                  <a16:creationId xmlns:a16="http://schemas.microsoft.com/office/drawing/2014/main" id="{60DBA295-ECDC-6147-B820-F351E4DE8E48}"/>
                </a:ext>
              </a:extLst>
            </p:cNvPr>
            <p:cNvSpPr>
              <a:spLocks noChangeArrowheads="1"/>
            </p:cNvSpPr>
            <p:nvPr/>
          </p:nvSpPr>
          <p:spPr bwMode="auto">
            <a:xfrm>
              <a:off x="11625810" y="4777097"/>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53" name="Oval 58">
              <a:extLst>
                <a:ext uri="{FF2B5EF4-FFF2-40B4-BE49-F238E27FC236}">
                  <a16:creationId xmlns:a16="http://schemas.microsoft.com/office/drawing/2014/main" id="{7B4A192C-E3F8-6D47-9BF5-5CE4106600CA}"/>
                </a:ext>
              </a:extLst>
            </p:cNvPr>
            <p:cNvSpPr>
              <a:spLocks noChangeArrowheads="1"/>
            </p:cNvSpPr>
            <p:nvPr/>
          </p:nvSpPr>
          <p:spPr bwMode="auto">
            <a:xfrm>
              <a:off x="11625810" y="4881072"/>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grpSp>
      <p:grpSp>
        <p:nvGrpSpPr>
          <p:cNvPr id="323" name="Group 333">
            <a:extLst>
              <a:ext uri="{FF2B5EF4-FFF2-40B4-BE49-F238E27FC236}">
                <a16:creationId xmlns:a16="http://schemas.microsoft.com/office/drawing/2014/main" id="{1D838962-8A53-544F-95C3-61289C4264AB}"/>
              </a:ext>
            </a:extLst>
          </p:cNvPr>
          <p:cNvGrpSpPr/>
          <p:nvPr/>
        </p:nvGrpSpPr>
        <p:grpSpPr>
          <a:xfrm>
            <a:off x="6302041" y="5684490"/>
            <a:ext cx="538778" cy="722459"/>
            <a:chOff x="11312677" y="4385379"/>
            <a:chExt cx="420734" cy="643192"/>
          </a:xfrm>
        </p:grpSpPr>
        <p:sp>
          <p:nvSpPr>
            <p:cNvPr id="332" name="Rectangle 48">
              <a:extLst>
                <a:ext uri="{FF2B5EF4-FFF2-40B4-BE49-F238E27FC236}">
                  <a16:creationId xmlns:a16="http://schemas.microsoft.com/office/drawing/2014/main" id="{4355C0BB-DD1E-5248-8B2F-55F90D5E7102}"/>
                </a:ext>
              </a:extLst>
            </p:cNvPr>
            <p:cNvSpPr>
              <a:spLocks noChangeArrowheads="1"/>
            </p:cNvSpPr>
            <p:nvPr/>
          </p:nvSpPr>
          <p:spPr bwMode="auto">
            <a:xfrm>
              <a:off x="11312677" y="4385379"/>
              <a:ext cx="420734" cy="64319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33" name="Freeform 49">
              <a:extLst>
                <a:ext uri="{FF2B5EF4-FFF2-40B4-BE49-F238E27FC236}">
                  <a16:creationId xmlns:a16="http://schemas.microsoft.com/office/drawing/2014/main" id="{715F5E7E-C645-4B45-B3BC-986A708BE39C}"/>
                </a:ext>
              </a:extLst>
            </p:cNvPr>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34" name="Freeform 50">
              <a:extLst>
                <a:ext uri="{FF2B5EF4-FFF2-40B4-BE49-F238E27FC236}">
                  <a16:creationId xmlns:a16="http://schemas.microsoft.com/office/drawing/2014/main" id="{7799C628-06B5-A549-A16B-B160FDC831D1}"/>
                </a:ext>
              </a:extLst>
            </p:cNvPr>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35" name="Freeform 51">
              <a:extLst>
                <a:ext uri="{FF2B5EF4-FFF2-40B4-BE49-F238E27FC236}">
                  <a16:creationId xmlns:a16="http://schemas.microsoft.com/office/drawing/2014/main" id="{2EC9EA2C-C3AC-C849-BB01-B86515C51130}"/>
                </a:ext>
              </a:extLst>
            </p:cNvPr>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36" name="Freeform 52">
              <a:extLst>
                <a:ext uri="{FF2B5EF4-FFF2-40B4-BE49-F238E27FC236}">
                  <a16:creationId xmlns:a16="http://schemas.microsoft.com/office/drawing/2014/main" id="{AB55B8CA-9AC0-094D-BC65-EB14415143AC}"/>
                </a:ext>
              </a:extLst>
            </p:cNvPr>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37" name="Freeform 53">
              <a:extLst>
                <a:ext uri="{FF2B5EF4-FFF2-40B4-BE49-F238E27FC236}">
                  <a16:creationId xmlns:a16="http://schemas.microsoft.com/office/drawing/2014/main" id="{C6E3BED2-F12D-F447-8FD4-5EBBD1BD20A6}"/>
                </a:ext>
              </a:extLst>
            </p:cNvPr>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38" name="Oval 54">
              <a:extLst>
                <a:ext uri="{FF2B5EF4-FFF2-40B4-BE49-F238E27FC236}">
                  <a16:creationId xmlns:a16="http://schemas.microsoft.com/office/drawing/2014/main" id="{9F35E120-3D60-CE48-99E4-8E6328BFA42A}"/>
                </a:ext>
              </a:extLst>
            </p:cNvPr>
            <p:cNvSpPr>
              <a:spLocks noChangeArrowheads="1"/>
            </p:cNvSpPr>
            <p:nvPr/>
          </p:nvSpPr>
          <p:spPr bwMode="auto">
            <a:xfrm>
              <a:off x="11625810" y="4466383"/>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39" name="Oval 55">
              <a:extLst>
                <a:ext uri="{FF2B5EF4-FFF2-40B4-BE49-F238E27FC236}">
                  <a16:creationId xmlns:a16="http://schemas.microsoft.com/office/drawing/2014/main" id="{748AC904-AE2A-B54B-8122-F1F15CC1D723}"/>
                </a:ext>
              </a:extLst>
            </p:cNvPr>
            <p:cNvSpPr>
              <a:spLocks noChangeArrowheads="1"/>
            </p:cNvSpPr>
            <p:nvPr/>
          </p:nvSpPr>
          <p:spPr bwMode="auto">
            <a:xfrm>
              <a:off x="11625810" y="4571566"/>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40" name="Oval 56">
              <a:extLst>
                <a:ext uri="{FF2B5EF4-FFF2-40B4-BE49-F238E27FC236}">
                  <a16:creationId xmlns:a16="http://schemas.microsoft.com/office/drawing/2014/main" id="{D215C4FD-CB88-3440-BB65-E82E609A4821}"/>
                </a:ext>
              </a:extLst>
            </p:cNvPr>
            <p:cNvSpPr>
              <a:spLocks noChangeArrowheads="1"/>
            </p:cNvSpPr>
            <p:nvPr/>
          </p:nvSpPr>
          <p:spPr bwMode="auto">
            <a:xfrm>
              <a:off x="11625810" y="4671914"/>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41" name="Oval 57">
              <a:extLst>
                <a:ext uri="{FF2B5EF4-FFF2-40B4-BE49-F238E27FC236}">
                  <a16:creationId xmlns:a16="http://schemas.microsoft.com/office/drawing/2014/main" id="{04E33551-2C1E-F646-A0E1-C316FBCFCAD0}"/>
                </a:ext>
              </a:extLst>
            </p:cNvPr>
            <p:cNvSpPr>
              <a:spLocks noChangeArrowheads="1"/>
            </p:cNvSpPr>
            <p:nvPr/>
          </p:nvSpPr>
          <p:spPr bwMode="auto">
            <a:xfrm>
              <a:off x="11625810" y="4777097"/>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sp>
          <p:nvSpPr>
            <p:cNvPr id="342" name="Oval 58">
              <a:extLst>
                <a:ext uri="{FF2B5EF4-FFF2-40B4-BE49-F238E27FC236}">
                  <a16:creationId xmlns:a16="http://schemas.microsoft.com/office/drawing/2014/main" id="{58F45B3D-4397-6449-BB45-7B7C6D127640}"/>
                </a:ext>
              </a:extLst>
            </p:cNvPr>
            <p:cNvSpPr>
              <a:spLocks noChangeArrowheads="1"/>
            </p:cNvSpPr>
            <p:nvPr/>
          </p:nvSpPr>
          <p:spPr bwMode="auto">
            <a:xfrm>
              <a:off x="11625810" y="4881072"/>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p>
              <a:pPr defTabSz="895780">
                <a:defRPr/>
              </a:pPr>
              <a:endParaRPr lang="en-US" sz="1728" kern="0">
                <a:solidFill>
                  <a:schemeClr val="bg2">
                    <a:lumMod val="10000"/>
                  </a:schemeClr>
                </a:solidFill>
                <a:latin typeface="Segoe UI"/>
              </a:endParaRPr>
            </a:p>
          </p:txBody>
        </p:sp>
      </p:grpSp>
      <p:pic>
        <p:nvPicPr>
          <p:cNvPr id="324" name="Picture 323">
            <a:extLst>
              <a:ext uri="{FF2B5EF4-FFF2-40B4-BE49-F238E27FC236}">
                <a16:creationId xmlns:a16="http://schemas.microsoft.com/office/drawing/2014/main" id="{D99BEB65-779C-164D-8D50-1B8D5ED19303}"/>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3136314" y="5021052"/>
            <a:ext cx="437102" cy="414304"/>
          </a:xfrm>
          <a:prstGeom prst="rect">
            <a:avLst/>
          </a:prstGeom>
          <a:noFill/>
          <a:ln>
            <a:noFill/>
          </a:ln>
        </p:spPr>
      </p:pic>
      <p:pic>
        <p:nvPicPr>
          <p:cNvPr id="325" name="Picture 324">
            <a:extLst>
              <a:ext uri="{FF2B5EF4-FFF2-40B4-BE49-F238E27FC236}">
                <a16:creationId xmlns:a16="http://schemas.microsoft.com/office/drawing/2014/main" id="{C09697F6-0224-374E-87E0-4BEEB3A65631}"/>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3687839" y="5015219"/>
            <a:ext cx="437102" cy="414304"/>
          </a:xfrm>
          <a:prstGeom prst="rect">
            <a:avLst/>
          </a:prstGeom>
          <a:noFill/>
          <a:ln>
            <a:noFill/>
          </a:ln>
        </p:spPr>
      </p:pic>
      <p:pic>
        <p:nvPicPr>
          <p:cNvPr id="326" name="Picture 325">
            <a:extLst>
              <a:ext uri="{FF2B5EF4-FFF2-40B4-BE49-F238E27FC236}">
                <a16:creationId xmlns:a16="http://schemas.microsoft.com/office/drawing/2014/main" id="{4490D561-37BF-7541-8E68-BB5D8366D3C9}"/>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4249761" y="5015219"/>
            <a:ext cx="437102" cy="414304"/>
          </a:xfrm>
          <a:prstGeom prst="rect">
            <a:avLst/>
          </a:prstGeom>
          <a:noFill/>
          <a:ln>
            <a:noFill/>
          </a:ln>
        </p:spPr>
      </p:pic>
      <p:pic>
        <p:nvPicPr>
          <p:cNvPr id="327" name="Picture 326">
            <a:extLst>
              <a:ext uri="{FF2B5EF4-FFF2-40B4-BE49-F238E27FC236}">
                <a16:creationId xmlns:a16="http://schemas.microsoft.com/office/drawing/2014/main" id="{01C085F0-151B-174F-92C2-2D7B57D80BFF}"/>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4806494" y="5021053"/>
            <a:ext cx="437102" cy="414304"/>
          </a:xfrm>
          <a:prstGeom prst="rect">
            <a:avLst/>
          </a:prstGeom>
          <a:noFill/>
          <a:ln>
            <a:noFill/>
          </a:ln>
        </p:spPr>
      </p:pic>
      <p:pic>
        <p:nvPicPr>
          <p:cNvPr id="328" name="Picture 327">
            <a:extLst>
              <a:ext uri="{FF2B5EF4-FFF2-40B4-BE49-F238E27FC236}">
                <a16:creationId xmlns:a16="http://schemas.microsoft.com/office/drawing/2014/main" id="{81BDDBF2-8CEC-3648-8247-03F8309F5016}"/>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5365821" y="5015849"/>
            <a:ext cx="437102" cy="414304"/>
          </a:xfrm>
          <a:prstGeom prst="rect">
            <a:avLst/>
          </a:prstGeom>
          <a:noFill/>
          <a:ln>
            <a:noFill/>
          </a:ln>
        </p:spPr>
      </p:pic>
      <p:pic>
        <p:nvPicPr>
          <p:cNvPr id="329" name="Picture 328">
            <a:extLst>
              <a:ext uri="{FF2B5EF4-FFF2-40B4-BE49-F238E27FC236}">
                <a16:creationId xmlns:a16="http://schemas.microsoft.com/office/drawing/2014/main" id="{F43C6C61-E4B8-F841-B2E3-88CF454915CB}"/>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5924088" y="5018682"/>
            <a:ext cx="437102" cy="414304"/>
          </a:xfrm>
          <a:prstGeom prst="rect">
            <a:avLst/>
          </a:prstGeom>
          <a:noFill/>
          <a:ln>
            <a:noFill/>
          </a:ln>
        </p:spPr>
      </p:pic>
      <p:pic>
        <p:nvPicPr>
          <p:cNvPr id="330" name="Picture 329">
            <a:extLst>
              <a:ext uri="{FF2B5EF4-FFF2-40B4-BE49-F238E27FC236}">
                <a16:creationId xmlns:a16="http://schemas.microsoft.com/office/drawing/2014/main" id="{B522D5CB-86E8-0C4C-B153-316590359DE9}"/>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6484477" y="5021057"/>
            <a:ext cx="437102" cy="414304"/>
          </a:xfrm>
          <a:prstGeom prst="rect">
            <a:avLst/>
          </a:prstGeom>
          <a:noFill/>
          <a:ln>
            <a:noFill/>
          </a:ln>
        </p:spPr>
      </p:pic>
      <p:pic>
        <p:nvPicPr>
          <p:cNvPr id="331" name="Picture 330">
            <a:extLst>
              <a:ext uri="{FF2B5EF4-FFF2-40B4-BE49-F238E27FC236}">
                <a16:creationId xmlns:a16="http://schemas.microsoft.com/office/drawing/2014/main" id="{5734DE23-961F-2E42-A2CF-CDE46CCE1A78}"/>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7040620" y="5023832"/>
            <a:ext cx="437102" cy="414304"/>
          </a:xfrm>
          <a:prstGeom prst="rect">
            <a:avLst/>
          </a:prstGeom>
          <a:noFill/>
          <a:ln>
            <a:noFill/>
          </a:ln>
        </p:spPr>
      </p:pic>
      <p:sp>
        <p:nvSpPr>
          <p:cNvPr id="409" name="TextBox 408">
            <a:extLst>
              <a:ext uri="{FF2B5EF4-FFF2-40B4-BE49-F238E27FC236}">
                <a16:creationId xmlns:a16="http://schemas.microsoft.com/office/drawing/2014/main" id="{4F0BA7E0-6A22-3245-BAB5-13A71016F7B5}"/>
              </a:ext>
            </a:extLst>
          </p:cNvPr>
          <p:cNvSpPr txBox="1"/>
          <p:nvPr/>
        </p:nvSpPr>
        <p:spPr>
          <a:xfrm>
            <a:off x="7921242" y="4827812"/>
            <a:ext cx="2395162" cy="854442"/>
          </a:xfrm>
          <a:prstGeom prst="rect">
            <a:avLst/>
          </a:prstGeom>
          <a:noFill/>
        </p:spPr>
        <p:txBody>
          <a:bodyPr wrap="square" lIns="179234" tIns="143387" rIns="179234" bIns="143387" rtlCol="0">
            <a:spAutoFit/>
          </a:bodyPr>
          <a:lstStyle/>
          <a:p>
            <a:pPr defTabSz="914049">
              <a:lnSpc>
                <a:spcPct val="90000"/>
              </a:lnSpc>
              <a:spcAft>
                <a:spcPts val="588"/>
              </a:spcAft>
              <a:defRPr/>
            </a:pPr>
            <a:r>
              <a:rPr lang="en-US" sz="2000">
                <a:solidFill>
                  <a:schemeClr val="bg2">
                    <a:lumMod val="10000"/>
                  </a:schemeClr>
                </a:solidFill>
                <a:latin typeface="Segoe UI Semilight"/>
              </a:rPr>
              <a:t>Cloud Services, VMs, VMSS</a:t>
            </a:r>
          </a:p>
        </p:txBody>
      </p:sp>
      <p:sp>
        <p:nvSpPr>
          <p:cNvPr id="410" name="TextBox 409">
            <a:extLst>
              <a:ext uri="{FF2B5EF4-FFF2-40B4-BE49-F238E27FC236}">
                <a16:creationId xmlns:a16="http://schemas.microsoft.com/office/drawing/2014/main" id="{13087448-AA83-E94E-930C-EC47932FBAF3}"/>
              </a:ext>
            </a:extLst>
          </p:cNvPr>
          <p:cNvSpPr txBox="1"/>
          <p:nvPr/>
        </p:nvSpPr>
        <p:spPr>
          <a:xfrm>
            <a:off x="7908946" y="5762455"/>
            <a:ext cx="2395162" cy="572047"/>
          </a:xfrm>
          <a:prstGeom prst="rect">
            <a:avLst/>
          </a:prstGeom>
          <a:noFill/>
        </p:spPr>
        <p:txBody>
          <a:bodyPr wrap="square" lIns="179234" tIns="143387" rIns="179234" bIns="143387" rtlCol="0">
            <a:spAutoFit/>
          </a:bodyPr>
          <a:lstStyle/>
          <a:p>
            <a:pPr defTabSz="914049">
              <a:lnSpc>
                <a:spcPct val="90000"/>
              </a:lnSpc>
              <a:spcAft>
                <a:spcPts val="588"/>
              </a:spcAft>
              <a:defRPr/>
            </a:pPr>
            <a:r>
              <a:rPr lang="en-US" sz="2000">
                <a:solidFill>
                  <a:schemeClr val="bg2">
                    <a:lumMod val="10000"/>
                  </a:schemeClr>
                </a:solidFill>
                <a:latin typeface="Segoe UI Semilight"/>
              </a:rPr>
              <a:t>Hardware</a:t>
            </a:r>
          </a:p>
        </p:txBody>
      </p:sp>
      <p:grpSp>
        <p:nvGrpSpPr>
          <p:cNvPr id="5" name="Group 4">
            <a:extLst>
              <a:ext uri="{FF2B5EF4-FFF2-40B4-BE49-F238E27FC236}">
                <a16:creationId xmlns:a16="http://schemas.microsoft.com/office/drawing/2014/main" id="{920B7ED9-B7BB-AE46-9AEF-E5A4E60B89DD}"/>
              </a:ext>
            </a:extLst>
          </p:cNvPr>
          <p:cNvGrpSpPr/>
          <p:nvPr/>
        </p:nvGrpSpPr>
        <p:grpSpPr>
          <a:xfrm>
            <a:off x="5719562" y="1450557"/>
            <a:ext cx="6051571" cy="3045464"/>
            <a:chOff x="5922161" y="1450557"/>
            <a:chExt cx="6051571" cy="3045464"/>
          </a:xfrm>
        </p:grpSpPr>
        <p:grpSp>
          <p:nvGrpSpPr>
            <p:cNvPr id="104" name="Group 103">
              <a:extLst>
                <a:ext uri="{FF2B5EF4-FFF2-40B4-BE49-F238E27FC236}">
                  <a16:creationId xmlns:a16="http://schemas.microsoft.com/office/drawing/2014/main" id="{CDABD475-5B6F-2C41-8DBD-7C6546D90F4F}"/>
                </a:ext>
              </a:extLst>
            </p:cNvPr>
            <p:cNvGrpSpPr/>
            <p:nvPr/>
          </p:nvGrpSpPr>
          <p:grpSpPr>
            <a:xfrm>
              <a:off x="5971978" y="3596739"/>
              <a:ext cx="5049393" cy="899282"/>
              <a:chOff x="1299470" y="3596786"/>
              <a:chExt cx="5050825" cy="899537"/>
            </a:xfrm>
            <a:solidFill>
              <a:schemeClr val="accent1"/>
            </a:solidFill>
          </p:grpSpPr>
          <p:sp>
            <p:nvSpPr>
              <p:cNvPr id="101" name="Rounded Rectangle 2"/>
              <p:cNvSpPr/>
              <p:nvPr/>
            </p:nvSpPr>
            <p:spPr>
              <a:xfrm>
                <a:off x="1299470" y="3596786"/>
                <a:ext cx="5050825" cy="899537"/>
              </a:xfrm>
              <a:prstGeom prst="roundRect">
                <a:avLst>
                  <a:gd name="adj" fmla="val 0"/>
                </a:avLst>
              </a:prstGeom>
              <a:grpFill/>
              <a:ln/>
            </p:spPr>
            <p:style>
              <a:lnRef idx="1">
                <a:schemeClr val="accent2"/>
              </a:lnRef>
              <a:fillRef idx="3">
                <a:schemeClr val="accent2"/>
              </a:fillRef>
              <a:effectRef idx="2">
                <a:schemeClr val="accent2"/>
              </a:effectRef>
              <a:fontRef idx="minor">
                <a:schemeClr val="lt1"/>
              </a:fontRef>
            </p:style>
            <p:txBody>
              <a:bodyPr lIns="1075406" rIns="0" rtlCol="0" anchor="b" anchorCtr="0"/>
              <a:lstStyle/>
              <a:p>
                <a:pPr defTabSz="878189">
                  <a:spcAft>
                    <a:spcPts val="282"/>
                  </a:spcAft>
                  <a:defRPr/>
                </a:pPr>
                <a:r>
                  <a:rPr lang="en-US" sz="2800" kern="0" dirty="0">
                    <a:solidFill>
                      <a:schemeClr val="bg1"/>
                    </a:solidFill>
                    <a:latin typeface="Segoe UI"/>
                  </a:rPr>
                  <a:t>Azure Batch</a:t>
                </a:r>
              </a:p>
              <a:p>
                <a:pPr defTabSz="878189">
                  <a:spcAft>
                    <a:spcPts val="282"/>
                  </a:spcAft>
                  <a:defRPr/>
                </a:pPr>
                <a:r>
                  <a:rPr lang="en-US" sz="1800" kern="0" dirty="0">
                    <a:solidFill>
                      <a:schemeClr val="bg1"/>
                    </a:solidFill>
                    <a:latin typeface="Segoe UI"/>
                  </a:rPr>
                  <a:t>VM Management &amp; Job Scheduling</a:t>
                </a:r>
              </a:p>
            </p:txBody>
          </p:sp>
          <p:pic>
            <p:nvPicPr>
              <p:cNvPr id="102" name="Picture 101"/>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1373848" y="3709803"/>
                <a:ext cx="717140" cy="717140"/>
              </a:xfrm>
              <a:prstGeom prst="rect">
                <a:avLst/>
              </a:prstGeom>
              <a:grpFill/>
            </p:spPr>
          </p:pic>
        </p:grpSp>
        <p:sp>
          <p:nvSpPr>
            <p:cNvPr id="106" name="Rounded Rectangle 2"/>
            <p:cNvSpPr/>
            <p:nvPr/>
          </p:nvSpPr>
          <p:spPr>
            <a:xfrm>
              <a:off x="5971978" y="2207198"/>
              <a:ext cx="1816364" cy="896170"/>
            </a:xfrm>
            <a:prstGeom prst="roundRect">
              <a:avLst>
                <a:gd name="adj" fmla="val 0"/>
              </a:avLst>
            </a:prstGeom>
            <a:solidFill>
              <a:schemeClr val="accent6">
                <a:lumMod val="50000"/>
              </a:schemeClr>
            </a:solidFill>
            <a:ln>
              <a:solidFill>
                <a:schemeClr val="accent2"/>
              </a:solidFill>
            </a:ln>
          </p:spPr>
          <p:style>
            <a:lnRef idx="1">
              <a:schemeClr val="accent3"/>
            </a:lnRef>
            <a:fillRef idx="3">
              <a:schemeClr val="accent3"/>
            </a:fillRef>
            <a:effectRef idx="2">
              <a:schemeClr val="accent3"/>
            </a:effectRef>
            <a:fontRef idx="minor">
              <a:schemeClr val="lt1"/>
            </a:fontRef>
          </p:style>
          <p:txBody>
            <a:bodyPr lIns="89617" rIns="89617" rtlCol="0" anchor="ctr" anchorCtr="0"/>
            <a:lstStyle/>
            <a:p>
              <a:pPr algn="ctr" defTabSz="878189">
                <a:defRPr/>
              </a:pPr>
              <a:r>
                <a:rPr lang="en-US" sz="2000">
                  <a:solidFill>
                    <a:schemeClr val="bg2"/>
                  </a:solidFill>
                  <a:latin typeface="Segoe UI Semilight"/>
                </a:rPr>
                <a:t>SaaS / Client</a:t>
              </a:r>
            </a:p>
            <a:p>
              <a:pPr algn="ctr" defTabSz="878189">
                <a:defRPr/>
              </a:pPr>
              <a:r>
                <a:rPr lang="en-US" sz="2000">
                  <a:solidFill>
                    <a:schemeClr val="bg2"/>
                  </a:solidFill>
                  <a:latin typeface="Segoe UI Semilight"/>
                </a:rPr>
                <a:t>Solution</a:t>
              </a:r>
            </a:p>
          </p:txBody>
        </p:sp>
        <p:sp>
          <p:nvSpPr>
            <p:cNvPr id="111" name="TextBox 110">
              <a:extLst>
                <a:ext uri="{FF2B5EF4-FFF2-40B4-BE49-F238E27FC236}">
                  <a16:creationId xmlns:a16="http://schemas.microsoft.com/office/drawing/2014/main" id="{D9E45174-49B4-4F54-B088-CDF8FC0D9D76}"/>
                </a:ext>
              </a:extLst>
            </p:cNvPr>
            <p:cNvSpPr txBox="1"/>
            <p:nvPr/>
          </p:nvSpPr>
          <p:spPr>
            <a:xfrm>
              <a:off x="5922161" y="1450557"/>
              <a:ext cx="1866181" cy="566534"/>
            </a:xfrm>
            <a:prstGeom prst="rect">
              <a:avLst/>
            </a:prstGeom>
            <a:noFill/>
          </p:spPr>
          <p:txBody>
            <a:bodyPr wrap="square" lIns="179234" tIns="143387" rIns="179234" bIns="143387" rtlCol="0">
              <a:spAutoFit/>
            </a:bodyPr>
            <a:lstStyle/>
            <a:p>
              <a:pPr algn="ctr" defTabSz="914049">
                <a:lnSpc>
                  <a:spcPct val="90000"/>
                </a:lnSpc>
                <a:spcAft>
                  <a:spcPts val="588"/>
                </a:spcAft>
                <a:defRPr/>
              </a:pPr>
              <a:r>
                <a:rPr lang="en-US" sz="2000" dirty="0">
                  <a:solidFill>
                    <a:schemeClr val="bg2">
                      <a:lumMod val="10000"/>
                    </a:schemeClr>
                  </a:solidFill>
                  <a:latin typeface="Segoe UI Semilight"/>
                </a:rPr>
                <a:t>Developers</a:t>
              </a:r>
            </a:p>
          </p:txBody>
        </p:sp>
        <p:sp>
          <p:nvSpPr>
            <p:cNvPr id="107" name="Rounded Rectangle 2">
              <a:extLst>
                <a:ext uri="{FF2B5EF4-FFF2-40B4-BE49-F238E27FC236}">
                  <a16:creationId xmlns:a16="http://schemas.microsoft.com/office/drawing/2014/main" id="{8A4A8701-811A-4B08-A691-2C6895FD3948}"/>
                </a:ext>
              </a:extLst>
            </p:cNvPr>
            <p:cNvSpPr/>
            <p:nvPr/>
          </p:nvSpPr>
          <p:spPr>
            <a:xfrm>
              <a:off x="7953420" y="2203043"/>
              <a:ext cx="1828282" cy="896169"/>
            </a:xfrm>
            <a:prstGeom prst="roundRect">
              <a:avLst>
                <a:gd name="adj" fmla="val 0"/>
              </a:avLst>
            </a:prstGeom>
            <a:solidFill>
              <a:schemeClr val="accent6">
                <a:lumMod val="50000"/>
              </a:schemeClr>
            </a:solidFill>
            <a:ln>
              <a:solidFill>
                <a:schemeClr val="accent2"/>
              </a:solidFill>
            </a:ln>
          </p:spPr>
          <p:style>
            <a:lnRef idx="1">
              <a:schemeClr val="accent3"/>
            </a:lnRef>
            <a:fillRef idx="3">
              <a:schemeClr val="accent3"/>
            </a:fillRef>
            <a:effectRef idx="2">
              <a:schemeClr val="accent3"/>
            </a:effectRef>
            <a:fontRef idx="minor">
              <a:schemeClr val="lt1"/>
            </a:fontRef>
          </p:style>
          <p:txBody>
            <a:bodyPr lIns="89617" rIns="89617" rtlCol="0" anchor="ctr" anchorCtr="0"/>
            <a:lstStyle/>
            <a:p>
              <a:pPr algn="ctr" defTabSz="878189"/>
              <a:r>
                <a:rPr lang="en-US" sz="2000" dirty="0">
                  <a:solidFill>
                    <a:schemeClr val="bg2"/>
                  </a:solidFill>
                  <a:latin typeface="Segoe UI Semilight"/>
                </a:rPr>
                <a:t>Azure</a:t>
              </a:r>
            </a:p>
            <a:p>
              <a:pPr algn="ctr" defTabSz="878189"/>
              <a:r>
                <a:rPr lang="en-US" sz="2000" dirty="0">
                  <a:solidFill>
                    <a:schemeClr val="bg2"/>
                  </a:solidFill>
                  <a:latin typeface="Segoe UI Semilight"/>
                </a:rPr>
                <a:t>Batch AI</a:t>
              </a:r>
            </a:p>
          </p:txBody>
        </p:sp>
        <p:grpSp>
          <p:nvGrpSpPr>
            <p:cNvPr id="4" name="Group 3">
              <a:extLst>
                <a:ext uri="{FF2B5EF4-FFF2-40B4-BE49-F238E27FC236}">
                  <a16:creationId xmlns:a16="http://schemas.microsoft.com/office/drawing/2014/main" id="{7D97DAC6-D252-B648-ABED-2EF6A867D600}"/>
                </a:ext>
              </a:extLst>
            </p:cNvPr>
            <p:cNvGrpSpPr/>
            <p:nvPr/>
          </p:nvGrpSpPr>
          <p:grpSpPr>
            <a:xfrm>
              <a:off x="9999438" y="1458577"/>
              <a:ext cx="1974294" cy="1644793"/>
              <a:chOff x="11088259" y="1458577"/>
              <a:chExt cx="1974294" cy="1644793"/>
            </a:xfrm>
          </p:grpSpPr>
          <p:grpSp>
            <p:nvGrpSpPr>
              <p:cNvPr id="109" name="Group 108">
                <a:extLst>
                  <a:ext uri="{FF2B5EF4-FFF2-40B4-BE49-F238E27FC236}">
                    <a16:creationId xmlns:a16="http://schemas.microsoft.com/office/drawing/2014/main" id="{E607911E-1F6E-114F-9340-6238C46A130A}"/>
                  </a:ext>
                </a:extLst>
              </p:cNvPr>
              <p:cNvGrpSpPr/>
              <p:nvPr/>
            </p:nvGrpSpPr>
            <p:grpSpPr>
              <a:xfrm>
                <a:off x="11088259" y="2232119"/>
                <a:ext cx="1974294" cy="871251"/>
                <a:chOff x="267451" y="2231778"/>
                <a:chExt cx="1974854" cy="871497"/>
              </a:xfrm>
              <a:solidFill>
                <a:schemeClr val="tx2"/>
              </a:solidFill>
            </p:grpSpPr>
            <p:sp>
              <p:nvSpPr>
                <p:cNvPr id="114" name="Rounded Rectangle 2">
                  <a:extLst>
                    <a:ext uri="{FF2B5EF4-FFF2-40B4-BE49-F238E27FC236}">
                      <a16:creationId xmlns:a16="http://schemas.microsoft.com/office/drawing/2014/main" id="{ACA62E94-CDAC-4DBB-9DD2-4A39D81FEA87}"/>
                    </a:ext>
                  </a:extLst>
                </p:cNvPr>
                <p:cNvSpPr/>
                <p:nvPr/>
              </p:nvSpPr>
              <p:spPr>
                <a:xfrm>
                  <a:off x="267451" y="2744705"/>
                  <a:ext cx="1972135" cy="358570"/>
                </a:xfrm>
                <a:prstGeom prst="roundRect">
                  <a:avLst>
                    <a:gd name="adj" fmla="val 0"/>
                  </a:avLst>
                </a:prstGeom>
                <a:grpFill/>
                <a:ln>
                  <a:noFill/>
                </a:ln>
              </p:spPr>
              <p:style>
                <a:lnRef idx="0">
                  <a:scrgbClr r="0" g="0" b="0"/>
                </a:lnRef>
                <a:fillRef idx="0">
                  <a:scrgbClr r="0" g="0" b="0"/>
                </a:fillRef>
                <a:effectRef idx="0">
                  <a:scrgbClr r="0" g="0" b="0"/>
                </a:effectRef>
                <a:fontRef idx="minor">
                  <a:schemeClr val="lt1"/>
                </a:fontRef>
              </p:style>
              <p:txBody>
                <a:bodyPr lIns="89617" rIns="89617" rtlCol="0" anchor="ctr" anchorCtr="0"/>
                <a:lstStyle/>
                <a:p>
                  <a:pPr algn="ctr" defTabSz="878189">
                    <a:spcAft>
                      <a:spcPts val="282"/>
                    </a:spcAft>
                    <a:defRPr/>
                  </a:pPr>
                  <a:r>
                    <a:rPr lang="en-US" sz="2000" kern="0" dirty="0">
                      <a:solidFill>
                        <a:schemeClr val="bg1"/>
                      </a:solidFill>
                      <a:latin typeface="Segoe UI"/>
                    </a:rPr>
                    <a:t>VFX Plug-Ins</a:t>
                  </a:r>
                  <a:endParaRPr lang="en-US" sz="1600" kern="0" dirty="0">
                    <a:solidFill>
                      <a:schemeClr val="bg1"/>
                    </a:solidFill>
                    <a:latin typeface="Segoe UI"/>
                  </a:endParaRPr>
                </a:p>
              </p:txBody>
            </p:sp>
            <p:sp>
              <p:nvSpPr>
                <p:cNvPr id="115" name="Rounded Rectangle 2">
                  <a:extLst>
                    <a:ext uri="{FF2B5EF4-FFF2-40B4-BE49-F238E27FC236}">
                      <a16:creationId xmlns:a16="http://schemas.microsoft.com/office/drawing/2014/main" id="{EE936042-07A1-4C02-AA1A-C5EA70939D98}"/>
                    </a:ext>
                  </a:extLst>
                </p:cNvPr>
                <p:cNvSpPr/>
                <p:nvPr/>
              </p:nvSpPr>
              <p:spPr>
                <a:xfrm>
                  <a:off x="270170" y="2231778"/>
                  <a:ext cx="1972135" cy="358570"/>
                </a:xfrm>
                <a:prstGeom prst="roundRect">
                  <a:avLst>
                    <a:gd name="adj" fmla="val 0"/>
                  </a:avLst>
                </a:prstGeom>
                <a:grpFill/>
                <a:ln/>
              </p:spPr>
              <p:style>
                <a:lnRef idx="1">
                  <a:schemeClr val="accent2"/>
                </a:lnRef>
                <a:fillRef idx="3">
                  <a:schemeClr val="accent2"/>
                </a:fillRef>
                <a:effectRef idx="2">
                  <a:schemeClr val="accent2"/>
                </a:effectRef>
                <a:fontRef idx="minor">
                  <a:schemeClr val="lt1"/>
                </a:fontRef>
              </p:style>
              <p:txBody>
                <a:bodyPr lIns="89617" rIns="89617" rtlCol="0" anchor="ctr" anchorCtr="0"/>
                <a:lstStyle/>
                <a:p>
                  <a:pPr algn="ctr" defTabSz="878189">
                    <a:spcAft>
                      <a:spcPts val="282"/>
                    </a:spcAft>
                    <a:defRPr/>
                  </a:pPr>
                  <a:r>
                    <a:rPr lang="en-US" sz="2000" kern="0" dirty="0">
                      <a:solidFill>
                        <a:schemeClr val="bg1"/>
                      </a:solidFill>
                      <a:latin typeface="Segoe UI"/>
                    </a:rPr>
                    <a:t>Parallel R</a:t>
                  </a:r>
                  <a:endParaRPr lang="en-US" sz="1600" kern="0" dirty="0">
                    <a:solidFill>
                      <a:schemeClr val="bg1"/>
                    </a:solidFill>
                    <a:latin typeface="Segoe UI"/>
                  </a:endParaRPr>
                </a:p>
              </p:txBody>
            </p:sp>
          </p:grpSp>
          <p:sp>
            <p:nvSpPr>
              <p:cNvPr id="118" name="TextBox 117">
                <a:extLst>
                  <a:ext uri="{FF2B5EF4-FFF2-40B4-BE49-F238E27FC236}">
                    <a16:creationId xmlns:a16="http://schemas.microsoft.com/office/drawing/2014/main" id="{CDC1B8C3-98E8-45E8-BED7-B41DC8BD5E2A}"/>
                  </a:ext>
                </a:extLst>
              </p:cNvPr>
              <p:cNvSpPr txBox="1"/>
              <p:nvPr/>
            </p:nvSpPr>
            <p:spPr>
              <a:xfrm>
                <a:off x="11116152" y="1458577"/>
                <a:ext cx="1866181" cy="566534"/>
              </a:xfrm>
              <a:prstGeom prst="rect">
                <a:avLst/>
              </a:prstGeom>
              <a:noFill/>
            </p:spPr>
            <p:txBody>
              <a:bodyPr wrap="square" lIns="179234" tIns="143387" rIns="179234" bIns="143387" rtlCol="0">
                <a:spAutoFit/>
              </a:bodyPr>
              <a:lstStyle/>
              <a:p>
                <a:pPr algn="ctr" defTabSz="914049">
                  <a:lnSpc>
                    <a:spcPct val="90000"/>
                  </a:lnSpc>
                  <a:spcAft>
                    <a:spcPts val="588"/>
                  </a:spcAft>
                  <a:defRPr/>
                </a:pPr>
                <a:r>
                  <a:rPr lang="en-US" sz="2000" dirty="0">
                    <a:solidFill>
                      <a:schemeClr val="bg2">
                        <a:lumMod val="10000"/>
                      </a:schemeClr>
                    </a:solidFill>
                    <a:latin typeface="Segoe UI Semilight"/>
                  </a:rPr>
                  <a:t>App Users</a:t>
                </a:r>
              </a:p>
            </p:txBody>
          </p:sp>
        </p:grpSp>
      </p:grpSp>
      <p:sp>
        <p:nvSpPr>
          <p:cNvPr id="113" name="Title 3">
            <a:extLst>
              <a:ext uri="{FF2B5EF4-FFF2-40B4-BE49-F238E27FC236}">
                <a16:creationId xmlns:a16="http://schemas.microsoft.com/office/drawing/2014/main" id="{118B3398-154D-C24A-9603-D91964982616}"/>
              </a:ext>
            </a:extLst>
          </p:cNvPr>
          <p:cNvSpPr txBox="1">
            <a:spLocks/>
          </p:cNvSpPr>
          <p:nvPr/>
        </p:nvSpPr>
        <p:spPr>
          <a:xfrm>
            <a:off x="451651" y="375084"/>
            <a:ext cx="10418872"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b="1" dirty="0"/>
              <a:t>Azure Big Compute Platform</a:t>
            </a:r>
          </a:p>
        </p:txBody>
      </p:sp>
      <p:pic>
        <p:nvPicPr>
          <p:cNvPr id="17" name="Picture 16">
            <a:extLst>
              <a:ext uri="{FF2B5EF4-FFF2-40B4-BE49-F238E27FC236}">
                <a16:creationId xmlns:a16="http://schemas.microsoft.com/office/drawing/2014/main" id="{227D1A1D-3B31-0E40-946A-8764A024B5C6}"/>
              </a:ext>
            </a:extLst>
          </p:cNvPr>
          <p:cNvPicPr>
            <a:picLocks noChangeAspect="1"/>
          </p:cNvPicPr>
          <p:nvPr/>
        </p:nvPicPr>
        <p:blipFill>
          <a:blip r:embed="rId5"/>
          <a:stretch>
            <a:fillRect/>
          </a:stretch>
        </p:blipFill>
        <p:spPr>
          <a:xfrm>
            <a:off x="451651" y="3698521"/>
            <a:ext cx="1080254" cy="566533"/>
          </a:xfrm>
          <a:prstGeom prst="rect">
            <a:avLst/>
          </a:prstGeom>
        </p:spPr>
      </p:pic>
    </p:spTree>
    <p:extLst>
      <p:ext uri="{BB962C8B-B14F-4D97-AF65-F5344CB8AC3E}">
        <p14:creationId xmlns:p14="http://schemas.microsoft.com/office/powerpoint/2010/main" val="1643111097"/>
      </p:ext>
    </p:extLst>
  </p:cSld>
  <p:clrMapOvr>
    <a:masterClrMapping/>
  </p:clrMapOvr>
  <p:transition>
    <p:fade/>
  </p:transition>
</p:sld>
</file>

<file path=ppt/theme/theme1.xml><?xml version="1.0" encoding="utf-8"?>
<a:theme xmlns:a="http://schemas.openxmlformats.org/drawingml/2006/main" name="Sela_Template_Ver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P Template2018 16 on 9.pptx" id="{0F1B56C2-E82B-4C97-9884-FF752E95577F}" vid="{AEFFD885-D648-48EC-8978-321484F14B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10074</TotalTime>
  <Words>2290</Words>
  <Application>Microsoft Office PowerPoint</Application>
  <PresentationFormat>Widescreen</PresentationFormat>
  <Paragraphs>449</Paragraphs>
  <Slides>20</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Calibri</vt:lpstr>
      <vt:lpstr>Consolas</vt:lpstr>
      <vt:lpstr>Muli Regular</vt:lpstr>
      <vt:lpstr>Segoe</vt:lpstr>
      <vt:lpstr>Segoe Light</vt:lpstr>
      <vt:lpstr>Segoe UI</vt:lpstr>
      <vt:lpstr>Segoe UI Light</vt:lpstr>
      <vt:lpstr>Segoe UI Semibold</vt:lpstr>
      <vt:lpstr>Segoe UI Semilight</vt:lpstr>
      <vt:lpstr>Wingdings</vt:lpstr>
      <vt:lpstr>Sela_Template_Ver_01</vt:lpstr>
      <vt:lpstr>PowerPoint Presentation</vt:lpstr>
      <vt:lpstr>What is HPC all about?</vt:lpstr>
      <vt:lpstr>Two main types of HPC workloads</vt:lpstr>
      <vt:lpstr>HPC in Azure- Azure adds value to HPC workloads</vt:lpstr>
      <vt:lpstr>HPC in Azure: VMs with RDMA, GPU, FPGA + Cray</vt:lpstr>
      <vt:lpstr>Agility: Cost-Performance Improves Over Time</vt:lpstr>
      <vt:lpstr>Agility: Manage cost with Low-priority VMs </vt:lpstr>
      <vt:lpstr>PowerPoint Presentation</vt:lpstr>
      <vt:lpstr>PowerPoint Presentation</vt:lpstr>
      <vt:lpstr>Storage Options for HPC workloads</vt:lpstr>
      <vt:lpstr>Introducing Azure HPC Cache </vt:lpstr>
      <vt:lpstr>When do you use HPC Cache (or vFXT) </vt:lpstr>
      <vt:lpstr>Azure HPC Cache – Service Instance</vt:lpstr>
      <vt:lpstr>HPC Modernization Made Simple: A Reference Architecture</vt:lpstr>
      <vt:lpstr>Easy HPC Clusters, at scale, in Azure</vt:lpstr>
      <vt:lpstr>Azure CycleCloud: Easily move &amp; manage cloud HPC</vt:lpstr>
      <vt:lpstr>Azure Batch</vt:lpstr>
      <vt:lpstr>Azure Batch: HPC Workload Characteristics</vt:lpstr>
      <vt:lpstr>HPC Workload Requirements</vt:lpstr>
      <vt:lpstr>PowerPoint Presentation</vt:lpstr>
    </vt:vector>
  </TitlesOfParts>
  <Company>Sela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Speaker Name</dc:title>
  <dc:creator>Naor Michelsohn</dc:creator>
  <cp:lastModifiedBy>idan yona</cp:lastModifiedBy>
  <cp:revision>24</cp:revision>
  <cp:lastPrinted>2013-09-11T13:44:00Z</cp:lastPrinted>
  <dcterms:created xsi:type="dcterms:W3CDTF">2018-05-22T07:23:04Z</dcterms:created>
  <dcterms:modified xsi:type="dcterms:W3CDTF">2019-12-19T01:19:17Z</dcterms:modified>
</cp:coreProperties>
</file>